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O4RWs1pDm5wQHl51IUfDN3EK/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cda43974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0cda43974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cda43974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0cda43974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cda43974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0cda43974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Sunday, 26 March 2023</a:t>
            </a:r>
            <a:endParaRPr/>
          </a:p>
        </p:txBody>
      </p:sp>
      <p:sp>
        <p:nvSpPr>
          <p:cNvPr id="161" name="Google Shape;1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17"/>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p:nvPr>
            <p:ph idx="2" type="pic"/>
          </p:nvPr>
        </p:nvSpPr>
        <p:spPr>
          <a:xfrm>
            <a:off x="5183188" y="987425"/>
            <a:ext cx="6172200" cy="4873625"/>
          </a:xfrm>
          <a:prstGeom prst="rect">
            <a:avLst/>
          </a:prstGeom>
          <a:noFill/>
          <a:ln>
            <a:noFill/>
          </a:ln>
        </p:spPr>
      </p:sp>
      <p:sp>
        <p:nvSpPr>
          <p:cNvPr id="74" name="Google Shape;7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18"/>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Calibri"/>
                <a:ea typeface="Calibri"/>
                <a:cs typeface="Calibri"/>
                <a:sym typeface="Calibri"/>
              </a:defRPr>
            </a:lvl1pPr>
            <a:lvl2pPr indent="0" lvl="1" marL="0" marR="0" rtl="0" algn="r">
              <a:spcBef>
                <a:spcPts val="0"/>
              </a:spcBef>
              <a:buNone/>
              <a:defRPr b="1" i="0" sz="1200" u="none" cap="none" strike="noStrike">
                <a:solidFill>
                  <a:srgbClr val="888888"/>
                </a:solidFill>
                <a:latin typeface="Calibri"/>
                <a:ea typeface="Calibri"/>
                <a:cs typeface="Calibri"/>
                <a:sym typeface="Calibri"/>
              </a:defRPr>
            </a:lvl2pPr>
            <a:lvl3pPr indent="0" lvl="2" marL="0" marR="0" rtl="0" algn="r">
              <a:spcBef>
                <a:spcPts val="0"/>
              </a:spcBef>
              <a:buNone/>
              <a:defRPr b="1" i="0" sz="1200" u="none" cap="none" strike="noStrike">
                <a:solidFill>
                  <a:srgbClr val="888888"/>
                </a:solidFill>
                <a:latin typeface="Calibri"/>
                <a:ea typeface="Calibri"/>
                <a:cs typeface="Calibri"/>
                <a:sym typeface="Calibri"/>
              </a:defRPr>
            </a:lvl3pPr>
            <a:lvl4pPr indent="0" lvl="3" marL="0" marR="0" rtl="0" algn="r">
              <a:spcBef>
                <a:spcPts val="0"/>
              </a:spcBef>
              <a:buNone/>
              <a:defRPr b="1" i="0" sz="1200" u="none" cap="none" strike="noStrike">
                <a:solidFill>
                  <a:srgbClr val="888888"/>
                </a:solidFill>
                <a:latin typeface="Calibri"/>
                <a:ea typeface="Calibri"/>
                <a:cs typeface="Calibri"/>
                <a:sym typeface="Calibri"/>
              </a:defRPr>
            </a:lvl4pPr>
            <a:lvl5pPr indent="0" lvl="4" marL="0" marR="0" rtl="0" algn="r">
              <a:spcBef>
                <a:spcPts val="0"/>
              </a:spcBef>
              <a:buNone/>
              <a:defRPr b="1" i="0" sz="1200" u="none" cap="none" strike="noStrike">
                <a:solidFill>
                  <a:srgbClr val="888888"/>
                </a:solidFill>
                <a:latin typeface="Calibri"/>
                <a:ea typeface="Calibri"/>
                <a:cs typeface="Calibri"/>
                <a:sym typeface="Calibri"/>
              </a:defRPr>
            </a:lvl5pPr>
            <a:lvl6pPr indent="0" lvl="5" marL="0" marR="0" rtl="0" algn="r">
              <a:spcBef>
                <a:spcPts val="0"/>
              </a:spcBef>
              <a:buNone/>
              <a:defRPr b="1" i="0" sz="1200" u="none" cap="none" strike="noStrike">
                <a:solidFill>
                  <a:srgbClr val="888888"/>
                </a:solidFill>
                <a:latin typeface="Calibri"/>
                <a:ea typeface="Calibri"/>
                <a:cs typeface="Calibri"/>
                <a:sym typeface="Calibri"/>
              </a:defRPr>
            </a:lvl6pPr>
            <a:lvl7pPr indent="0" lvl="6" marL="0" marR="0" rtl="0" algn="r">
              <a:spcBef>
                <a:spcPts val="0"/>
              </a:spcBef>
              <a:buNone/>
              <a:defRPr b="1" i="0" sz="1200" u="none" cap="none" strike="noStrike">
                <a:solidFill>
                  <a:srgbClr val="888888"/>
                </a:solidFill>
                <a:latin typeface="Calibri"/>
                <a:ea typeface="Calibri"/>
                <a:cs typeface="Calibri"/>
                <a:sym typeface="Calibri"/>
              </a:defRPr>
            </a:lvl7pPr>
            <a:lvl8pPr indent="0" lvl="7" marL="0" marR="0" rtl="0" algn="r">
              <a:spcBef>
                <a:spcPts val="0"/>
              </a:spcBef>
              <a:buNone/>
              <a:defRPr b="1" i="0" sz="1200" u="none" cap="none" strike="noStrike">
                <a:solidFill>
                  <a:srgbClr val="888888"/>
                </a:solidFill>
                <a:latin typeface="Calibri"/>
                <a:ea typeface="Calibri"/>
                <a:cs typeface="Calibri"/>
                <a:sym typeface="Calibri"/>
              </a:defRPr>
            </a:lvl8pPr>
            <a:lvl9pPr indent="0" lvl="8" marL="0" marR="0" rtl="0" algn="r">
              <a:spcBef>
                <a:spcPts val="0"/>
              </a:spcBef>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spcBef>
                <a:spcPts val="0"/>
              </a:spcBef>
              <a:spcAft>
                <a:spcPts val="0"/>
              </a:spcAft>
              <a:buNone/>
            </a:pPr>
            <a:r>
              <a:rPr i="0" lang="en-US" sz="4633" u="none" cap="none" strike="noStrike">
                <a:solidFill>
                  <a:schemeClr val="dk1"/>
                </a:solidFill>
              </a:rPr>
              <a:t>Predictive Modelling </a:t>
            </a:r>
            <a:endParaRPr i="0" sz="3033" u="none" cap="none" strike="noStrike">
              <a:solidFill>
                <a:schemeClr val="dk1"/>
              </a:solidFill>
            </a:endParaRPr>
          </a:p>
        </p:txBody>
      </p:sp>
      <p:sp>
        <p:nvSpPr>
          <p:cNvPr id="95" name="Google Shape;95;p1"/>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spcBef>
                <a:spcPts val="0"/>
              </a:spcBef>
              <a:spcAft>
                <a:spcPts val="0"/>
              </a:spcAft>
              <a:buNone/>
            </a:pPr>
            <a:r>
              <a:t/>
            </a:r>
            <a:endParaRPr b="0" i="0" sz="4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600" u="none" cap="none" strike="noStrike">
                <a:solidFill>
                  <a:srgbClr val="000000"/>
                </a:solidFill>
                <a:latin typeface="Arial"/>
                <a:ea typeface="Arial"/>
                <a:cs typeface="Arial"/>
                <a:sym typeface="Arial"/>
              </a:rPr>
              <a:t>Presented By </a:t>
            </a:r>
            <a:r>
              <a:rPr b="1" lang="en-US" sz="1600"/>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
          <p:cNvSpPr txBox="1"/>
          <p:nvPr/>
        </p:nvSpPr>
        <p:spPr>
          <a:xfrm>
            <a:off x="2215243" y="3733778"/>
            <a:ext cx="776151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7030A0"/>
                </a:solidFill>
                <a:latin typeface="Arial"/>
                <a:ea typeface="Arial"/>
                <a:cs typeface="Arial"/>
                <a:sym typeface="Arial"/>
              </a:rPr>
              <a:t>Final Project: </a:t>
            </a:r>
            <a:r>
              <a:rPr lang="en-US" sz="2800">
                <a:solidFill>
                  <a:srgbClr val="7030A0"/>
                </a:solidFill>
              </a:rPr>
              <a:t>Telco Customer Churn</a:t>
            </a:r>
            <a:endParaRPr/>
          </a:p>
        </p:txBody>
      </p:sp>
      <p:sp>
        <p:nvSpPr>
          <p:cNvPr id="97" name="Google Shape;97;p1"/>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nvSpPr>
        <p:spPr>
          <a:xfrm>
            <a:off x="354623" y="663079"/>
            <a:ext cx="9247200" cy="785100"/>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500">
                <a:solidFill>
                  <a:schemeClr val="dk1"/>
                </a:solidFill>
              </a:rPr>
              <a:t>Training and Test data, 2 ways</a:t>
            </a:r>
            <a:endParaRPr sz="3500">
              <a:solidFill>
                <a:srgbClr val="000000"/>
              </a:solidFill>
            </a:endParaRPr>
          </a:p>
        </p:txBody>
      </p:sp>
      <p:sp>
        <p:nvSpPr>
          <p:cNvPr id="171" name="Google Shape;171;p9"/>
          <p:cNvSpPr txBox="1"/>
          <p:nvPr/>
        </p:nvSpPr>
        <p:spPr>
          <a:xfrm>
            <a:off x="354623" y="1623176"/>
            <a:ext cx="11223300" cy="3849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50000"/>
              </a:lnSpc>
              <a:spcBef>
                <a:spcPts val="0"/>
              </a:spcBef>
              <a:spcAft>
                <a:spcPts val="0"/>
              </a:spcAft>
              <a:buClr>
                <a:schemeClr val="dk1"/>
              </a:buClr>
              <a:buSzPts val="1900"/>
              <a:buAutoNum type="arabicPeriod"/>
            </a:pPr>
            <a:r>
              <a:rPr lang="en-US" sz="1900">
                <a:solidFill>
                  <a:schemeClr val="dk1"/>
                </a:solidFill>
              </a:rPr>
              <a:t>Used Train test split from sklearn library to prepare training data and test data </a:t>
            </a:r>
            <a:endParaRPr sz="1900">
              <a:solidFill>
                <a:schemeClr val="dk1"/>
              </a:solidFill>
            </a:endParaRPr>
          </a:p>
        </p:txBody>
      </p:sp>
      <p:sp>
        <p:nvSpPr>
          <p:cNvPr id="172" name="Google Shape;172;p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73" name="Google Shape;173;p9"/>
          <p:cNvPicPr preferRelativeResize="0"/>
          <p:nvPr/>
        </p:nvPicPr>
        <p:blipFill>
          <a:blip r:embed="rId3">
            <a:alphaModFix/>
          </a:blip>
          <a:stretch>
            <a:fillRect/>
          </a:stretch>
        </p:blipFill>
        <p:spPr>
          <a:xfrm>
            <a:off x="176500" y="2008076"/>
            <a:ext cx="11401425" cy="2114550"/>
          </a:xfrm>
          <a:prstGeom prst="rect">
            <a:avLst/>
          </a:prstGeom>
          <a:noFill/>
          <a:ln>
            <a:noFill/>
          </a:ln>
        </p:spPr>
      </p:pic>
      <p:pic>
        <p:nvPicPr>
          <p:cNvPr id="174" name="Google Shape;174;p9"/>
          <p:cNvPicPr preferRelativeResize="0"/>
          <p:nvPr/>
        </p:nvPicPr>
        <p:blipFill>
          <a:blip r:embed="rId4">
            <a:alphaModFix/>
          </a:blip>
          <a:stretch>
            <a:fillRect/>
          </a:stretch>
        </p:blipFill>
        <p:spPr>
          <a:xfrm>
            <a:off x="254950" y="4889626"/>
            <a:ext cx="8896350" cy="1228725"/>
          </a:xfrm>
          <a:prstGeom prst="rect">
            <a:avLst/>
          </a:prstGeom>
          <a:noFill/>
          <a:ln>
            <a:noFill/>
          </a:ln>
        </p:spPr>
      </p:pic>
      <p:sp>
        <p:nvSpPr>
          <p:cNvPr id="175" name="Google Shape;175;p9"/>
          <p:cNvSpPr txBox="1"/>
          <p:nvPr/>
        </p:nvSpPr>
        <p:spPr>
          <a:xfrm>
            <a:off x="354625" y="4371150"/>
            <a:ext cx="88965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2.	Cross validation technique to train the models with K Folds(5 Folds)</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spcBef>
                <a:spcPts val="0"/>
              </a:spcBef>
              <a:spcAft>
                <a:spcPts val="0"/>
              </a:spcAft>
              <a:buNone/>
            </a:pPr>
            <a:r>
              <a:rPr lang="en-US" sz="3500">
                <a:solidFill>
                  <a:schemeClr val="dk1"/>
                </a:solidFill>
              </a:rPr>
              <a:t>Training and testing the models</a:t>
            </a:r>
            <a:endParaRPr sz="3500"/>
          </a:p>
        </p:txBody>
      </p:sp>
      <p:sp>
        <p:nvSpPr>
          <p:cNvPr id="181" name="Google Shape;181;p1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82" name="Google Shape;182;p10"/>
          <p:cNvPicPr preferRelativeResize="0"/>
          <p:nvPr/>
        </p:nvPicPr>
        <p:blipFill>
          <a:blip r:embed="rId3">
            <a:alphaModFix/>
          </a:blip>
          <a:stretch>
            <a:fillRect/>
          </a:stretch>
        </p:blipFill>
        <p:spPr>
          <a:xfrm>
            <a:off x="-75" y="1395386"/>
            <a:ext cx="12192000" cy="1722878"/>
          </a:xfrm>
          <a:prstGeom prst="rect">
            <a:avLst/>
          </a:prstGeom>
          <a:noFill/>
          <a:ln>
            <a:noFill/>
          </a:ln>
        </p:spPr>
      </p:pic>
      <p:pic>
        <p:nvPicPr>
          <p:cNvPr id="183" name="Google Shape;183;p10"/>
          <p:cNvPicPr preferRelativeResize="0"/>
          <p:nvPr/>
        </p:nvPicPr>
        <p:blipFill>
          <a:blip r:embed="rId4">
            <a:alphaModFix/>
          </a:blip>
          <a:stretch>
            <a:fillRect/>
          </a:stretch>
        </p:blipFill>
        <p:spPr>
          <a:xfrm>
            <a:off x="92925" y="3194475"/>
            <a:ext cx="3628075" cy="3739726"/>
          </a:xfrm>
          <a:prstGeom prst="rect">
            <a:avLst/>
          </a:prstGeom>
          <a:noFill/>
          <a:ln>
            <a:noFill/>
          </a:ln>
        </p:spPr>
      </p:pic>
      <p:pic>
        <p:nvPicPr>
          <p:cNvPr id="184" name="Google Shape;184;p10"/>
          <p:cNvPicPr preferRelativeResize="0"/>
          <p:nvPr/>
        </p:nvPicPr>
        <p:blipFill>
          <a:blip r:embed="rId5">
            <a:alphaModFix/>
          </a:blip>
          <a:stretch>
            <a:fillRect/>
          </a:stretch>
        </p:blipFill>
        <p:spPr>
          <a:xfrm>
            <a:off x="4320500" y="3194475"/>
            <a:ext cx="3269950" cy="3833501"/>
          </a:xfrm>
          <a:prstGeom prst="rect">
            <a:avLst/>
          </a:prstGeom>
          <a:noFill/>
          <a:ln>
            <a:noFill/>
          </a:ln>
        </p:spPr>
      </p:pic>
      <p:pic>
        <p:nvPicPr>
          <p:cNvPr id="185" name="Google Shape;185;p10"/>
          <p:cNvPicPr preferRelativeResize="0"/>
          <p:nvPr/>
        </p:nvPicPr>
        <p:blipFill>
          <a:blip r:embed="rId6">
            <a:alphaModFix/>
          </a:blip>
          <a:stretch>
            <a:fillRect/>
          </a:stretch>
        </p:blipFill>
        <p:spPr>
          <a:xfrm>
            <a:off x="8394549" y="3147588"/>
            <a:ext cx="3504302" cy="368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p:nvPr/>
        </p:nvSpPr>
        <p:spPr>
          <a:xfrm>
            <a:off x="524250" y="1426149"/>
            <a:ext cx="12067500" cy="601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900">
                <a:solidFill>
                  <a:schemeClr val="dk1"/>
                </a:solidFill>
              </a:rPr>
            </a:br>
            <a:endParaRPr sz="1900">
              <a:solidFill>
                <a:schemeClr val="dk1"/>
              </a:solidFill>
            </a:endParaRPr>
          </a:p>
          <a:p>
            <a:pPr indent="0" lvl="0" marL="0" marR="0" rtl="0" algn="l">
              <a:spcBef>
                <a:spcPts val="0"/>
              </a:spcBef>
              <a:spcAft>
                <a:spcPts val="0"/>
              </a:spcAft>
              <a:buNone/>
            </a:pPr>
            <a:r>
              <a:t/>
            </a:r>
            <a:endParaRPr b="1" sz="1900">
              <a:solidFill>
                <a:schemeClr val="dk1"/>
              </a:solidFill>
            </a:endParaRPr>
          </a:p>
        </p:txBody>
      </p:sp>
      <p:sp>
        <p:nvSpPr>
          <p:cNvPr id="191" name="Google Shape;191;p11"/>
          <p:cNvSpPr txBox="1"/>
          <p:nvPr/>
        </p:nvSpPr>
        <p:spPr>
          <a:xfrm>
            <a:off x="373665" y="641046"/>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spcBef>
                <a:spcPts val="0"/>
              </a:spcBef>
              <a:spcAft>
                <a:spcPts val="0"/>
              </a:spcAft>
              <a:buNone/>
            </a:pPr>
            <a:r>
              <a:rPr lang="en-US" sz="3500">
                <a:solidFill>
                  <a:schemeClr val="dk1"/>
                </a:solidFill>
              </a:rPr>
              <a:t>Cross Validation with 5 Fold</a:t>
            </a:r>
            <a:endParaRPr sz="3500"/>
          </a:p>
        </p:txBody>
      </p:sp>
      <p:sp>
        <p:nvSpPr>
          <p:cNvPr id="192" name="Google Shape;192;p11"/>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3" name="Google Shape;193;p11"/>
          <p:cNvPicPr preferRelativeResize="0"/>
          <p:nvPr/>
        </p:nvPicPr>
        <p:blipFill>
          <a:blip r:embed="rId3">
            <a:alphaModFix/>
          </a:blip>
          <a:stretch>
            <a:fillRect/>
          </a:stretch>
        </p:blipFill>
        <p:spPr>
          <a:xfrm>
            <a:off x="524250" y="1539388"/>
            <a:ext cx="973455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512164" y="384042"/>
            <a:ext cx="9247189" cy="769401"/>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400">
                <a:latin typeface="Montserrat"/>
                <a:ea typeface="Montserrat"/>
                <a:cs typeface="Montserrat"/>
                <a:sym typeface="Montserrat"/>
              </a:rPr>
              <a:t>Model Selection</a:t>
            </a:r>
            <a:endParaRPr i="1" sz="3400">
              <a:solidFill>
                <a:srgbClr val="000000"/>
              </a:solidFill>
              <a:latin typeface="Montserrat"/>
              <a:ea typeface="Montserrat"/>
              <a:cs typeface="Montserrat"/>
              <a:sym typeface="Montserrat"/>
            </a:endParaRPr>
          </a:p>
        </p:txBody>
      </p:sp>
      <p:sp>
        <p:nvSpPr>
          <p:cNvPr id="199" name="Google Shape;199;p12"/>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330" u="sng">
              <a:solidFill>
                <a:schemeClr val="dk1"/>
              </a:solidFill>
              <a:latin typeface="Montserrat"/>
              <a:ea typeface="Montserrat"/>
              <a:cs typeface="Montserrat"/>
              <a:sym typeface="Montserrat"/>
            </a:endParaRPr>
          </a:p>
        </p:txBody>
      </p:sp>
      <p:sp>
        <p:nvSpPr>
          <p:cNvPr id="200" name="Google Shape;200;p1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201" name="Google Shape;201;p12"/>
          <p:cNvPicPr preferRelativeResize="0"/>
          <p:nvPr/>
        </p:nvPicPr>
        <p:blipFill>
          <a:blip r:embed="rId3">
            <a:alphaModFix/>
          </a:blip>
          <a:stretch>
            <a:fillRect/>
          </a:stretch>
        </p:blipFill>
        <p:spPr>
          <a:xfrm>
            <a:off x="2044650" y="2401000"/>
            <a:ext cx="5076926" cy="4949649"/>
          </a:xfrm>
          <a:prstGeom prst="rect">
            <a:avLst/>
          </a:prstGeom>
          <a:noFill/>
          <a:ln>
            <a:noFill/>
          </a:ln>
        </p:spPr>
      </p:pic>
      <p:sp>
        <p:nvSpPr>
          <p:cNvPr id="202" name="Google Shape;202;p12"/>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900">
                <a:solidFill>
                  <a:schemeClr val="dk1"/>
                </a:solidFill>
              </a:rPr>
              <a:t>Metrics from the logistic regression ‘Accuracy’, ‘Recall’ and ‘AUC’  is </a:t>
            </a:r>
            <a:r>
              <a:rPr lang="en-US" sz="1900">
                <a:solidFill>
                  <a:schemeClr val="dk1"/>
                </a:solidFill>
              </a:rPr>
              <a:t>slightly</a:t>
            </a:r>
            <a:r>
              <a:rPr lang="en-US" sz="1900">
                <a:solidFill>
                  <a:schemeClr val="dk1"/>
                </a:solidFill>
              </a:rPr>
              <a:t> </a:t>
            </a:r>
            <a:r>
              <a:rPr lang="en-US" sz="1900">
                <a:solidFill>
                  <a:schemeClr val="dk1"/>
                </a:solidFill>
              </a:rPr>
              <a:t>higher</a:t>
            </a:r>
            <a:r>
              <a:rPr lang="en-US" sz="1900">
                <a:solidFill>
                  <a:schemeClr val="dk1"/>
                </a:solidFill>
              </a:rPr>
              <a:t> than the other models.</a:t>
            </a:r>
            <a:endParaRPr sz="1900">
              <a:solidFill>
                <a:schemeClr val="dk1"/>
              </a:solidFill>
            </a:endParaRPr>
          </a:p>
          <a:p>
            <a:pPr indent="0" lvl="0" marL="0" rtl="0" algn="l">
              <a:lnSpc>
                <a:spcPct val="150000"/>
              </a:lnSpc>
              <a:spcBef>
                <a:spcPts val="0"/>
              </a:spcBef>
              <a:spcAft>
                <a:spcPts val="0"/>
              </a:spcAft>
              <a:buNone/>
            </a:pPr>
            <a:r>
              <a:rPr lang="en-US" sz="1900" u="sng">
                <a:solidFill>
                  <a:schemeClr val="dk1"/>
                </a:solidFill>
              </a:rPr>
              <a:t>Logistic Regression</a:t>
            </a:r>
            <a:r>
              <a:rPr lang="en-US" sz="1900">
                <a:solidFill>
                  <a:schemeClr val="dk1"/>
                </a:solidFill>
              </a:rPr>
              <a:t> is best suited machine learning algorithm for this problem</a:t>
            </a:r>
            <a:endParaRPr sz="1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0cda439743_0_49"/>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400">
                <a:latin typeface="Montserrat"/>
                <a:ea typeface="Montserrat"/>
                <a:cs typeface="Montserrat"/>
                <a:sym typeface="Montserrat"/>
              </a:rPr>
              <a:t>Hyperparameter Tuning</a:t>
            </a:r>
            <a:endParaRPr i="1" sz="3400">
              <a:solidFill>
                <a:srgbClr val="000000"/>
              </a:solidFill>
              <a:latin typeface="Montserrat"/>
              <a:ea typeface="Montserrat"/>
              <a:cs typeface="Montserrat"/>
              <a:sym typeface="Montserrat"/>
            </a:endParaRPr>
          </a:p>
        </p:txBody>
      </p:sp>
      <p:sp>
        <p:nvSpPr>
          <p:cNvPr id="208" name="Google Shape;208;g30cda439743_0_49"/>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330" u="sng">
              <a:solidFill>
                <a:schemeClr val="dk1"/>
              </a:solidFill>
              <a:latin typeface="Montserrat"/>
              <a:ea typeface="Montserrat"/>
              <a:cs typeface="Montserrat"/>
              <a:sym typeface="Montserrat"/>
            </a:endParaRPr>
          </a:p>
        </p:txBody>
      </p:sp>
      <p:sp>
        <p:nvSpPr>
          <p:cNvPr id="209" name="Google Shape;209;g30cda439743_0_4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0" name="Google Shape;210;g30cda439743_0_49"/>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900">
                <a:solidFill>
                  <a:schemeClr val="dk1"/>
                </a:solidFill>
              </a:rPr>
              <a:t>Parameters</a:t>
            </a:r>
            <a:r>
              <a:rPr lang="en-US" sz="1900">
                <a:solidFill>
                  <a:schemeClr val="dk1"/>
                </a:solidFill>
              </a:rPr>
              <a:t> like solver and the max_iter are tuned using GridSearchCV to get the highest accuracy possible.</a:t>
            </a:r>
            <a:endParaRPr sz="1900">
              <a:solidFill>
                <a:schemeClr val="dk1"/>
              </a:solidFill>
            </a:endParaRPr>
          </a:p>
        </p:txBody>
      </p:sp>
      <p:pic>
        <p:nvPicPr>
          <p:cNvPr id="211" name="Google Shape;211;g30cda439743_0_49"/>
          <p:cNvPicPr preferRelativeResize="0"/>
          <p:nvPr/>
        </p:nvPicPr>
        <p:blipFill>
          <a:blip r:embed="rId3">
            <a:alphaModFix/>
          </a:blip>
          <a:stretch>
            <a:fillRect/>
          </a:stretch>
        </p:blipFill>
        <p:spPr>
          <a:xfrm>
            <a:off x="152400" y="2269425"/>
            <a:ext cx="10991808" cy="41389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7" name="Google Shape;217;p13"/>
          <p:cNvSpPr txBox="1"/>
          <p:nvPr/>
        </p:nvSpPr>
        <p:spPr>
          <a:xfrm>
            <a:off x="538557" y="548314"/>
            <a:ext cx="12423900" cy="769500"/>
          </a:xfrm>
          <a:prstGeom prst="rect">
            <a:avLst/>
          </a:prstGeom>
          <a:noFill/>
          <a:ln>
            <a:noFill/>
          </a:ln>
        </p:spPr>
        <p:txBody>
          <a:bodyPr anchorCtr="0" anchor="ctr" bIns="121900" lIns="121900" spcFirstLastPara="1" rIns="121900" wrap="square" tIns="121900">
            <a:spAutoFit/>
          </a:bodyPr>
          <a:lstStyle/>
          <a:p>
            <a:pPr indent="0" lvl="0" marL="0" marR="0" rtl="0" algn="l">
              <a:spcBef>
                <a:spcPts val="0"/>
              </a:spcBef>
              <a:spcAft>
                <a:spcPts val="0"/>
              </a:spcAft>
              <a:buNone/>
            </a:pPr>
            <a:r>
              <a:rPr lang="en-US" sz="3400">
                <a:solidFill>
                  <a:schemeClr val="dk1"/>
                </a:solidFill>
              </a:rPr>
              <a:t>Feature Importance</a:t>
            </a:r>
            <a:endParaRPr/>
          </a:p>
        </p:txBody>
      </p:sp>
      <p:sp>
        <p:nvSpPr>
          <p:cNvPr id="218" name="Google Shape;218;p13"/>
          <p:cNvSpPr txBox="1"/>
          <p:nvPr/>
        </p:nvSpPr>
        <p:spPr>
          <a:xfrm>
            <a:off x="538557" y="1364105"/>
            <a:ext cx="7719900" cy="50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30" u="sng">
              <a:solidFill>
                <a:srgbClr val="0070C0"/>
              </a:solidFill>
              <a:latin typeface="Montserrat"/>
              <a:ea typeface="Montserrat"/>
              <a:cs typeface="Montserrat"/>
              <a:sym typeface="Montserrat"/>
            </a:endParaRPr>
          </a:p>
          <a:p>
            <a:pPr indent="0" lvl="0" marL="0" marR="0" rtl="0" algn="l">
              <a:spcBef>
                <a:spcPts val="0"/>
              </a:spcBef>
              <a:spcAft>
                <a:spcPts val="0"/>
              </a:spcAft>
              <a:buNone/>
            </a:pPr>
            <a:r>
              <a:t/>
            </a:r>
            <a:endParaRPr sz="1330">
              <a:solidFill>
                <a:schemeClr val="dk1"/>
              </a:solidFill>
              <a:latin typeface="Montserrat"/>
              <a:ea typeface="Montserrat"/>
              <a:cs typeface="Montserrat"/>
              <a:sym typeface="Montserrat"/>
            </a:endParaRPr>
          </a:p>
        </p:txBody>
      </p:sp>
      <p:pic>
        <p:nvPicPr>
          <p:cNvPr id="219" name="Google Shape;219;p13"/>
          <p:cNvPicPr preferRelativeResize="0"/>
          <p:nvPr/>
        </p:nvPicPr>
        <p:blipFill>
          <a:blip r:embed="rId3">
            <a:alphaModFix/>
          </a:blip>
          <a:stretch>
            <a:fillRect/>
          </a:stretch>
        </p:blipFill>
        <p:spPr>
          <a:xfrm>
            <a:off x="5619525" y="1719400"/>
            <a:ext cx="6685575" cy="4687199"/>
          </a:xfrm>
          <a:prstGeom prst="rect">
            <a:avLst/>
          </a:prstGeom>
          <a:noFill/>
          <a:ln>
            <a:noFill/>
          </a:ln>
        </p:spPr>
      </p:pic>
      <p:pic>
        <p:nvPicPr>
          <p:cNvPr id="220" name="Google Shape;220;p13"/>
          <p:cNvPicPr preferRelativeResize="0"/>
          <p:nvPr/>
        </p:nvPicPr>
        <p:blipFill>
          <a:blip r:embed="rId4">
            <a:alphaModFix/>
          </a:blip>
          <a:stretch>
            <a:fillRect/>
          </a:stretch>
        </p:blipFill>
        <p:spPr>
          <a:xfrm>
            <a:off x="0" y="2167000"/>
            <a:ext cx="5499824" cy="2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6" name="Google Shape;226;p14"/>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spcBef>
                <a:spcPts val="0"/>
              </a:spcBef>
              <a:spcAft>
                <a:spcPts val="0"/>
              </a:spcAft>
              <a:buNone/>
            </a:pPr>
            <a:r>
              <a:rPr lang="en-US" sz="3500">
                <a:solidFill>
                  <a:schemeClr val="dk1"/>
                </a:solidFill>
              </a:rPr>
              <a:t>Conclusion</a:t>
            </a:r>
            <a:endParaRPr sz="3500"/>
          </a:p>
        </p:txBody>
      </p:sp>
      <p:sp>
        <p:nvSpPr>
          <p:cNvPr id="227" name="Google Shape;227;p14"/>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8" name="Google Shape;228;p14"/>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rtl="0" algn="l">
              <a:lnSpc>
                <a:spcPct val="150000"/>
              </a:lnSpc>
              <a:spcBef>
                <a:spcPts val="0"/>
              </a:spcBef>
              <a:spcAft>
                <a:spcPts val="0"/>
              </a:spcAft>
              <a:buClr>
                <a:schemeClr val="dk1"/>
              </a:buClr>
              <a:buSzPts val="1900"/>
              <a:buChar char="➢"/>
            </a:pPr>
            <a:r>
              <a:rPr lang="en-US" sz="1900">
                <a:solidFill>
                  <a:schemeClr val="dk1"/>
                </a:solidFill>
              </a:rPr>
              <a:t>Machine learning algorithm, Logistic regression is well suited for this problem among the other classifier algorithms with 80% accuracy.</a:t>
            </a:r>
            <a:endParaRPr sz="1900">
              <a:solidFill>
                <a:schemeClr val="dk1"/>
              </a:solidFill>
            </a:endParaRPr>
          </a:p>
          <a:p>
            <a:pPr indent="-349250" lvl="0" marL="914400" rtl="0" algn="l">
              <a:lnSpc>
                <a:spcPct val="150000"/>
              </a:lnSpc>
              <a:spcBef>
                <a:spcPts val="0"/>
              </a:spcBef>
              <a:spcAft>
                <a:spcPts val="0"/>
              </a:spcAft>
              <a:buClr>
                <a:schemeClr val="dk1"/>
              </a:buClr>
              <a:buSzPts val="1900"/>
              <a:buChar char="➢"/>
            </a:pPr>
            <a:r>
              <a:rPr lang="en-US" sz="1900">
                <a:solidFill>
                  <a:schemeClr val="dk1"/>
                </a:solidFill>
              </a:rPr>
              <a:t>Contract Type and Services play a significant role in churning of the customers.</a:t>
            </a:r>
            <a:endParaRPr sz="1900">
              <a:solidFill>
                <a:schemeClr val="dk1"/>
              </a:solidFill>
            </a:endParaRPr>
          </a:p>
          <a:p>
            <a:pPr indent="-349250" lvl="0" marL="914400" rtl="0" algn="l">
              <a:lnSpc>
                <a:spcPct val="150000"/>
              </a:lnSpc>
              <a:spcBef>
                <a:spcPts val="0"/>
              </a:spcBef>
              <a:spcAft>
                <a:spcPts val="0"/>
              </a:spcAft>
              <a:buClr>
                <a:schemeClr val="dk1"/>
              </a:buClr>
              <a:buSzPts val="1900"/>
              <a:buChar char="➢"/>
            </a:pPr>
            <a:r>
              <a:rPr lang="en-US" sz="1900">
                <a:solidFill>
                  <a:schemeClr val="dk1"/>
                </a:solidFill>
              </a:rPr>
              <a:t>Enrolling the customers on the verge of Churning , </a:t>
            </a:r>
            <a:r>
              <a:rPr lang="en-US" sz="1900">
                <a:solidFill>
                  <a:schemeClr val="dk1"/>
                </a:solidFill>
              </a:rPr>
              <a:t>the other long lasting customers and the new customers </a:t>
            </a:r>
            <a:r>
              <a:rPr lang="en-US" sz="1900">
                <a:solidFill>
                  <a:schemeClr val="dk1"/>
                </a:solidFill>
              </a:rPr>
              <a:t>to the following </a:t>
            </a:r>
            <a:r>
              <a:rPr lang="en-US" sz="1900">
                <a:solidFill>
                  <a:schemeClr val="dk1"/>
                </a:solidFill>
              </a:rPr>
              <a:t>is suggested for business improvement.</a:t>
            </a:r>
            <a:endParaRPr sz="1900">
              <a:solidFill>
                <a:schemeClr val="dk1"/>
              </a:solidFill>
            </a:endParaRPr>
          </a:p>
          <a:p>
            <a:pPr indent="-349250" lvl="2" marL="1828800" rtl="0" algn="l">
              <a:lnSpc>
                <a:spcPct val="150000"/>
              </a:lnSpc>
              <a:spcBef>
                <a:spcPts val="0"/>
              </a:spcBef>
              <a:spcAft>
                <a:spcPts val="0"/>
              </a:spcAft>
              <a:buClr>
                <a:schemeClr val="dk1"/>
              </a:buClr>
              <a:buSzPts val="1900"/>
              <a:buChar char="■"/>
            </a:pPr>
            <a:r>
              <a:rPr lang="en-US" sz="1900">
                <a:solidFill>
                  <a:schemeClr val="dk1"/>
                </a:solidFill>
              </a:rPr>
              <a:t>Retention reward campaign, </a:t>
            </a:r>
            <a:endParaRPr sz="1900">
              <a:solidFill>
                <a:schemeClr val="dk1"/>
              </a:solidFill>
            </a:endParaRPr>
          </a:p>
          <a:p>
            <a:pPr indent="-349250" lvl="2" marL="1828800" rtl="0" algn="l">
              <a:lnSpc>
                <a:spcPct val="150000"/>
              </a:lnSpc>
              <a:spcBef>
                <a:spcPts val="0"/>
              </a:spcBef>
              <a:spcAft>
                <a:spcPts val="0"/>
              </a:spcAft>
              <a:buClr>
                <a:schemeClr val="dk1"/>
              </a:buClr>
              <a:buSzPts val="1900"/>
              <a:buChar char="■"/>
            </a:pPr>
            <a:r>
              <a:rPr lang="en-US" sz="1900">
                <a:solidFill>
                  <a:schemeClr val="dk1"/>
                </a:solidFill>
              </a:rPr>
              <a:t>Loyalty reward program and</a:t>
            </a:r>
            <a:endParaRPr sz="1900">
              <a:solidFill>
                <a:schemeClr val="dk1"/>
              </a:solidFill>
            </a:endParaRPr>
          </a:p>
          <a:p>
            <a:pPr indent="-349250" lvl="2" marL="1828800" rtl="0" algn="l">
              <a:lnSpc>
                <a:spcPct val="150000"/>
              </a:lnSpc>
              <a:spcBef>
                <a:spcPts val="0"/>
              </a:spcBef>
              <a:spcAft>
                <a:spcPts val="0"/>
              </a:spcAft>
              <a:buClr>
                <a:schemeClr val="dk1"/>
              </a:buClr>
              <a:buSzPts val="1900"/>
              <a:buChar char="■"/>
            </a:pPr>
            <a:r>
              <a:rPr lang="en-US" sz="1900">
                <a:solidFill>
                  <a:schemeClr val="dk1"/>
                </a:solidFill>
              </a:rPr>
              <a:t>Onboarding discounts.</a:t>
            </a:r>
            <a:endParaRPr sz="1900">
              <a:solidFill>
                <a:schemeClr val="dk1"/>
              </a:solidFill>
            </a:endParaRPr>
          </a:p>
          <a:p>
            <a:pPr indent="0" lvl="0" marL="91440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t/>
            </a:r>
            <a:endParaRPr sz="1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5"/>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34" name="Google Shape;234;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5" name="Google Shape;235;p15"/>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b="1" sz="1800">
              <a:solidFill>
                <a:schemeClr val="dk1"/>
              </a:solidFill>
              <a:latin typeface="Montserrat"/>
              <a:ea typeface="Montserrat"/>
              <a:cs typeface="Montserrat"/>
              <a:sym typeface="Montserrat"/>
            </a:endParaRPr>
          </a:p>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Alamelu Ramanathan</a:t>
            </a:r>
            <a:endParaRPr b="1" sz="1800">
              <a:solidFill>
                <a:schemeClr val="dk1"/>
              </a:solidFill>
              <a:latin typeface="Montserrat"/>
              <a:ea typeface="Montserrat"/>
              <a:cs typeface="Montserrat"/>
              <a:sym typeface="Montserrat"/>
            </a:endParaRPr>
          </a:p>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alamurm@gmail.com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spcBef>
                <a:spcPts val="0"/>
              </a:spcBef>
              <a:spcAft>
                <a:spcPts val="0"/>
              </a:spcAft>
              <a:buNone/>
            </a:pPr>
            <a:r>
              <a:rPr lang="en-US" sz="3533">
                <a:solidFill>
                  <a:schemeClr val="dk1"/>
                </a:solidFill>
              </a:rPr>
              <a:t>Problem Statement</a:t>
            </a:r>
            <a:endParaRPr i="0" sz="3533" u="none" cap="none" strike="noStrike">
              <a:solidFill>
                <a:schemeClr val="dk1"/>
              </a:solidFill>
            </a:endParaRPr>
          </a:p>
        </p:txBody>
      </p:sp>
      <p:sp>
        <p:nvSpPr>
          <p:cNvPr id="105" name="Google Shape;105;p2"/>
          <p:cNvSpPr txBox="1"/>
          <p:nvPr/>
        </p:nvSpPr>
        <p:spPr>
          <a:xfrm>
            <a:off x="653393" y="2271175"/>
            <a:ext cx="11374800" cy="3914700"/>
          </a:xfrm>
          <a:prstGeom prst="rect">
            <a:avLst/>
          </a:prstGeom>
          <a:noFill/>
          <a:ln>
            <a:noFill/>
          </a:ln>
        </p:spPr>
        <p:txBody>
          <a:bodyPr anchorCtr="0" anchor="t" bIns="121900" lIns="121900" spcFirstLastPara="1" rIns="121900" wrap="square" tIns="121900">
            <a:spAutoFit/>
          </a:bodyPr>
          <a:lstStyle/>
          <a:p>
            <a:pPr indent="0" lvl="0" marL="457200" marR="0" rtl="0" algn="just">
              <a:lnSpc>
                <a:spcPct val="200000"/>
              </a:lnSpc>
              <a:spcBef>
                <a:spcPts val="1600"/>
              </a:spcBef>
              <a:spcAft>
                <a:spcPts val="0"/>
              </a:spcAft>
              <a:buNone/>
            </a:pPr>
            <a:r>
              <a:rPr lang="en-US" sz="2500">
                <a:solidFill>
                  <a:schemeClr val="dk1"/>
                </a:solidFill>
              </a:rPr>
              <a:t>Telecommunication companies face significant financial losses when customers discontinue their service (churn). It is crucial for telecom companies to predict customer churn early to implement strategies for customer retention and improve business performance.</a:t>
            </a:r>
            <a:endParaRPr sz="2500"/>
          </a:p>
          <a:p>
            <a:pPr indent="0" lvl="0" marL="0" marR="0" rtl="0" algn="l">
              <a:lnSpc>
                <a:spcPct val="200000"/>
              </a:lnSpc>
              <a:spcBef>
                <a:spcPts val="1600"/>
              </a:spcBef>
              <a:spcAft>
                <a:spcPts val="0"/>
              </a:spcAft>
              <a:buNone/>
            </a:pPr>
            <a:r>
              <a:t/>
            </a:r>
            <a:endParaRPr sz="2500"/>
          </a:p>
        </p:txBody>
      </p:sp>
      <p:sp>
        <p:nvSpPr>
          <p:cNvPr id="106" name="Google Shape;10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2"/>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spcBef>
                <a:spcPts val="0"/>
              </a:spcBef>
              <a:spcAft>
                <a:spcPts val="0"/>
              </a:spcAft>
              <a:buNone/>
            </a:pPr>
            <a:r>
              <a:t/>
            </a:r>
            <a:endParaRPr i="0" sz="3533" u="none" cap="none" strike="noStrike">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533">
                <a:solidFill>
                  <a:schemeClr val="dk1"/>
                </a:solidFill>
              </a:rPr>
              <a:t>Key Objectives</a:t>
            </a:r>
            <a:endParaRPr i="0" sz="3533" u="none" cap="none" strike="noStrike">
              <a:solidFill>
                <a:srgbClr val="000000"/>
              </a:solidFill>
            </a:endParaRPr>
          </a:p>
        </p:txBody>
      </p:sp>
      <p:sp>
        <p:nvSpPr>
          <p:cNvPr id="113" name="Google Shape;113;p3"/>
          <p:cNvSpPr txBox="1"/>
          <p:nvPr/>
        </p:nvSpPr>
        <p:spPr>
          <a:xfrm>
            <a:off x="753274" y="1369975"/>
            <a:ext cx="10835100" cy="49614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None/>
            </a:pPr>
            <a:r>
              <a:t/>
            </a:r>
            <a:endParaRPr i="0" sz="2200" u="none" cap="none" strike="noStrike">
              <a:solidFill>
                <a:schemeClr val="dk1"/>
              </a:solidFill>
            </a:endParaRPr>
          </a:p>
          <a:p>
            <a:pPr indent="-368300" lvl="0" marL="457200" rtl="0" algn="l">
              <a:lnSpc>
                <a:spcPct val="150000"/>
              </a:lnSpc>
              <a:spcBef>
                <a:spcPts val="1600"/>
              </a:spcBef>
              <a:spcAft>
                <a:spcPts val="0"/>
              </a:spcAft>
              <a:buClr>
                <a:schemeClr val="dk1"/>
              </a:buClr>
              <a:buSzPts val="2200"/>
              <a:buFont typeface="Montserrat"/>
              <a:buChar char="●"/>
            </a:pPr>
            <a:r>
              <a:rPr b="1" lang="en-US" sz="2200">
                <a:solidFill>
                  <a:schemeClr val="dk1"/>
                </a:solidFill>
              </a:rPr>
              <a:t>Predict Customer Churn</a:t>
            </a:r>
            <a:r>
              <a:rPr lang="en-US" sz="2200">
                <a:solidFill>
                  <a:schemeClr val="dk1"/>
                </a:solidFill>
              </a:rPr>
              <a:t>: Develop a machine learning model to predict which customers are likely to churn based on historical data</a:t>
            </a:r>
            <a:r>
              <a:rPr lang="en-US" sz="2200">
                <a:solidFill>
                  <a:schemeClr val="dk1"/>
                </a:solidFill>
              </a:rPr>
              <a:t>.</a:t>
            </a:r>
            <a:endParaRPr sz="2200">
              <a:solidFill>
                <a:schemeClr val="dk1"/>
              </a:solidFill>
            </a:endParaRPr>
          </a:p>
          <a:p>
            <a:pPr indent="-368300" lvl="0" marL="457200" rtl="0" algn="l">
              <a:lnSpc>
                <a:spcPct val="150000"/>
              </a:lnSpc>
              <a:spcBef>
                <a:spcPts val="1600"/>
              </a:spcBef>
              <a:spcAft>
                <a:spcPts val="0"/>
              </a:spcAft>
              <a:buClr>
                <a:schemeClr val="dk1"/>
              </a:buClr>
              <a:buSzPts val="2200"/>
              <a:buFont typeface="Montserrat"/>
              <a:buChar char="●"/>
            </a:pPr>
            <a:r>
              <a:rPr b="1" lang="en-US" sz="2200">
                <a:solidFill>
                  <a:schemeClr val="dk1"/>
                </a:solidFill>
              </a:rPr>
              <a:t>Understand Key Drivers</a:t>
            </a:r>
            <a:r>
              <a:rPr lang="en-US" sz="2200">
                <a:solidFill>
                  <a:schemeClr val="dk1"/>
                </a:solidFill>
              </a:rPr>
              <a:t>: Identify the key factors (features) that are most indicative of churn (e.g., </a:t>
            </a:r>
            <a:r>
              <a:rPr lang="en-US" sz="2200">
                <a:solidFill>
                  <a:schemeClr val="dk1"/>
                </a:solidFill>
              </a:rPr>
              <a:t>subscribed</a:t>
            </a:r>
            <a:r>
              <a:rPr lang="en-US" sz="2200">
                <a:solidFill>
                  <a:schemeClr val="dk1"/>
                </a:solidFill>
              </a:rPr>
              <a:t> services, payment history, contract type).</a:t>
            </a:r>
            <a:endParaRPr sz="2200">
              <a:solidFill>
                <a:schemeClr val="dk1"/>
              </a:solidFill>
            </a:endParaRPr>
          </a:p>
          <a:p>
            <a:pPr indent="-368300" lvl="0" marL="457200" rtl="0" algn="l">
              <a:lnSpc>
                <a:spcPct val="150000"/>
              </a:lnSpc>
              <a:spcBef>
                <a:spcPts val="1600"/>
              </a:spcBef>
              <a:spcAft>
                <a:spcPts val="0"/>
              </a:spcAft>
              <a:buClr>
                <a:schemeClr val="dk1"/>
              </a:buClr>
              <a:buSzPts val="2200"/>
              <a:buFont typeface="Montserrat"/>
              <a:buChar char="●"/>
            </a:pPr>
            <a:r>
              <a:rPr b="1" lang="en-US" sz="2200">
                <a:solidFill>
                  <a:schemeClr val="dk1"/>
                </a:solidFill>
              </a:rPr>
              <a:t>Actionable Insights</a:t>
            </a:r>
            <a:r>
              <a:rPr lang="en-US" sz="2200">
                <a:solidFill>
                  <a:schemeClr val="dk1"/>
                </a:solidFill>
              </a:rPr>
              <a:t>: Provide recommendations for strategies that the company could implement to retain customers likely to churn.</a:t>
            </a:r>
            <a:endParaRPr sz="2200">
              <a:solidFill>
                <a:schemeClr val="dk1"/>
              </a:solidFill>
            </a:endParaRPr>
          </a:p>
          <a:p>
            <a:pPr indent="0" lvl="0" marL="457200" rtl="0" algn="l">
              <a:lnSpc>
                <a:spcPct val="150000"/>
              </a:lnSpc>
              <a:spcBef>
                <a:spcPts val="1600"/>
              </a:spcBef>
              <a:spcAft>
                <a:spcPts val="0"/>
              </a:spcAft>
              <a:buNone/>
            </a:pPr>
            <a:r>
              <a:t/>
            </a:r>
            <a:endParaRPr sz="2200">
              <a:solidFill>
                <a:schemeClr val="dk1"/>
              </a:solidFill>
            </a:endParaRPr>
          </a:p>
        </p:txBody>
      </p:sp>
      <p:sp>
        <p:nvSpPr>
          <p:cNvPr id="114" name="Google Shape;114;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1286561" y="709742"/>
            <a:ext cx="737396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2400" u="none" cap="none" strike="noStrike">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20" name="Google Shape;120;p4"/>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spcBef>
                <a:spcPts val="0"/>
              </a:spcBef>
              <a:spcAft>
                <a:spcPts val="0"/>
              </a:spcAft>
              <a:buNone/>
            </a:pPr>
            <a:r>
              <a:rPr lang="en-US" sz="3500"/>
              <a:t>Exploratory</a:t>
            </a:r>
            <a:r>
              <a:rPr lang="en-US" sz="3500"/>
              <a:t> Data Analysis</a:t>
            </a:r>
            <a:endParaRPr sz="3500"/>
          </a:p>
        </p:txBody>
      </p:sp>
      <p:sp>
        <p:nvSpPr>
          <p:cNvPr id="121" name="Google Shape;121;p4"/>
          <p:cNvSpPr/>
          <p:nvPr/>
        </p:nvSpPr>
        <p:spPr>
          <a:xfrm>
            <a:off x="61650" y="1441275"/>
            <a:ext cx="6397800" cy="131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Analyse the information in the Telco dataset , find the </a:t>
            </a:r>
            <a:r>
              <a:rPr lang="en-US" sz="1900">
                <a:solidFill>
                  <a:schemeClr val="dk1"/>
                </a:solidFill>
              </a:rPr>
              <a:t>missing</a:t>
            </a:r>
            <a:r>
              <a:rPr lang="en-US" sz="1900">
                <a:solidFill>
                  <a:schemeClr val="dk1"/>
                </a:solidFill>
              </a:rPr>
              <a:t> / null values if any and find ways to handle them.</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Dataset has 21 columns that could be grouped under the following categories.</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Customer demographics,</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Subscribed Services and</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Tenure And Payment information</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TotalCharges has blank information for fewer records which on further analysis indicate that those rows belong to new customers which could be safely removed from the training data as it won’t affect the model.</a:t>
            </a:r>
            <a:endParaRPr sz="1900">
              <a:solidFill>
                <a:schemeClr val="dk1"/>
              </a:solidFill>
            </a:endParaRPr>
          </a:p>
          <a:p>
            <a:pPr indent="0" lvl="0" marL="0" marR="0" rtl="0" algn="l">
              <a:lnSpc>
                <a:spcPct val="150000"/>
              </a:lnSpc>
              <a:spcBef>
                <a:spcPts val="0"/>
              </a:spcBef>
              <a:spcAft>
                <a:spcPts val="0"/>
              </a:spcAft>
              <a:buNone/>
            </a:pPr>
            <a:r>
              <a:t/>
            </a:r>
            <a:endParaRPr sz="1033">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t/>
            </a:r>
            <a:endParaRPr sz="750">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None/>
            </a:pPr>
            <a:br>
              <a:rPr lang="en-US" sz="1033">
                <a:solidFill>
                  <a:schemeClr val="dk1"/>
                </a:solidFill>
                <a:latin typeface="Calibri"/>
                <a:ea typeface="Calibri"/>
                <a:cs typeface="Calibri"/>
                <a:sym typeface="Calibri"/>
              </a:rPr>
            </a:br>
            <a:endParaRPr sz="1033">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033">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br>
              <a:rPr lang="en-US"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p:txBody>
      </p:sp>
      <p:sp>
        <p:nvSpPr>
          <p:cNvPr id="122" name="Google Shape;122;p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4"/>
          <p:cNvSpPr txBox="1"/>
          <p:nvPr/>
        </p:nvSpPr>
        <p:spPr>
          <a:xfrm>
            <a:off x="6459450" y="791425"/>
            <a:ext cx="5362500" cy="6435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#2. Exploratory data analysis</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#understand the dataset</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795E26"/>
                </a:solidFill>
                <a:highlight>
                  <a:srgbClr val="F7F7F7"/>
                </a:highlight>
                <a:latin typeface="Courier New"/>
                <a:ea typeface="Courier New"/>
                <a:cs typeface="Courier New"/>
                <a:sym typeface="Courier New"/>
              </a:rPr>
              <a:t>print</a:t>
            </a:r>
            <a:r>
              <a:rPr lang="en-US" sz="1450">
                <a:solidFill>
                  <a:schemeClr val="dk1"/>
                </a:solidFill>
                <a:highlight>
                  <a:srgbClr val="F7F7F7"/>
                </a:highlight>
                <a:latin typeface="Courier New"/>
                <a:ea typeface="Courier New"/>
                <a:cs typeface="Courier New"/>
                <a:sym typeface="Courier New"/>
              </a:rPr>
              <a:t>(ds.info())</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795E26"/>
                </a:solidFill>
                <a:highlight>
                  <a:srgbClr val="F7F7F7"/>
                </a:highlight>
                <a:latin typeface="Courier New"/>
                <a:ea typeface="Courier New"/>
                <a:cs typeface="Courier New"/>
                <a:sym typeface="Courier New"/>
              </a:rPr>
              <a:t>print</a:t>
            </a:r>
            <a:r>
              <a:rPr lang="en-US" sz="1450">
                <a:solidFill>
                  <a:schemeClr val="dk1"/>
                </a:solidFill>
                <a:highlight>
                  <a:srgbClr val="F7F7F7"/>
                </a:highlight>
                <a:latin typeface="Courier New"/>
                <a:ea typeface="Courier New"/>
                <a:cs typeface="Courier New"/>
                <a:sym typeface="Courier New"/>
              </a:rPr>
              <a:t>(</a:t>
            </a:r>
            <a:r>
              <a:rPr lang="en-US" sz="1450">
                <a:solidFill>
                  <a:srgbClr val="A31515"/>
                </a:solidFill>
                <a:highlight>
                  <a:srgbClr val="F7F7F7"/>
                </a:highlight>
                <a:latin typeface="Courier New"/>
                <a:ea typeface="Courier New"/>
                <a:cs typeface="Courier New"/>
                <a:sym typeface="Courier New"/>
              </a:rPr>
              <a:t>'\n Data dimension'</a:t>
            </a:r>
            <a:r>
              <a:rPr lang="en-US" sz="1450">
                <a:solidFill>
                  <a:schemeClr val="dk1"/>
                </a:solidFill>
                <a:highlight>
                  <a:srgbClr val="F7F7F7"/>
                </a:highlight>
                <a:latin typeface="Courier New"/>
                <a:ea typeface="Courier New"/>
                <a:cs typeface="Courier New"/>
                <a:sym typeface="Courier New"/>
              </a:rPr>
              <a:t>, ds.shape)</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#check for the missing information</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795E26"/>
                </a:solidFill>
                <a:highlight>
                  <a:srgbClr val="F7F7F7"/>
                </a:highlight>
                <a:latin typeface="Courier New"/>
                <a:ea typeface="Courier New"/>
                <a:cs typeface="Courier New"/>
                <a:sym typeface="Courier New"/>
              </a:rPr>
              <a:t>print</a:t>
            </a:r>
            <a:r>
              <a:rPr lang="en-US" sz="1450">
                <a:solidFill>
                  <a:schemeClr val="dk1"/>
                </a:solidFill>
                <a:highlight>
                  <a:srgbClr val="F7F7F7"/>
                </a:highlight>
                <a:latin typeface="Courier New"/>
                <a:ea typeface="Courier New"/>
                <a:cs typeface="Courier New"/>
                <a:sym typeface="Courier New"/>
              </a:rPr>
              <a:t>(</a:t>
            </a:r>
            <a:r>
              <a:rPr lang="en-US" sz="1450">
                <a:solidFill>
                  <a:srgbClr val="A31515"/>
                </a:solidFill>
                <a:highlight>
                  <a:srgbClr val="F7F7F7"/>
                </a:highlight>
                <a:latin typeface="Courier New"/>
                <a:ea typeface="Courier New"/>
                <a:cs typeface="Courier New"/>
                <a:sym typeface="Courier New"/>
              </a:rPr>
              <a:t>'\n'</a:t>
            </a:r>
            <a:r>
              <a:rPr lang="en-US" sz="1450">
                <a:solidFill>
                  <a:schemeClr val="dk1"/>
                </a:solidFill>
                <a:highlight>
                  <a:srgbClr val="F7F7F7"/>
                </a:highlight>
                <a:latin typeface="Courier New"/>
                <a:ea typeface="Courier New"/>
                <a:cs typeface="Courier New"/>
                <a:sym typeface="Courier New"/>
              </a:rPr>
              <a:t>, ds.isna().</a:t>
            </a:r>
            <a:r>
              <a:rPr lang="en-US" sz="1450">
                <a:solidFill>
                  <a:srgbClr val="795E26"/>
                </a:solidFill>
                <a:highlight>
                  <a:srgbClr val="F7F7F7"/>
                </a:highlight>
                <a:latin typeface="Courier New"/>
                <a:ea typeface="Courier New"/>
                <a:cs typeface="Courier New"/>
                <a:sym typeface="Courier New"/>
              </a:rPr>
              <a:t>sum</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#check availability of data in total charges column</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missingTotalCharge = ds.loc[ds[</a:t>
            </a:r>
            <a:r>
              <a:rPr lang="en-US" sz="1450">
                <a:solidFill>
                  <a:srgbClr val="A31515"/>
                </a:solidFill>
                <a:highlight>
                  <a:srgbClr val="F7F7F7"/>
                </a:highlight>
                <a:latin typeface="Courier New"/>
                <a:ea typeface="Courier New"/>
                <a:cs typeface="Courier New"/>
                <a:sym typeface="Courier New"/>
              </a:rPr>
              <a:t>'TotalCharges'</a:t>
            </a:r>
            <a:r>
              <a:rPr lang="en-US" sz="1450">
                <a:solidFill>
                  <a:schemeClr val="dk1"/>
                </a:solidFill>
                <a:highlight>
                  <a:srgbClr val="F7F7F7"/>
                </a:highlight>
                <a:latin typeface="Courier New"/>
                <a:ea typeface="Courier New"/>
                <a:cs typeface="Courier New"/>
                <a:sym typeface="Courier New"/>
              </a:rPr>
              <a:t>]== </a:t>
            </a:r>
            <a:r>
              <a:rPr lang="en-US" sz="1450">
                <a:solidFill>
                  <a:srgbClr val="A31515"/>
                </a:solidFill>
                <a:highlight>
                  <a:srgbClr val="F7F7F7"/>
                </a:highlight>
                <a:latin typeface="Courier New"/>
                <a:ea typeface="Courier New"/>
                <a:cs typeface="Courier New"/>
                <a:sym typeface="Courier New"/>
              </a:rPr>
              <a:t>" "</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795E26"/>
                </a:solidFill>
                <a:highlight>
                  <a:srgbClr val="F7F7F7"/>
                </a:highlight>
                <a:latin typeface="Courier New"/>
                <a:ea typeface="Courier New"/>
                <a:cs typeface="Courier New"/>
                <a:sym typeface="Courier New"/>
              </a:rPr>
              <a:t>print</a:t>
            </a:r>
            <a:r>
              <a:rPr lang="en-US" sz="1450">
                <a:solidFill>
                  <a:schemeClr val="dk1"/>
                </a:solidFill>
                <a:highlight>
                  <a:srgbClr val="F7F7F7"/>
                </a:highlight>
                <a:latin typeface="Courier New"/>
                <a:ea typeface="Courier New"/>
                <a:cs typeface="Courier New"/>
                <a:sym typeface="Courier New"/>
              </a:rPr>
              <a:t>(missingTotalCharge.shape)</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795E26"/>
                </a:solidFill>
                <a:highlight>
                  <a:srgbClr val="F7F7F7"/>
                </a:highlight>
                <a:latin typeface="Courier New"/>
                <a:ea typeface="Courier New"/>
                <a:cs typeface="Courier New"/>
                <a:sym typeface="Courier New"/>
              </a:rPr>
              <a:t>print</a:t>
            </a:r>
            <a:r>
              <a:rPr lang="en-US" sz="1450">
                <a:solidFill>
                  <a:schemeClr val="dk1"/>
                </a:solidFill>
                <a:highlight>
                  <a:srgbClr val="F7F7F7"/>
                </a:highlight>
                <a:latin typeface="Courier New"/>
                <a:ea typeface="Courier New"/>
                <a:cs typeface="Courier New"/>
                <a:sym typeface="Courier New"/>
              </a:rPr>
              <a:t>(missingTotalCharge[[</a:t>
            </a:r>
            <a:r>
              <a:rPr lang="en-US" sz="1450">
                <a:solidFill>
                  <a:srgbClr val="A31515"/>
                </a:solidFill>
                <a:highlight>
                  <a:srgbClr val="F7F7F7"/>
                </a:highlight>
                <a:latin typeface="Courier New"/>
                <a:ea typeface="Courier New"/>
                <a:cs typeface="Courier New"/>
                <a:sym typeface="Courier New"/>
              </a:rPr>
              <a:t>"tenure"</a:t>
            </a:r>
            <a:r>
              <a:rPr lang="en-US" sz="1450">
                <a:solidFill>
                  <a:schemeClr val="dk1"/>
                </a:solidFill>
                <a:highlight>
                  <a:srgbClr val="F7F7F7"/>
                </a:highlight>
                <a:latin typeface="Courier New"/>
                <a:ea typeface="Courier New"/>
                <a:cs typeface="Courier New"/>
                <a:sym typeface="Courier New"/>
              </a:rPr>
              <a:t>, </a:t>
            </a:r>
            <a:r>
              <a:rPr lang="en-US" sz="1450">
                <a:solidFill>
                  <a:srgbClr val="A31515"/>
                </a:solidFill>
                <a:highlight>
                  <a:srgbClr val="F7F7F7"/>
                </a:highlight>
                <a:latin typeface="Courier New"/>
                <a:ea typeface="Courier New"/>
                <a:cs typeface="Courier New"/>
                <a:sym typeface="Courier New"/>
              </a:rPr>
              <a:t>"Contract"</a:t>
            </a:r>
            <a:r>
              <a:rPr lang="en-US" sz="1450">
                <a:solidFill>
                  <a:schemeClr val="dk1"/>
                </a:solidFill>
                <a:highlight>
                  <a:srgbClr val="F7F7F7"/>
                </a:highlight>
                <a:latin typeface="Courier New"/>
                <a:ea typeface="Courier New"/>
                <a:cs typeface="Courier New"/>
                <a:sym typeface="Courier New"/>
              </a:rPr>
              <a:t>, </a:t>
            </a:r>
            <a:r>
              <a:rPr lang="en-US" sz="1450">
                <a:solidFill>
                  <a:srgbClr val="A31515"/>
                </a:solidFill>
                <a:highlight>
                  <a:srgbClr val="F7F7F7"/>
                </a:highlight>
                <a:latin typeface="Courier New"/>
                <a:ea typeface="Courier New"/>
                <a:cs typeface="Courier New"/>
                <a:sym typeface="Courier New"/>
              </a:rPr>
              <a:t>"TotalCharges"</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#Analyse the value in the target column "Churn"</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ds[</a:t>
            </a:r>
            <a:r>
              <a:rPr lang="en-US" sz="1450">
                <a:solidFill>
                  <a:srgbClr val="A31515"/>
                </a:solidFill>
                <a:highlight>
                  <a:srgbClr val="F7F7F7"/>
                </a:highlight>
                <a:latin typeface="Courier New"/>
                <a:ea typeface="Courier New"/>
                <a:cs typeface="Courier New"/>
                <a:sym typeface="Courier New"/>
              </a:rPr>
              <a:t>'Churn'</a:t>
            </a:r>
            <a:r>
              <a:rPr lang="en-US" sz="1450">
                <a:solidFill>
                  <a:schemeClr val="dk1"/>
                </a:solidFill>
                <a:highlight>
                  <a:srgbClr val="F7F7F7"/>
                </a:highlight>
                <a:latin typeface="Courier New"/>
                <a:ea typeface="Courier New"/>
                <a:cs typeface="Courier New"/>
                <a:sym typeface="Courier New"/>
              </a:rPr>
              <a:t>].value_counts().to_frame().T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9" name="Google Shape;129;p5"/>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chemeClr val="dk1"/>
                </a:solidFill>
              </a:rPr>
              <a:t>Visual Insights</a:t>
            </a:r>
            <a:endParaRPr sz="3500">
              <a:solidFill>
                <a:schemeClr val="dk1"/>
              </a:solidFill>
            </a:endParaRPr>
          </a:p>
        </p:txBody>
      </p:sp>
      <p:pic>
        <p:nvPicPr>
          <p:cNvPr id="130" name="Google Shape;130;p5"/>
          <p:cNvPicPr preferRelativeResize="0"/>
          <p:nvPr/>
        </p:nvPicPr>
        <p:blipFill>
          <a:blip r:embed="rId3">
            <a:alphaModFix/>
          </a:blip>
          <a:stretch>
            <a:fillRect/>
          </a:stretch>
        </p:blipFill>
        <p:spPr>
          <a:xfrm>
            <a:off x="4010175" y="152400"/>
            <a:ext cx="6738802" cy="6812349"/>
          </a:xfrm>
          <a:prstGeom prst="rect">
            <a:avLst/>
          </a:prstGeom>
          <a:noFill/>
          <a:ln>
            <a:noFill/>
          </a:ln>
        </p:spPr>
      </p:pic>
      <p:sp>
        <p:nvSpPr>
          <p:cNvPr id="131" name="Google Shape;131;p5"/>
          <p:cNvSpPr txBox="1"/>
          <p:nvPr/>
        </p:nvSpPr>
        <p:spPr>
          <a:xfrm>
            <a:off x="156075" y="1443025"/>
            <a:ext cx="3854100" cy="442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900">
                <a:solidFill>
                  <a:schemeClr val="dk1"/>
                </a:solidFill>
              </a:rPr>
              <a:t>Analysing the features against the target feature ‘Churn’ gives insights like,</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Long term contract has fewer Churns compared to Month to month.</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InternetService option plays a vital role in the churn rate.</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Gender </a:t>
            </a:r>
            <a:r>
              <a:rPr lang="en-US" sz="1900">
                <a:solidFill>
                  <a:schemeClr val="dk1"/>
                </a:solidFill>
              </a:rPr>
              <a:t>doesn't</a:t>
            </a:r>
            <a:r>
              <a:rPr lang="en-US" sz="1900">
                <a:solidFill>
                  <a:schemeClr val="dk1"/>
                </a:solidFill>
              </a:rPr>
              <a:t> have much impact on the target.</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0cda439743_0_12"/>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7" name="Google Shape;137;g30cda439743_0_12"/>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chemeClr val="dk1"/>
                </a:solidFill>
              </a:rPr>
              <a:t>Visual Insights on ordinal features</a:t>
            </a:r>
            <a:endParaRPr sz="3500">
              <a:solidFill>
                <a:schemeClr val="dk1"/>
              </a:solidFill>
            </a:endParaRPr>
          </a:p>
        </p:txBody>
      </p:sp>
      <p:sp>
        <p:nvSpPr>
          <p:cNvPr id="138" name="Google Shape;138;g30cda439743_0_12"/>
          <p:cNvSpPr txBox="1"/>
          <p:nvPr/>
        </p:nvSpPr>
        <p:spPr>
          <a:xfrm>
            <a:off x="111900" y="1255275"/>
            <a:ext cx="12030600" cy="17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lang="en-US" sz="1900">
                <a:solidFill>
                  <a:schemeClr val="dk1"/>
                </a:solidFill>
              </a:rPr>
              <a:t>Box plot for the ordinal features to identify the outliers if any and no</a:t>
            </a:r>
            <a:r>
              <a:rPr lang="en-US" sz="1900">
                <a:solidFill>
                  <a:schemeClr val="dk1"/>
                </a:solidFill>
              </a:rPr>
              <a:t> significant outliers found  for total charges and monthly charges.</a:t>
            </a:r>
            <a:endParaRPr sz="1900">
              <a:solidFill>
                <a:schemeClr val="dk1"/>
              </a:solidFill>
            </a:endParaRPr>
          </a:p>
          <a:p>
            <a:pPr indent="0" lvl="0" marL="0" rtl="0" algn="l">
              <a:lnSpc>
                <a:spcPct val="150000"/>
              </a:lnSpc>
              <a:spcBef>
                <a:spcPts val="0"/>
              </a:spcBef>
              <a:spcAft>
                <a:spcPts val="0"/>
              </a:spcAft>
              <a:buNone/>
            </a:pPr>
            <a:r>
              <a:t/>
            </a:r>
            <a:endParaRPr sz="1900">
              <a:solidFill>
                <a:schemeClr val="dk1"/>
              </a:solidFill>
            </a:endParaRPr>
          </a:p>
        </p:txBody>
      </p:sp>
      <p:pic>
        <p:nvPicPr>
          <p:cNvPr id="139" name="Google Shape;139;g30cda439743_0_12"/>
          <p:cNvPicPr preferRelativeResize="0"/>
          <p:nvPr/>
        </p:nvPicPr>
        <p:blipFill rotWithShape="1">
          <a:blip r:embed="rId3">
            <a:alphaModFix/>
          </a:blip>
          <a:srcRect b="2660" l="0" r="0" t="-2659"/>
          <a:stretch/>
        </p:blipFill>
        <p:spPr>
          <a:xfrm>
            <a:off x="5852050" y="2526725"/>
            <a:ext cx="5699650" cy="4580100"/>
          </a:xfrm>
          <a:prstGeom prst="rect">
            <a:avLst/>
          </a:prstGeom>
          <a:noFill/>
          <a:ln>
            <a:noFill/>
          </a:ln>
        </p:spPr>
      </p:pic>
      <p:pic>
        <p:nvPicPr>
          <p:cNvPr id="140" name="Google Shape;140;g30cda439743_0_12"/>
          <p:cNvPicPr preferRelativeResize="0"/>
          <p:nvPr/>
        </p:nvPicPr>
        <p:blipFill>
          <a:blip r:embed="rId4">
            <a:alphaModFix/>
          </a:blip>
          <a:stretch>
            <a:fillRect/>
          </a:stretch>
        </p:blipFill>
        <p:spPr>
          <a:xfrm>
            <a:off x="152400" y="2233575"/>
            <a:ext cx="6211026" cy="487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cda439743_0_24"/>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g30cda439743_0_24"/>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chemeClr val="dk1"/>
                </a:solidFill>
              </a:rPr>
              <a:t>Visual Insights on ordinal features</a:t>
            </a:r>
            <a:endParaRPr sz="3500">
              <a:solidFill>
                <a:schemeClr val="dk1"/>
              </a:solidFill>
            </a:endParaRPr>
          </a:p>
        </p:txBody>
      </p:sp>
      <p:sp>
        <p:nvSpPr>
          <p:cNvPr id="147" name="Google Shape;147;g30cda439743_0_24"/>
          <p:cNvSpPr txBox="1"/>
          <p:nvPr/>
        </p:nvSpPr>
        <p:spPr>
          <a:xfrm>
            <a:off x="167275" y="2196700"/>
            <a:ext cx="6573000" cy="354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900">
                <a:solidFill>
                  <a:schemeClr val="dk1"/>
                </a:solidFill>
              </a:rPr>
              <a:t>Heatmap to find the correlation between ordinal features </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Monthly Charges, </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Total Charges and </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tenure.</a:t>
            </a:r>
            <a:endParaRPr sz="1900">
              <a:solidFill>
                <a:schemeClr val="dk1"/>
              </a:solidFill>
            </a:endParaRPr>
          </a:p>
          <a:p>
            <a:pPr indent="0" lvl="0" marL="457200" rtl="0" algn="l">
              <a:lnSpc>
                <a:spcPct val="150000"/>
              </a:lnSpc>
              <a:spcBef>
                <a:spcPts val="0"/>
              </a:spcBef>
              <a:spcAft>
                <a:spcPts val="0"/>
              </a:spcAft>
              <a:buNone/>
            </a:pPr>
            <a:r>
              <a:t/>
            </a:r>
            <a:endParaRPr sz="1900">
              <a:solidFill>
                <a:schemeClr val="dk1"/>
              </a:solidFill>
            </a:endParaRPr>
          </a:p>
          <a:p>
            <a:pPr indent="0" lvl="0" marL="0" rtl="0" algn="l">
              <a:lnSpc>
                <a:spcPct val="150000"/>
              </a:lnSpc>
              <a:spcBef>
                <a:spcPts val="0"/>
              </a:spcBef>
              <a:spcAft>
                <a:spcPts val="0"/>
              </a:spcAft>
              <a:buNone/>
            </a:pPr>
            <a:r>
              <a:rPr lang="en-US" sz="1900">
                <a:solidFill>
                  <a:schemeClr val="dk1"/>
                </a:solidFill>
              </a:rPr>
              <a:t>Tenure and total charges seem to have a significant correlation.</a:t>
            </a:r>
            <a:endParaRPr sz="1900">
              <a:solidFill>
                <a:schemeClr val="dk1"/>
              </a:solidFill>
            </a:endParaRPr>
          </a:p>
          <a:p>
            <a:pPr indent="0" lvl="0" marL="0" rtl="0" algn="l">
              <a:lnSpc>
                <a:spcPct val="150000"/>
              </a:lnSpc>
              <a:spcBef>
                <a:spcPts val="0"/>
              </a:spcBef>
              <a:spcAft>
                <a:spcPts val="0"/>
              </a:spcAft>
              <a:buNone/>
            </a:pPr>
            <a:r>
              <a:t/>
            </a:r>
            <a:endParaRPr sz="1900">
              <a:solidFill>
                <a:schemeClr val="dk1"/>
              </a:solidFill>
            </a:endParaRPr>
          </a:p>
        </p:txBody>
      </p:sp>
      <p:pic>
        <p:nvPicPr>
          <p:cNvPr id="148" name="Google Shape;148;g30cda439743_0_24"/>
          <p:cNvPicPr preferRelativeResize="0"/>
          <p:nvPr/>
        </p:nvPicPr>
        <p:blipFill>
          <a:blip r:embed="rId3">
            <a:alphaModFix/>
          </a:blip>
          <a:stretch>
            <a:fillRect/>
          </a:stretch>
        </p:blipFill>
        <p:spPr>
          <a:xfrm>
            <a:off x="6528000" y="1764750"/>
            <a:ext cx="5663992" cy="414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p:nvPr/>
        </p:nvSpPr>
        <p:spPr>
          <a:xfrm>
            <a:off x="475646" y="-167264"/>
            <a:ext cx="11182953" cy="59999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33">
              <a:solidFill>
                <a:schemeClr val="dk1"/>
              </a:solidFill>
              <a:latin typeface="Arial"/>
              <a:ea typeface="Arial"/>
              <a:cs typeface="Arial"/>
              <a:sym typeface="Arial"/>
            </a:endParaRPr>
          </a:p>
          <a:p>
            <a:pPr indent="0" lvl="0" marL="0" marR="0" rtl="0" algn="l">
              <a:spcBef>
                <a:spcPts val="0"/>
              </a:spcBef>
              <a:spcAft>
                <a:spcPts val="0"/>
              </a:spcAft>
              <a:buNone/>
            </a:pPr>
            <a:r>
              <a:t/>
            </a:r>
            <a:endParaRPr sz="1333">
              <a:solidFill>
                <a:schemeClr val="dk1"/>
              </a:solidFill>
              <a:latin typeface="Arial"/>
              <a:ea typeface="Arial"/>
              <a:cs typeface="Arial"/>
              <a:sym typeface="Arial"/>
            </a:endParaRPr>
          </a:p>
          <a:p>
            <a:pPr indent="0" lvl="0" marL="0" marR="0" rtl="0" algn="l">
              <a:spcBef>
                <a:spcPts val="0"/>
              </a:spcBef>
              <a:spcAft>
                <a:spcPts val="0"/>
              </a:spcAft>
              <a:buNone/>
            </a:pPr>
            <a:r>
              <a:t/>
            </a:r>
            <a:endParaRPr sz="1333">
              <a:solidFill>
                <a:schemeClr val="dk1"/>
              </a:solidFill>
              <a:latin typeface="Arial"/>
              <a:ea typeface="Arial"/>
              <a:cs typeface="Arial"/>
              <a:sym typeface="Arial"/>
            </a:endParaRPr>
          </a:p>
          <a:p>
            <a:pPr indent="0" lvl="0" marL="0" marR="0" rtl="0" algn="l">
              <a:spcBef>
                <a:spcPts val="0"/>
              </a:spcBef>
              <a:spcAft>
                <a:spcPts val="0"/>
              </a:spcAft>
              <a:buNone/>
            </a:pPr>
            <a:r>
              <a:t/>
            </a:r>
            <a:endParaRPr sz="1333" u="sng">
              <a:solidFill>
                <a:schemeClr val="dk1"/>
              </a:solidFill>
              <a:latin typeface="Arial"/>
              <a:ea typeface="Arial"/>
              <a:cs typeface="Arial"/>
              <a:sym typeface="Arial"/>
            </a:endParaRPr>
          </a:p>
          <a:p>
            <a:pPr indent="0" lvl="0" marL="0" marR="0" rtl="0" algn="l">
              <a:spcBef>
                <a:spcPts val="0"/>
              </a:spcBef>
              <a:spcAft>
                <a:spcPts val="0"/>
              </a:spcAft>
              <a:buNone/>
            </a:pPr>
            <a:r>
              <a:t/>
            </a:r>
            <a:endParaRPr sz="1333" u="sng">
              <a:solidFill>
                <a:schemeClr val="dk1"/>
              </a:solidFill>
              <a:latin typeface="Arial"/>
              <a:ea typeface="Arial"/>
              <a:cs typeface="Arial"/>
              <a:sym typeface="Arial"/>
            </a:endParaRPr>
          </a:p>
          <a:p>
            <a:pPr indent="0" lvl="0" marL="0" marR="0" rtl="0" algn="l">
              <a:spcBef>
                <a:spcPts val="0"/>
              </a:spcBef>
              <a:spcAft>
                <a:spcPts val="0"/>
              </a:spcAft>
              <a:buNone/>
            </a:pPr>
            <a:r>
              <a:t/>
            </a:r>
            <a:endParaRPr sz="1333">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33">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333" u="sng">
              <a:solidFill>
                <a:schemeClr val="dk1"/>
              </a:solidFil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4" name="Google Shape;154;p7"/>
          <p:cNvSpPr txBox="1"/>
          <p:nvPr/>
        </p:nvSpPr>
        <p:spPr>
          <a:xfrm>
            <a:off x="354623" y="663080"/>
            <a:ext cx="9247200" cy="785100"/>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500">
                <a:solidFill>
                  <a:srgbClr val="000000"/>
                </a:solidFill>
              </a:rPr>
              <a:t>Data Preprocessing</a:t>
            </a:r>
            <a:endParaRPr sz="3500">
              <a:solidFill>
                <a:srgbClr val="000000"/>
              </a:solidFill>
            </a:endParaRPr>
          </a:p>
        </p:txBody>
      </p:sp>
      <p:sp>
        <p:nvSpPr>
          <p:cNvPr id="155" name="Google Shape;155;p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56" name="Google Shape;156;p7"/>
          <p:cNvPicPr preferRelativeResize="0"/>
          <p:nvPr/>
        </p:nvPicPr>
        <p:blipFill>
          <a:blip r:embed="rId3">
            <a:alphaModFix/>
          </a:blip>
          <a:stretch>
            <a:fillRect/>
          </a:stretch>
        </p:blipFill>
        <p:spPr>
          <a:xfrm>
            <a:off x="354637" y="1448175"/>
            <a:ext cx="8892226" cy="685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64" name="Google Shape;164;p8"/>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spcBef>
                <a:spcPts val="0"/>
              </a:spcBef>
              <a:spcAft>
                <a:spcPts val="0"/>
              </a:spcAft>
              <a:buNone/>
            </a:pPr>
            <a:r>
              <a:rPr lang="en-US" sz="3400"/>
              <a:t>Model Selection</a:t>
            </a:r>
            <a:endParaRPr sz="3400">
              <a:solidFill>
                <a:srgbClr val="000000"/>
              </a:solidFill>
            </a:endParaRPr>
          </a:p>
        </p:txBody>
      </p:sp>
      <p:sp>
        <p:nvSpPr>
          <p:cNvPr id="165" name="Google Shape;165;p8"/>
          <p:cNvSpPr txBox="1"/>
          <p:nvPr/>
        </p:nvSpPr>
        <p:spPr>
          <a:xfrm>
            <a:off x="596670" y="1532965"/>
            <a:ext cx="11595300" cy="5779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900">
                <a:solidFill>
                  <a:schemeClr val="dk1"/>
                </a:solidFill>
              </a:rPr>
              <a:t>Classifier algorithms are well suited  for predicting the categotical variable ‘Churn’.</a:t>
            </a:r>
            <a:endParaRPr sz="1900">
              <a:solidFill>
                <a:schemeClr val="dk1"/>
              </a:solidFill>
            </a:endParaRPr>
          </a:p>
          <a:p>
            <a:pPr indent="0" lvl="0" marL="0" marR="0" rtl="0" algn="l">
              <a:lnSpc>
                <a:spcPct val="150000"/>
              </a:lnSpc>
              <a:spcBef>
                <a:spcPts val="0"/>
              </a:spcBef>
              <a:spcAft>
                <a:spcPts val="0"/>
              </a:spcAft>
              <a:buNone/>
            </a:pPr>
            <a:r>
              <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Following Machine learning </a:t>
            </a:r>
            <a:r>
              <a:rPr lang="en-US" sz="1900">
                <a:solidFill>
                  <a:schemeClr val="dk1"/>
                </a:solidFill>
              </a:rPr>
              <a:t>algorithms</a:t>
            </a:r>
            <a:r>
              <a:rPr lang="en-US" sz="1900">
                <a:solidFill>
                  <a:schemeClr val="dk1"/>
                </a:solidFill>
              </a:rPr>
              <a:t>  for classification problems are evaluated,</a:t>
            </a:r>
            <a:endParaRPr sz="1900">
              <a:solidFill>
                <a:schemeClr val="dk1"/>
              </a:solidFill>
            </a:endParaRPr>
          </a:p>
          <a:p>
            <a:pPr indent="0" lvl="0" marL="0" marR="0" rtl="0" algn="l">
              <a:lnSpc>
                <a:spcPct val="150000"/>
              </a:lnSpc>
              <a:spcBef>
                <a:spcPts val="0"/>
              </a:spcBef>
              <a:spcAft>
                <a:spcPts val="0"/>
              </a:spcAft>
              <a:buNone/>
            </a:pPr>
            <a:r>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Logistic </a:t>
            </a:r>
            <a:r>
              <a:rPr lang="en-US" sz="1900">
                <a:solidFill>
                  <a:schemeClr val="dk1"/>
                </a:solidFill>
              </a:rPr>
              <a:t>Regression</a:t>
            </a:r>
            <a:r>
              <a:rPr lang="en-US" sz="1900">
                <a:solidFill>
                  <a:schemeClr val="dk1"/>
                </a:solidFill>
              </a:rPr>
              <a:t>,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DecisionTree Classifier and</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Random forest Regression and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Cross Validation to evaluate the models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GridSearchCV for hyper parameter tuning.</a:t>
            </a:r>
            <a:endParaRPr sz="1900">
              <a:solidFill>
                <a:schemeClr val="dk1"/>
              </a:solidFill>
            </a:endParaRPr>
          </a:p>
          <a:p>
            <a:pPr indent="0" lvl="0" marL="457200" marR="0" rtl="0" algn="l">
              <a:lnSpc>
                <a:spcPct val="150000"/>
              </a:lnSpc>
              <a:spcBef>
                <a:spcPts val="0"/>
              </a:spcBef>
              <a:spcAft>
                <a:spcPts val="0"/>
              </a:spcAft>
              <a:buNone/>
            </a:pPr>
            <a:r>
              <a:t/>
            </a:r>
            <a:endParaRPr sz="1900">
              <a:solidFill>
                <a:schemeClr val="dk1"/>
              </a:solidFill>
            </a:endParaRPr>
          </a:p>
          <a:p>
            <a:pPr indent="0" lvl="0" marL="0" marR="0" rtl="0" algn="l">
              <a:lnSpc>
                <a:spcPct val="150000"/>
              </a:lnSpc>
              <a:spcBef>
                <a:spcPts val="0"/>
              </a:spcBef>
              <a:spcAft>
                <a:spcPts val="0"/>
              </a:spcAft>
              <a:buNone/>
            </a:pPr>
            <a:r>
              <a:t/>
            </a:r>
            <a:endParaRPr sz="1900">
              <a:solidFill>
                <a:schemeClr val="dk1"/>
              </a:solidFill>
            </a:endParaRPr>
          </a:p>
          <a:p>
            <a:pPr indent="0" lvl="0" marL="0" marR="0" rtl="0" algn="l">
              <a:spcBef>
                <a:spcPts val="0"/>
              </a:spcBef>
              <a:spcAft>
                <a:spcPts val="0"/>
              </a:spcAft>
              <a:buNone/>
            </a:pPr>
            <a:r>
              <a:t/>
            </a:r>
            <a:endParaRPr sz="1900">
              <a:solidFill>
                <a:schemeClr val="dk1"/>
              </a:solidFill>
            </a:endParaRPr>
          </a:p>
          <a:p>
            <a:pPr indent="0" lvl="0" marL="0" marR="0" rtl="0" algn="l">
              <a:spcBef>
                <a:spcPts val="0"/>
              </a:spcBef>
              <a:spcAft>
                <a:spcPts val="0"/>
              </a:spcAft>
              <a:buNone/>
            </a:pPr>
            <a:r>
              <a:t/>
            </a:r>
            <a:endParaRPr sz="19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2023-03-20T18:52:07Z</dcterms:created>
  <dc:creator>Baluprasanna Bv Kumar</dc:creator>
</cp:coreProperties>
</file>