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ontserrat-bold.fntdata"/><Relationship Id="rId10" Type="http://schemas.openxmlformats.org/officeDocument/2006/relationships/slide" Target="slides/slide6.xml"/><Relationship Id="rId21" Type="http://schemas.openxmlformats.org/officeDocument/2006/relationships/font" Target="fonts/Montserrat-regular.fntdata"/><Relationship Id="rId13" Type="http://schemas.openxmlformats.org/officeDocument/2006/relationships/slide" Target="slides/slide9.xml"/><Relationship Id="rId24" Type="http://schemas.openxmlformats.org/officeDocument/2006/relationships/font" Target="fonts/Montserrat-boldItalic.fntdata"/><Relationship Id="rId12" Type="http://schemas.openxmlformats.org/officeDocument/2006/relationships/slide" Target="slides/slide8.xml"/><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Clr>
                <a:schemeClr val="dk1"/>
              </a:buClr>
              <a:buSzPts val="1100"/>
              <a:buFont typeface="Calibri"/>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Sunday, 26 March 2023</a:t>
            </a:r>
            <a:endParaRPr/>
          </a:p>
        </p:txBody>
      </p:sp>
      <p:sp>
        <p:nvSpPr>
          <p:cNvPr id="161" name="Google Shape;16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7" name="Google Shape;17;p2"/>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p:nvPr>
            <p:ph idx="2" type="pic"/>
          </p:nvPr>
        </p:nvSpPr>
        <p:spPr>
          <a:xfrm>
            <a:off x="5183188" y="987425"/>
            <a:ext cx="6172200" cy="4873625"/>
          </a:xfrm>
          <a:prstGeom prst="rect">
            <a:avLst/>
          </a:prstGeom>
          <a:noFill/>
          <a:ln>
            <a:noFill/>
          </a:ln>
        </p:spPr>
      </p:sp>
      <p:sp>
        <p:nvSpPr>
          <p:cNvPr id="74" name="Google Shape;7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5">
  <p:cSld name="Title and body 5">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867"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0" name="Google Shape;20;p3"/>
          <p:cNvPicPr preferRelativeResize="0"/>
          <p:nvPr/>
        </p:nvPicPr>
        <p:blipFill rotWithShape="1">
          <a:blip r:embed="rId3">
            <a:alphaModFix/>
          </a:blip>
          <a:srcRect b="-53198" l="-4728" r="-4727" t="-53157"/>
          <a:stretch/>
        </p:blipFill>
        <p:spPr>
          <a:xfrm>
            <a:off x="366467" y="134733"/>
            <a:ext cx="1942867" cy="47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267600" y="2868567"/>
            <a:ext cx="11656800" cy="819300"/>
          </a:xfrm>
          <a:prstGeom prst="rect">
            <a:avLst/>
          </a:prstGeom>
          <a:noFill/>
          <a:ln>
            <a:noFill/>
          </a:ln>
        </p:spPr>
        <p:txBody>
          <a:bodyPr anchorCtr="0" anchor="t" bIns="52525" lIns="105100" spcFirstLastPara="1" rIns="105100" wrap="square" tIns="52525">
            <a:spAutoFit/>
          </a:bodyPr>
          <a:lstStyle/>
          <a:p>
            <a:pPr indent="0" lvl="0" marL="0" marR="0" rtl="0" algn="ctr">
              <a:lnSpc>
                <a:spcPct val="100000"/>
              </a:lnSpc>
              <a:spcBef>
                <a:spcPts val="0"/>
              </a:spcBef>
              <a:spcAft>
                <a:spcPts val="0"/>
              </a:spcAft>
              <a:buClr>
                <a:srgbClr val="000000"/>
              </a:buClr>
              <a:buSzPts val="4633"/>
              <a:buFont typeface="Arial"/>
              <a:buNone/>
            </a:pPr>
            <a:r>
              <a:rPr b="0" i="0" lang="en-US" sz="4633" u="none" cap="none" strike="noStrike">
                <a:solidFill>
                  <a:schemeClr val="dk1"/>
                </a:solidFill>
                <a:latin typeface="Arial"/>
                <a:ea typeface="Arial"/>
                <a:cs typeface="Arial"/>
                <a:sym typeface="Arial"/>
              </a:rPr>
              <a:t>Predictive Modelling </a:t>
            </a:r>
            <a:endParaRPr b="0" i="0" sz="3033" u="none" cap="none" strike="noStrike">
              <a:solidFill>
                <a:schemeClr val="dk1"/>
              </a:solidFill>
              <a:latin typeface="Arial"/>
              <a:ea typeface="Arial"/>
              <a:cs typeface="Arial"/>
              <a:sym typeface="Arial"/>
            </a:endParaRPr>
          </a:p>
        </p:txBody>
      </p:sp>
      <p:sp>
        <p:nvSpPr>
          <p:cNvPr id="95" name="Google Shape;95;p15"/>
          <p:cNvSpPr txBox="1"/>
          <p:nvPr/>
        </p:nvSpPr>
        <p:spPr>
          <a:xfrm>
            <a:off x="3797620" y="4256998"/>
            <a:ext cx="5117779" cy="459883"/>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Presented By </a:t>
            </a:r>
            <a:r>
              <a:rPr b="1" i="0" lang="en-US" sz="1600" u="none" cap="none" strike="noStrike">
                <a:solidFill>
                  <a:srgbClr val="000000"/>
                </a:solidFill>
                <a:latin typeface="Arial"/>
                <a:ea typeface="Arial"/>
                <a:cs typeface="Arial"/>
                <a:sym typeface="Arial"/>
              </a:rPr>
              <a:t>Alamelu Ramanathan</a:t>
            </a:r>
            <a:endParaRPr b="1" baseline="30000" i="0" sz="1600" u="none" cap="none" strike="noStrike">
              <a:solidFill>
                <a:srgbClr val="000000"/>
              </a:solidFill>
              <a:latin typeface="Arial"/>
              <a:ea typeface="Arial"/>
              <a:cs typeface="Arial"/>
              <a:sym typeface="Arial"/>
            </a:endParaRPr>
          </a:p>
        </p:txBody>
      </p:sp>
      <p:sp>
        <p:nvSpPr>
          <p:cNvPr id="96" name="Google Shape;96;p15"/>
          <p:cNvSpPr txBox="1"/>
          <p:nvPr/>
        </p:nvSpPr>
        <p:spPr>
          <a:xfrm>
            <a:off x="2215243" y="3733778"/>
            <a:ext cx="776151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7030A0"/>
                </a:solidFill>
                <a:latin typeface="Arial"/>
                <a:ea typeface="Arial"/>
                <a:cs typeface="Arial"/>
                <a:sym typeface="Arial"/>
              </a:rPr>
              <a:t>Final Project: </a:t>
            </a:r>
            <a:r>
              <a:rPr b="0" i="0" lang="en-US" sz="2800" u="none" cap="none" strike="noStrike">
                <a:solidFill>
                  <a:srgbClr val="7030A0"/>
                </a:solidFill>
                <a:latin typeface="Arial"/>
                <a:ea typeface="Arial"/>
                <a:cs typeface="Arial"/>
                <a:sym typeface="Arial"/>
              </a:rPr>
              <a:t>Telco Customer Churn</a:t>
            </a:r>
            <a:endParaRPr b="0" i="0" sz="1400" u="none" cap="none" strike="noStrike">
              <a:solidFill>
                <a:srgbClr val="000000"/>
              </a:solidFill>
              <a:latin typeface="Arial"/>
              <a:ea typeface="Arial"/>
              <a:cs typeface="Arial"/>
              <a:sym typeface="Arial"/>
            </a:endParaRPr>
          </a:p>
        </p:txBody>
      </p:sp>
      <p:sp>
        <p:nvSpPr>
          <p:cNvPr id="97" name="Google Shape;97;p1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nvSpPr>
        <p:spPr>
          <a:xfrm>
            <a:off x="354623" y="663079"/>
            <a:ext cx="9247200" cy="785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 data, 2 ways</a:t>
            </a:r>
            <a:endParaRPr b="0" i="0" sz="3500" u="none" cap="none" strike="noStrike">
              <a:solidFill>
                <a:srgbClr val="000000"/>
              </a:solidFill>
              <a:latin typeface="Arial"/>
              <a:ea typeface="Arial"/>
              <a:cs typeface="Arial"/>
              <a:sym typeface="Arial"/>
            </a:endParaRPr>
          </a:p>
        </p:txBody>
      </p:sp>
      <p:sp>
        <p:nvSpPr>
          <p:cNvPr id="171" name="Google Shape;171;p24"/>
          <p:cNvSpPr txBox="1"/>
          <p:nvPr/>
        </p:nvSpPr>
        <p:spPr>
          <a:xfrm>
            <a:off x="354623" y="1623176"/>
            <a:ext cx="11223300" cy="3849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50000"/>
              </a:lnSpc>
              <a:spcBef>
                <a:spcPts val="0"/>
              </a:spcBef>
              <a:spcAft>
                <a:spcPts val="0"/>
              </a:spcAft>
              <a:buClr>
                <a:schemeClr val="dk1"/>
              </a:buClr>
              <a:buSzPts val="1900"/>
              <a:buFont typeface="Arial"/>
              <a:buAutoNum type="arabicPeriod"/>
            </a:pPr>
            <a:r>
              <a:rPr b="0" i="0" lang="en-US" sz="1900" u="none" cap="none" strike="noStrike">
                <a:solidFill>
                  <a:schemeClr val="dk1"/>
                </a:solidFill>
                <a:latin typeface="Arial"/>
                <a:ea typeface="Arial"/>
                <a:cs typeface="Arial"/>
                <a:sym typeface="Arial"/>
              </a:rPr>
              <a:t>Used Train test split from sklearn library to prepare training data and test data </a:t>
            </a:r>
            <a:endParaRPr b="0" i="0" sz="1900" u="none" cap="none" strike="noStrike">
              <a:solidFill>
                <a:schemeClr val="dk1"/>
              </a:solidFill>
              <a:latin typeface="Arial"/>
              <a:ea typeface="Arial"/>
              <a:cs typeface="Arial"/>
              <a:sym typeface="Arial"/>
            </a:endParaRPr>
          </a:p>
        </p:txBody>
      </p:sp>
      <p:sp>
        <p:nvSpPr>
          <p:cNvPr id="172" name="Google Shape;172;p24"/>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73" name="Google Shape;173;p24"/>
          <p:cNvPicPr preferRelativeResize="0"/>
          <p:nvPr/>
        </p:nvPicPr>
        <p:blipFill rotWithShape="1">
          <a:blip r:embed="rId3">
            <a:alphaModFix/>
          </a:blip>
          <a:srcRect b="0" l="0" r="0" t="0"/>
          <a:stretch/>
        </p:blipFill>
        <p:spPr>
          <a:xfrm>
            <a:off x="176500" y="2008076"/>
            <a:ext cx="11401425" cy="2114550"/>
          </a:xfrm>
          <a:prstGeom prst="rect">
            <a:avLst/>
          </a:prstGeom>
          <a:noFill/>
          <a:ln>
            <a:noFill/>
          </a:ln>
        </p:spPr>
      </p:pic>
      <p:pic>
        <p:nvPicPr>
          <p:cNvPr id="174" name="Google Shape;174;p24"/>
          <p:cNvPicPr preferRelativeResize="0"/>
          <p:nvPr/>
        </p:nvPicPr>
        <p:blipFill rotWithShape="1">
          <a:blip r:embed="rId4">
            <a:alphaModFix/>
          </a:blip>
          <a:srcRect b="0" l="0" r="0" t="0"/>
          <a:stretch/>
        </p:blipFill>
        <p:spPr>
          <a:xfrm>
            <a:off x="254950" y="4889626"/>
            <a:ext cx="8896350" cy="1228725"/>
          </a:xfrm>
          <a:prstGeom prst="rect">
            <a:avLst/>
          </a:prstGeom>
          <a:noFill/>
          <a:ln>
            <a:noFill/>
          </a:ln>
        </p:spPr>
      </p:pic>
      <p:sp>
        <p:nvSpPr>
          <p:cNvPr id="175" name="Google Shape;175;p24"/>
          <p:cNvSpPr txBox="1"/>
          <p:nvPr/>
        </p:nvSpPr>
        <p:spPr>
          <a:xfrm>
            <a:off x="354625" y="4371150"/>
            <a:ext cx="8896500" cy="4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2.	Cross validation technique to train the models with K Folds(5 Folds)</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92931" y="610269"/>
            <a:ext cx="12006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Training and testing the models</a:t>
            </a:r>
            <a:endParaRPr b="0" i="0" sz="3500" u="none" cap="none" strike="noStrike">
              <a:solidFill>
                <a:srgbClr val="000000"/>
              </a:solidFill>
              <a:latin typeface="Arial"/>
              <a:ea typeface="Arial"/>
              <a:cs typeface="Arial"/>
              <a:sym typeface="Arial"/>
            </a:endParaRPr>
          </a:p>
        </p:txBody>
      </p:sp>
      <p:sp>
        <p:nvSpPr>
          <p:cNvPr id="181" name="Google Shape;181;p25"/>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82" name="Google Shape;182;p25"/>
          <p:cNvPicPr preferRelativeResize="0"/>
          <p:nvPr/>
        </p:nvPicPr>
        <p:blipFill rotWithShape="1">
          <a:blip r:embed="rId3">
            <a:alphaModFix/>
          </a:blip>
          <a:srcRect b="0" l="0" r="0" t="0"/>
          <a:stretch/>
        </p:blipFill>
        <p:spPr>
          <a:xfrm>
            <a:off x="-75" y="1395386"/>
            <a:ext cx="12192000" cy="1722878"/>
          </a:xfrm>
          <a:prstGeom prst="rect">
            <a:avLst/>
          </a:prstGeom>
          <a:noFill/>
          <a:ln>
            <a:noFill/>
          </a:ln>
        </p:spPr>
      </p:pic>
      <p:pic>
        <p:nvPicPr>
          <p:cNvPr id="183" name="Google Shape;183;p25"/>
          <p:cNvPicPr preferRelativeResize="0"/>
          <p:nvPr/>
        </p:nvPicPr>
        <p:blipFill rotWithShape="1">
          <a:blip r:embed="rId4">
            <a:alphaModFix/>
          </a:blip>
          <a:srcRect b="0" l="0" r="0" t="0"/>
          <a:stretch/>
        </p:blipFill>
        <p:spPr>
          <a:xfrm>
            <a:off x="92925" y="3194475"/>
            <a:ext cx="3628075" cy="3739726"/>
          </a:xfrm>
          <a:prstGeom prst="rect">
            <a:avLst/>
          </a:prstGeom>
          <a:noFill/>
          <a:ln>
            <a:noFill/>
          </a:ln>
        </p:spPr>
      </p:pic>
      <p:pic>
        <p:nvPicPr>
          <p:cNvPr id="184" name="Google Shape;184;p25"/>
          <p:cNvPicPr preferRelativeResize="0"/>
          <p:nvPr/>
        </p:nvPicPr>
        <p:blipFill rotWithShape="1">
          <a:blip r:embed="rId5">
            <a:alphaModFix/>
          </a:blip>
          <a:srcRect b="0" l="0" r="0" t="0"/>
          <a:stretch/>
        </p:blipFill>
        <p:spPr>
          <a:xfrm>
            <a:off x="4320500" y="3194475"/>
            <a:ext cx="3269950" cy="3833501"/>
          </a:xfrm>
          <a:prstGeom prst="rect">
            <a:avLst/>
          </a:prstGeom>
          <a:noFill/>
          <a:ln>
            <a:noFill/>
          </a:ln>
        </p:spPr>
      </p:pic>
      <p:pic>
        <p:nvPicPr>
          <p:cNvPr id="185" name="Google Shape;185;p25"/>
          <p:cNvPicPr preferRelativeResize="0"/>
          <p:nvPr/>
        </p:nvPicPr>
        <p:blipFill rotWithShape="1">
          <a:blip r:embed="rId6">
            <a:alphaModFix/>
          </a:blip>
          <a:srcRect b="0" l="0" r="0" t="0"/>
          <a:stretch/>
        </p:blipFill>
        <p:spPr>
          <a:xfrm>
            <a:off x="8394549" y="3147588"/>
            <a:ext cx="3504302" cy="3681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p:nvPr/>
        </p:nvSpPr>
        <p:spPr>
          <a:xfrm>
            <a:off x="524250" y="1426149"/>
            <a:ext cx="12067500" cy="601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chemeClr val="dk1"/>
                </a:solidFill>
                <a:latin typeface="Arial"/>
                <a:ea typeface="Arial"/>
                <a:cs typeface="Arial"/>
                <a:sym typeface="Arial"/>
              </a:rPr>
            </a:b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Arial"/>
              <a:ea typeface="Arial"/>
              <a:cs typeface="Arial"/>
              <a:sym typeface="Arial"/>
            </a:endParaRPr>
          </a:p>
        </p:txBody>
      </p:sp>
      <p:sp>
        <p:nvSpPr>
          <p:cNvPr id="191" name="Google Shape;191;p26"/>
          <p:cNvSpPr txBox="1"/>
          <p:nvPr/>
        </p:nvSpPr>
        <p:spPr>
          <a:xfrm>
            <a:off x="373665" y="641046"/>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Cross Validation with 5 Fold</a:t>
            </a:r>
            <a:endParaRPr b="0" i="0" sz="3500" u="none" cap="none" strike="noStrike">
              <a:solidFill>
                <a:srgbClr val="000000"/>
              </a:solidFill>
              <a:latin typeface="Arial"/>
              <a:ea typeface="Arial"/>
              <a:cs typeface="Arial"/>
              <a:sym typeface="Arial"/>
            </a:endParaRPr>
          </a:p>
        </p:txBody>
      </p:sp>
      <p:sp>
        <p:nvSpPr>
          <p:cNvPr id="192" name="Google Shape;192;p2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93" name="Google Shape;193;p26"/>
          <p:cNvPicPr preferRelativeResize="0"/>
          <p:nvPr/>
        </p:nvPicPr>
        <p:blipFill rotWithShape="1">
          <a:blip r:embed="rId3">
            <a:alphaModFix/>
          </a:blip>
          <a:srcRect b="0" l="0" r="0" t="0"/>
          <a:stretch/>
        </p:blipFill>
        <p:spPr>
          <a:xfrm>
            <a:off x="524250" y="1539388"/>
            <a:ext cx="9734550" cy="406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nvSpPr>
        <p:spPr>
          <a:xfrm>
            <a:off x="512164" y="384042"/>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Model Selection</a:t>
            </a:r>
            <a:endParaRPr b="0" i="1" sz="3400" u="none" cap="none" strike="noStrike">
              <a:solidFill>
                <a:srgbClr val="000000"/>
              </a:solidFill>
              <a:latin typeface="Montserrat"/>
              <a:ea typeface="Montserrat"/>
              <a:cs typeface="Montserrat"/>
              <a:sym typeface="Montserrat"/>
            </a:endParaRPr>
          </a:p>
        </p:txBody>
      </p:sp>
      <p:sp>
        <p:nvSpPr>
          <p:cNvPr id="199" name="Google Shape;199;p27"/>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0" name="Google Shape;200;p2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201" name="Google Shape;201;p27"/>
          <p:cNvPicPr preferRelativeResize="0"/>
          <p:nvPr/>
        </p:nvPicPr>
        <p:blipFill rotWithShape="1">
          <a:blip r:embed="rId3">
            <a:alphaModFix/>
          </a:blip>
          <a:srcRect b="0" l="0" r="0" t="0"/>
          <a:stretch/>
        </p:blipFill>
        <p:spPr>
          <a:xfrm>
            <a:off x="2044650" y="2401000"/>
            <a:ext cx="5076926" cy="4949649"/>
          </a:xfrm>
          <a:prstGeom prst="rect">
            <a:avLst/>
          </a:prstGeom>
          <a:noFill/>
          <a:ln>
            <a:noFill/>
          </a:ln>
        </p:spPr>
      </p:pic>
      <p:sp>
        <p:nvSpPr>
          <p:cNvPr id="202" name="Google Shape;202;p27"/>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Metrics from the logistic regression ‘Accuracy’, ‘Recall’ and ‘AUC’  is slightly higher than the other models.</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sng" cap="none" strike="noStrike">
                <a:solidFill>
                  <a:schemeClr val="dk1"/>
                </a:solidFill>
                <a:latin typeface="Arial"/>
                <a:ea typeface="Arial"/>
                <a:cs typeface="Arial"/>
                <a:sym typeface="Arial"/>
              </a:rPr>
              <a:t>Logistic Regression</a:t>
            </a:r>
            <a:r>
              <a:rPr b="0" i="0" lang="en-US" sz="1900" u="none" cap="none" strike="noStrike">
                <a:solidFill>
                  <a:schemeClr val="dk1"/>
                </a:solidFill>
                <a:latin typeface="Arial"/>
                <a:ea typeface="Arial"/>
                <a:cs typeface="Arial"/>
                <a:sym typeface="Arial"/>
              </a:rPr>
              <a:t> is best suited machine learning algorithm for this problem</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nvSpPr>
        <p:spPr>
          <a:xfrm>
            <a:off x="512164" y="384042"/>
            <a:ext cx="9247200" cy="769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Montserrat"/>
                <a:ea typeface="Montserrat"/>
                <a:cs typeface="Montserrat"/>
                <a:sym typeface="Montserrat"/>
              </a:rPr>
              <a:t>Hyperparameter Tuning</a:t>
            </a:r>
            <a:endParaRPr b="0" i="1" sz="3400" u="none" cap="none" strike="noStrike">
              <a:solidFill>
                <a:srgbClr val="000000"/>
              </a:solidFill>
              <a:latin typeface="Montserrat"/>
              <a:ea typeface="Montserrat"/>
              <a:cs typeface="Montserrat"/>
              <a:sym typeface="Montserrat"/>
            </a:endParaRPr>
          </a:p>
        </p:txBody>
      </p:sp>
      <p:sp>
        <p:nvSpPr>
          <p:cNvPr id="208" name="Google Shape;208;p28"/>
          <p:cNvSpPr txBox="1"/>
          <p:nvPr/>
        </p:nvSpPr>
        <p:spPr>
          <a:xfrm>
            <a:off x="494740" y="1091150"/>
            <a:ext cx="11167800" cy="51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0"/>
              <a:buFont typeface="Arial"/>
              <a:buNone/>
            </a:pPr>
            <a:r>
              <a:t/>
            </a:r>
            <a:endParaRPr b="0" i="0" sz="1330" u="sng" cap="none" strike="noStrike">
              <a:solidFill>
                <a:schemeClr val="dk1"/>
              </a:solidFill>
              <a:latin typeface="Montserrat"/>
              <a:ea typeface="Montserrat"/>
              <a:cs typeface="Montserrat"/>
              <a:sym typeface="Montserrat"/>
            </a:endParaRPr>
          </a:p>
        </p:txBody>
      </p:sp>
      <p:sp>
        <p:nvSpPr>
          <p:cNvPr id="209" name="Google Shape;209;p28"/>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0" name="Google Shape;210;p28"/>
          <p:cNvSpPr txBox="1"/>
          <p:nvPr/>
        </p:nvSpPr>
        <p:spPr>
          <a:xfrm>
            <a:off x="225200" y="1347525"/>
            <a:ext cx="11540700" cy="769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Parameters like solver and the max_iter are tuned using GridSearchCV to get the highest accuracy possible.</a:t>
            </a:r>
            <a:endParaRPr b="0" i="0" sz="1900" u="none" cap="none" strike="noStrike">
              <a:solidFill>
                <a:schemeClr val="dk1"/>
              </a:solidFill>
              <a:latin typeface="Arial"/>
              <a:ea typeface="Arial"/>
              <a:cs typeface="Arial"/>
              <a:sym typeface="Arial"/>
            </a:endParaRPr>
          </a:p>
        </p:txBody>
      </p:sp>
      <p:pic>
        <p:nvPicPr>
          <p:cNvPr id="211" name="Google Shape;211;p28"/>
          <p:cNvPicPr preferRelativeResize="0"/>
          <p:nvPr/>
        </p:nvPicPr>
        <p:blipFill rotWithShape="1">
          <a:blip r:embed="rId3">
            <a:alphaModFix/>
          </a:blip>
          <a:srcRect b="0" l="0" r="0" t="0"/>
          <a:stretch/>
        </p:blipFill>
        <p:spPr>
          <a:xfrm>
            <a:off x="152400" y="2269425"/>
            <a:ext cx="10991808" cy="41389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17" name="Google Shape;217;p29"/>
          <p:cNvSpPr txBox="1"/>
          <p:nvPr/>
        </p:nvSpPr>
        <p:spPr>
          <a:xfrm>
            <a:off x="373665" y="533324"/>
            <a:ext cx="124239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Conclusion</a:t>
            </a:r>
            <a:endParaRPr b="0" i="0" sz="3500" u="none" cap="none" strike="noStrike">
              <a:solidFill>
                <a:srgbClr val="000000"/>
              </a:solidFill>
              <a:latin typeface="Arial"/>
              <a:ea typeface="Arial"/>
              <a:cs typeface="Arial"/>
              <a:sym typeface="Arial"/>
            </a:endParaRPr>
          </a:p>
        </p:txBody>
      </p:sp>
      <p:sp>
        <p:nvSpPr>
          <p:cNvPr id="218" name="Google Shape;218;p29"/>
          <p:cNvSpPr txBox="1"/>
          <p:nvPr/>
        </p:nvSpPr>
        <p:spPr>
          <a:xfrm>
            <a:off x="712032" y="1490008"/>
            <a:ext cx="640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
        <p:nvSpPr>
          <p:cNvPr id="219" name="Google Shape;219;p29"/>
          <p:cNvSpPr txBox="1"/>
          <p:nvPr/>
        </p:nvSpPr>
        <p:spPr>
          <a:xfrm>
            <a:off x="601775" y="1469350"/>
            <a:ext cx="11308200" cy="4053600"/>
          </a:xfrm>
          <a:prstGeom prst="rect">
            <a:avLst/>
          </a:prstGeom>
          <a:noFill/>
          <a:ln>
            <a:noFill/>
          </a:ln>
        </p:spPr>
        <p:txBody>
          <a:bodyPr anchorCtr="0" anchor="t" bIns="91425" lIns="91425" spcFirstLastPara="1" rIns="91425" wrap="square" tIns="91425">
            <a:noAutofit/>
          </a:bodyPr>
          <a:lstStyle/>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Machine learning algorithm, Logistic regression is well suited for this problem among the other classifier algorithms with 80% accuracy.</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Contract Type and Services play a significant role in churning of the customers.</a:t>
            </a:r>
            <a:endParaRPr b="0" i="0" sz="1900" u="none" cap="none" strike="noStrike">
              <a:solidFill>
                <a:schemeClr val="dk1"/>
              </a:solidFill>
              <a:latin typeface="Arial"/>
              <a:ea typeface="Arial"/>
              <a:cs typeface="Arial"/>
              <a:sym typeface="Arial"/>
            </a:endParaRPr>
          </a:p>
          <a:p>
            <a:pPr indent="-349250" lvl="0" marL="9144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Enrolling the customers on the verge of Churning , the other long lasting customers and the new customers to the following is suggested for business improvement.</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Retention reward campaign, </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Loyalty reward program and</a:t>
            </a:r>
            <a:endParaRPr b="0" i="0" sz="1900" u="none" cap="none" strike="noStrike">
              <a:solidFill>
                <a:schemeClr val="dk1"/>
              </a:solidFill>
              <a:latin typeface="Arial"/>
              <a:ea typeface="Arial"/>
              <a:cs typeface="Arial"/>
              <a:sym typeface="Arial"/>
            </a:endParaRPr>
          </a:p>
          <a:p>
            <a:pPr indent="-349250" lvl="2" marL="18288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Onboarding discounts.</a:t>
            </a:r>
            <a:endParaRPr b="0" i="0" sz="1900" u="none" cap="none" strike="noStrike">
              <a:solidFill>
                <a:schemeClr val="dk1"/>
              </a:solidFill>
              <a:latin typeface="Arial"/>
              <a:ea typeface="Arial"/>
              <a:cs typeface="Arial"/>
              <a:sym typeface="Arial"/>
            </a:endParaRPr>
          </a:p>
          <a:p>
            <a:pPr indent="0" lvl="0" marL="9144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0"/>
          <p:cNvPicPr preferRelativeResize="0"/>
          <p:nvPr/>
        </p:nvPicPr>
        <p:blipFill rotWithShape="1">
          <a:blip r:embed="rId3">
            <a:alphaModFix/>
          </a:blip>
          <a:srcRect b="0" l="0" r="0" t="0"/>
          <a:stretch/>
        </p:blipFill>
        <p:spPr>
          <a:xfrm>
            <a:off x="1259032" y="2316215"/>
            <a:ext cx="9673936" cy="3575430"/>
          </a:xfrm>
          <a:prstGeom prst="rect">
            <a:avLst/>
          </a:prstGeom>
          <a:noFill/>
          <a:ln>
            <a:noFill/>
          </a:ln>
        </p:spPr>
      </p:pic>
      <p:sp>
        <p:nvSpPr>
          <p:cNvPr id="225" name="Google Shape;225;p30"/>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26" name="Google Shape;226;p30"/>
          <p:cNvSpPr txBox="1"/>
          <p:nvPr/>
        </p:nvSpPr>
        <p:spPr>
          <a:xfrm>
            <a:off x="0" y="771572"/>
            <a:ext cx="121920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Alamelu Ramanathan</a:t>
            </a:r>
            <a:endParaRPr b="1" i="0" sz="1800" u="none" cap="none" strike="noStrike">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a:ea typeface="Montserrat"/>
                <a:cs typeface="Montserrat"/>
                <a:sym typeface="Montserrat"/>
              </a:rPr>
              <a:t>alamurm@gmail.com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69121" y="1069171"/>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Problem Statement</a:t>
            </a:r>
            <a:endParaRPr b="0" i="0" sz="3533" u="none" cap="none" strike="noStrike">
              <a:solidFill>
                <a:schemeClr val="dk1"/>
              </a:solidFill>
              <a:latin typeface="Arial"/>
              <a:ea typeface="Arial"/>
              <a:cs typeface="Arial"/>
              <a:sym typeface="Arial"/>
            </a:endParaRPr>
          </a:p>
        </p:txBody>
      </p:sp>
      <p:sp>
        <p:nvSpPr>
          <p:cNvPr id="105" name="Google Shape;105;p16"/>
          <p:cNvSpPr txBox="1"/>
          <p:nvPr/>
        </p:nvSpPr>
        <p:spPr>
          <a:xfrm>
            <a:off x="653393" y="2271175"/>
            <a:ext cx="11374800" cy="3914700"/>
          </a:xfrm>
          <a:prstGeom prst="rect">
            <a:avLst/>
          </a:prstGeom>
          <a:noFill/>
          <a:ln>
            <a:noFill/>
          </a:ln>
        </p:spPr>
        <p:txBody>
          <a:bodyPr anchorCtr="0" anchor="t" bIns="121900" lIns="121900" spcFirstLastPara="1" rIns="121900" wrap="square" tIns="121900">
            <a:spAutoFit/>
          </a:bodyPr>
          <a:lstStyle/>
          <a:p>
            <a:pPr indent="0" lvl="0" marL="457200" marR="0" rtl="0" algn="just">
              <a:lnSpc>
                <a:spcPct val="200000"/>
              </a:lnSpc>
              <a:spcBef>
                <a:spcPts val="1600"/>
              </a:spcBef>
              <a:spcAft>
                <a:spcPts val="0"/>
              </a:spcAft>
              <a:buClr>
                <a:srgbClr val="000000"/>
              </a:buClr>
              <a:buSzPts val="2500"/>
              <a:buFont typeface="Arial"/>
              <a:buNone/>
            </a:pPr>
            <a:r>
              <a:rPr b="0" i="0" lang="en-US" sz="2500" u="none" cap="none" strike="noStrike">
                <a:solidFill>
                  <a:schemeClr val="dk1"/>
                </a:solidFill>
                <a:latin typeface="Arial"/>
                <a:ea typeface="Arial"/>
                <a:cs typeface="Arial"/>
                <a:sym typeface="Arial"/>
              </a:rPr>
              <a:t>Telecommunication companies face significant financial losses when customers discontinue their service (churn). It is crucial for telecom companies to predict customer churn early to implement strategies for customer retention and improve business performance.</a:t>
            </a:r>
            <a:endParaRPr b="0" i="0" sz="2500" u="none" cap="none" strike="noStrike">
              <a:solidFill>
                <a:srgbClr val="000000"/>
              </a:solidFill>
              <a:latin typeface="Arial"/>
              <a:ea typeface="Arial"/>
              <a:cs typeface="Arial"/>
              <a:sym typeface="Arial"/>
            </a:endParaRPr>
          </a:p>
          <a:p>
            <a:pPr indent="0" lvl="0" marL="0" marR="0" rtl="0" algn="l">
              <a:lnSpc>
                <a:spcPct val="200000"/>
              </a:lnSpc>
              <a:spcBef>
                <a:spcPts val="160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p:txBody>
      </p:sp>
      <p:sp>
        <p:nvSpPr>
          <p:cNvPr id="106" name="Google Shape;106;p16"/>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07" name="Google Shape;107;p16"/>
          <p:cNvSpPr txBox="1"/>
          <p:nvPr/>
        </p:nvSpPr>
        <p:spPr>
          <a:xfrm>
            <a:off x="169121" y="3541809"/>
            <a:ext cx="11656800" cy="649800"/>
          </a:xfrm>
          <a:prstGeom prst="rect">
            <a:avLst/>
          </a:prstGeom>
          <a:noFill/>
          <a:ln>
            <a:noFill/>
          </a:ln>
        </p:spPr>
        <p:txBody>
          <a:bodyPr anchorCtr="0" anchor="t" bIns="52525" lIns="105100" spcFirstLastPara="1" rIns="105100" wrap="square" tIns="52525">
            <a:spAutoFit/>
          </a:bodyPr>
          <a:lstStyle/>
          <a:p>
            <a:pPr indent="0" lvl="0" marL="0" marR="0" rtl="0" algn="l">
              <a:lnSpc>
                <a:spcPct val="100000"/>
              </a:lnSpc>
              <a:spcBef>
                <a:spcPts val="0"/>
              </a:spcBef>
              <a:spcAft>
                <a:spcPts val="0"/>
              </a:spcAft>
              <a:buClr>
                <a:srgbClr val="000000"/>
              </a:buClr>
              <a:buSzPts val="3533"/>
              <a:buFont typeface="Arial"/>
              <a:buNone/>
            </a:pPr>
            <a:r>
              <a:t/>
            </a:r>
            <a:endParaRPr b="0" i="0" sz="3533"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686449" y="663188"/>
            <a:ext cx="6976800" cy="790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33"/>
              <a:buFont typeface="Arial"/>
              <a:buNone/>
            </a:pPr>
            <a:r>
              <a:rPr b="0" i="0" lang="en-US" sz="3533" u="none" cap="none" strike="noStrike">
                <a:solidFill>
                  <a:schemeClr val="dk1"/>
                </a:solidFill>
                <a:latin typeface="Arial"/>
                <a:ea typeface="Arial"/>
                <a:cs typeface="Arial"/>
                <a:sym typeface="Arial"/>
              </a:rPr>
              <a:t>Key Objectives</a:t>
            </a:r>
            <a:endParaRPr b="0" i="0" sz="3533" u="none" cap="none" strike="noStrike">
              <a:solidFill>
                <a:srgbClr val="000000"/>
              </a:solidFill>
              <a:latin typeface="Arial"/>
              <a:ea typeface="Arial"/>
              <a:cs typeface="Arial"/>
              <a:sym typeface="Arial"/>
            </a:endParaRPr>
          </a:p>
        </p:txBody>
      </p:sp>
      <p:sp>
        <p:nvSpPr>
          <p:cNvPr id="113" name="Google Shape;113;p17"/>
          <p:cNvSpPr txBox="1"/>
          <p:nvPr/>
        </p:nvSpPr>
        <p:spPr>
          <a:xfrm>
            <a:off x="753274" y="1369975"/>
            <a:ext cx="10835100" cy="4961400"/>
          </a:xfrm>
          <a:prstGeom prst="rect">
            <a:avLst/>
          </a:prstGeom>
          <a:noFill/>
          <a:ln>
            <a:noFill/>
          </a:ln>
        </p:spPr>
        <p:txBody>
          <a:bodyPr anchorCtr="0" anchor="t" bIns="121900" lIns="121900" spcFirstLastPara="1" rIns="121900" wrap="square" tIns="121900">
            <a:spAutoFit/>
          </a:bodyPr>
          <a:lstStyle/>
          <a:p>
            <a:pPr indent="0" lvl="0" marL="211662" marR="0" rtl="0" algn="l">
              <a:lnSpc>
                <a:spcPct val="15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Predict Customer Churn</a:t>
            </a:r>
            <a:r>
              <a:rPr b="0" i="0" lang="en-US" sz="2200" u="none" cap="none" strike="noStrike">
                <a:solidFill>
                  <a:schemeClr val="dk1"/>
                </a:solidFill>
                <a:latin typeface="Arial"/>
                <a:ea typeface="Arial"/>
                <a:cs typeface="Arial"/>
                <a:sym typeface="Arial"/>
              </a:rPr>
              <a:t>: Develop a machine learning model to predict which customers are likely to churn based on historical data.</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Understand Key Drivers</a:t>
            </a:r>
            <a:r>
              <a:rPr b="0" i="0" lang="en-US" sz="2200" u="none" cap="none" strike="noStrike">
                <a:solidFill>
                  <a:schemeClr val="dk1"/>
                </a:solidFill>
                <a:latin typeface="Arial"/>
                <a:ea typeface="Arial"/>
                <a:cs typeface="Arial"/>
                <a:sym typeface="Arial"/>
              </a:rPr>
              <a:t>: Identify the key factors (features) that are most indicative of churn (e.g., subscribed services, payment history, contract type).</a:t>
            </a:r>
            <a:endParaRPr b="0" i="0" sz="2200" u="none" cap="none" strike="noStrike">
              <a:solidFill>
                <a:schemeClr val="dk1"/>
              </a:solidFill>
              <a:latin typeface="Arial"/>
              <a:ea typeface="Arial"/>
              <a:cs typeface="Arial"/>
              <a:sym typeface="Arial"/>
            </a:endParaRPr>
          </a:p>
          <a:p>
            <a:pPr indent="-368300" lvl="0" marL="457200" marR="0" rtl="0" algn="l">
              <a:lnSpc>
                <a:spcPct val="150000"/>
              </a:lnSpc>
              <a:spcBef>
                <a:spcPts val="1600"/>
              </a:spcBef>
              <a:spcAft>
                <a:spcPts val="0"/>
              </a:spcAft>
              <a:buClr>
                <a:schemeClr val="dk1"/>
              </a:buClr>
              <a:buSzPts val="2200"/>
              <a:buFont typeface="Montserrat"/>
              <a:buChar char="●"/>
            </a:pPr>
            <a:r>
              <a:rPr b="1" i="0" lang="en-US" sz="2200" u="none" cap="none" strike="noStrike">
                <a:solidFill>
                  <a:schemeClr val="dk1"/>
                </a:solidFill>
                <a:latin typeface="Arial"/>
                <a:ea typeface="Arial"/>
                <a:cs typeface="Arial"/>
                <a:sym typeface="Arial"/>
              </a:rPr>
              <a:t>Actionable Insights</a:t>
            </a:r>
            <a:r>
              <a:rPr b="0" i="0" lang="en-US" sz="2200" u="none" cap="none" strike="noStrike">
                <a:solidFill>
                  <a:schemeClr val="dk1"/>
                </a:solidFill>
                <a:latin typeface="Arial"/>
                <a:ea typeface="Arial"/>
                <a:cs typeface="Arial"/>
                <a:sym typeface="Arial"/>
              </a:rPr>
              <a:t>: Provide recommendations for strategies that the company could implement to retain customers likely to churn.</a:t>
            </a:r>
            <a:endParaRPr b="0" i="0" sz="2200" u="none" cap="none" strike="noStrike">
              <a:solidFill>
                <a:schemeClr val="dk1"/>
              </a:solidFill>
              <a:latin typeface="Arial"/>
              <a:ea typeface="Arial"/>
              <a:cs typeface="Arial"/>
              <a:sym typeface="Arial"/>
            </a:endParaRPr>
          </a:p>
          <a:p>
            <a:pPr indent="0" lvl="0" marL="457200" marR="0" rtl="0" algn="l">
              <a:lnSpc>
                <a:spcPct val="150000"/>
              </a:lnSpc>
              <a:spcBef>
                <a:spcPts val="160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114" name="Google Shape;114;p17"/>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561" y="709742"/>
            <a:ext cx="737396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20" name="Google Shape;120;p18"/>
          <p:cNvSpPr txBox="1"/>
          <p:nvPr/>
        </p:nvSpPr>
        <p:spPr>
          <a:xfrm>
            <a:off x="349946" y="519878"/>
            <a:ext cx="11472000" cy="785100"/>
          </a:xfrm>
          <a:prstGeom prst="rect">
            <a:avLst/>
          </a:prstGeom>
          <a:noFill/>
          <a:ln>
            <a:noFill/>
          </a:ln>
        </p:spPr>
        <p:txBody>
          <a:bodyPr anchorCtr="0" anchor="ctr"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Exploratory Data Analysis</a:t>
            </a:r>
            <a:endParaRPr b="0" i="0" sz="3500" u="none" cap="none" strike="noStrike">
              <a:solidFill>
                <a:srgbClr val="000000"/>
              </a:solidFill>
              <a:latin typeface="Arial"/>
              <a:ea typeface="Arial"/>
              <a:cs typeface="Arial"/>
              <a:sym typeface="Arial"/>
            </a:endParaRPr>
          </a:p>
        </p:txBody>
      </p:sp>
      <p:sp>
        <p:nvSpPr>
          <p:cNvPr id="121" name="Google Shape;121;p18"/>
          <p:cNvSpPr/>
          <p:nvPr/>
        </p:nvSpPr>
        <p:spPr>
          <a:xfrm>
            <a:off x="61650" y="1441275"/>
            <a:ext cx="6397800" cy="1315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Analyse the information in the Telco dataset , find the missing / null values if any and find ways to handle them.</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Dataset has 21 columns that could be grouped under the following categories.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Customer demographics,</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Subscribed Services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Tenure And Payment information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TotalCharges has blank information for fewer records which on further analysis indicate that those rows belong to new customers which could be safely removed from the training data as it won’t affect the model.</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1100"/>
              <a:buFont typeface="Arial"/>
              <a:buNone/>
            </a:pPr>
            <a:r>
              <a:t/>
            </a:r>
            <a:endParaRPr b="0" i="0" sz="7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33"/>
              <a:buFont typeface="Arial"/>
              <a:buNone/>
            </a:pPr>
            <a:br>
              <a:rPr b="0" i="0" lang="en-US" sz="1033" u="none" cap="none" strike="noStrike">
                <a:solidFill>
                  <a:schemeClr val="dk1"/>
                </a:solidFill>
                <a:latin typeface="Calibri"/>
                <a:ea typeface="Calibri"/>
                <a:cs typeface="Calibri"/>
                <a:sym typeface="Calibri"/>
              </a:rPr>
            </a:br>
            <a:endParaRPr b="0" i="0" sz="1033" u="none" cap="none" strike="noStrik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1033"/>
              <a:buFont typeface="Arial"/>
              <a:buNone/>
            </a:pPr>
            <a:r>
              <a:t/>
            </a:r>
            <a:endParaRPr b="0" i="0" sz="1033"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100"/>
              <a:buFont typeface="Arial"/>
              <a:buNone/>
            </a:pPr>
            <a:br>
              <a:rPr b="0" i="0" lang="en-US"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122" name="Google Shape;122;p18"/>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3" name="Google Shape;123;p18"/>
          <p:cNvSpPr txBox="1"/>
          <p:nvPr/>
        </p:nvSpPr>
        <p:spPr>
          <a:xfrm>
            <a:off x="6459450" y="791425"/>
            <a:ext cx="5362500" cy="6435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#2. Exploratory data analysis</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#understand the dataset</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(ds.info())</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a:t>
            </a:r>
            <a:r>
              <a:rPr b="0" i="0" lang="en-US" sz="1450" u="none" cap="none" strike="noStrike">
                <a:solidFill>
                  <a:srgbClr val="A31515"/>
                </a:solidFill>
                <a:highlight>
                  <a:srgbClr val="F7F7F7"/>
                </a:highlight>
                <a:latin typeface="Courier New"/>
                <a:ea typeface="Courier New"/>
                <a:cs typeface="Courier New"/>
                <a:sym typeface="Courier New"/>
              </a:rPr>
              <a:t>'\n Data dimension'</a:t>
            </a:r>
            <a:r>
              <a:rPr b="0" i="0" lang="en-US" sz="1450" u="none" cap="none" strike="noStrike">
                <a:solidFill>
                  <a:schemeClr val="dk1"/>
                </a:solidFill>
                <a:highlight>
                  <a:srgbClr val="F7F7F7"/>
                </a:highlight>
                <a:latin typeface="Courier New"/>
                <a:ea typeface="Courier New"/>
                <a:cs typeface="Courier New"/>
                <a:sym typeface="Courier New"/>
              </a:rPr>
              <a:t>, ds.shape)</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#check for the missing information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a:t>
            </a:r>
            <a:r>
              <a:rPr b="0" i="0" lang="en-US" sz="1450" u="none" cap="none" strike="noStrike">
                <a:solidFill>
                  <a:srgbClr val="A31515"/>
                </a:solidFill>
                <a:highlight>
                  <a:srgbClr val="F7F7F7"/>
                </a:highlight>
                <a:latin typeface="Courier New"/>
                <a:ea typeface="Courier New"/>
                <a:cs typeface="Courier New"/>
                <a:sym typeface="Courier New"/>
              </a:rPr>
              <a:t>'\n'</a:t>
            </a:r>
            <a:r>
              <a:rPr b="0" i="0" lang="en-US" sz="1450" u="none" cap="none" strike="noStrike">
                <a:solidFill>
                  <a:schemeClr val="dk1"/>
                </a:solidFill>
                <a:highlight>
                  <a:srgbClr val="F7F7F7"/>
                </a:highlight>
                <a:latin typeface="Courier New"/>
                <a:ea typeface="Courier New"/>
                <a:cs typeface="Courier New"/>
                <a:sym typeface="Courier New"/>
              </a:rPr>
              <a:t>, ds.isna().</a:t>
            </a:r>
            <a:r>
              <a:rPr b="0" i="0" lang="en-US" sz="1450" u="none" cap="none" strike="noStrike">
                <a:solidFill>
                  <a:srgbClr val="795E26"/>
                </a:solidFill>
                <a:highlight>
                  <a:srgbClr val="F7F7F7"/>
                </a:highlight>
                <a:latin typeface="Courier New"/>
                <a:ea typeface="Courier New"/>
                <a:cs typeface="Courier New"/>
                <a:sym typeface="Courier New"/>
              </a:rPr>
              <a:t>sum</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#check availability of data in total charges column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chemeClr val="dk1"/>
                </a:solidFill>
                <a:highlight>
                  <a:srgbClr val="F7F7F7"/>
                </a:highlight>
                <a:latin typeface="Courier New"/>
                <a:ea typeface="Courier New"/>
                <a:cs typeface="Courier New"/>
                <a:sym typeface="Courier New"/>
              </a:rPr>
              <a:t>missingTotalCharge = ds.loc[ds[</a:t>
            </a:r>
            <a:r>
              <a:rPr b="0" i="0" lang="en-US" sz="1450" u="none" cap="none" strike="noStrike">
                <a:solidFill>
                  <a:srgbClr val="A31515"/>
                </a:solidFill>
                <a:highlight>
                  <a:srgbClr val="F7F7F7"/>
                </a:highlight>
                <a:latin typeface="Courier New"/>
                <a:ea typeface="Courier New"/>
                <a:cs typeface="Courier New"/>
                <a:sym typeface="Courier New"/>
              </a:rPr>
              <a:t>'TotalCharges'</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 "</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(missingTotalCharge.shape)</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795E26"/>
                </a:solidFill>
                <a:highlight>
                  <a:srgbClr val="F7F7F7"/>
                </a:highlight>
                <a:latin typeface="Courier New"/>
                <a:ea typeface="Courier New"/>
                <a:cs typeface="Courier New"/>
                <a:sym typeface="Courier New"/>
              </a:rPr>
              <a:t>print</a:t>
            </a:r>
            <a:r>
              <a:rPr b="0" i="0" lang="en-US" sz="1450" u="none" cap="none" strike="noStrike">
                <a:solidFill>
                  <a:schemeClr val="dk1"/>
                </a:solidFill>
                <a:highlight>
                  <a:srgbClr val="F7F7F7"/>
                </a:highlight>
                <a:latin typeface="Courier New"/>
                <a:ea typeface="Courier New"/>
                <a:cs typeface="Courier New"/>
                <a:sym typeface="Courier New"/>
              </a:rPr>
              <a:t>(missingTotalCharge[[</a:t>
            </a:r>
            <a:r>
              <a:rPr b="0" i="0" lang="en-US" sz="1450" u="none" cap="none" strike="noStrike">
                <a:solidFill>
                  <a:srgbClr val="A31515"/>
                </a:solidFill>
                <a:highlight>
                  <a:srgbClr val="F7F7F7"/>
                </a:highlight>
                <a:latin typeface="Courier New"/>
                <a:ea typeface="Courier New"/>
                <a:cs typeface="Courier New"/>
                <a:sym typeface="Courier New"/>
              </a:rPr>
              <a:t>"tenure"</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"Contract"</a:t>
            </a:r>
            <a:r>
              <a:rPr b="0" i="0" lang="en-US" sz="1450" u="none" cap="none" strike="noStrike">
                <a:solidFill>
                  <a:schemeClr val="dk1"/>
                </a:solidFill>
                <a:highlight>
                  <a:srgbClr val="F7F7F7"/>
                </a:highlight>
                <a:latin typeface="Courier New"/>
                <a:ea typeface="Courier New"/>
                <a:cs typeface="Courier New"/>
                <a:sym typeface="Courier New"/>
              </a:rPr>
              <a:t>, </a:t>
            </a:r>
            <a:r>
              <a:rPr b="0" i="0" lang="en-US" sz="1450" u="none" cap="none" strike="noStrike">
                <a:solidFill>
                  <a:srgbClr val="A31515"/>
                </a:solidFill>
                <a:highlight>
                  <a:srgbClr val="F7F7F7"/>
                </a:highlight>
                <a:latin typeface="Courier New"/>
                <a:ea typeface="Courier New"/>
                <a:cs typeface="Courier New"/>
                <a:sym typeface="Courier New"/>
              </a:rPr>
              <a:t>"TotalCharges"</a:t>
            </a:r>
            <a:r>
              <a:rPr b="0" i="0" lang="en-US" sz="1450" u="none" cap="none" strike="noStrike">
                <a:solidFill>
                  <a:schemeClr val="dk1"/>
                </a:solidFill>
                <a:highlight>
                  <a:srgbClr val="F7F7F7"/>
                </a:highlight>
                <a:latin typeface="Courier New"/>
                <a:ea typeface="Courier New"/>
                <a:cs typeface="Courier New"/>
                <a:sym typeface="Courier New"/>
              </a:rPr>
              <a: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rgbClr val="008000"/>
                </a:solidFill>
                <a:highlight>
                  <a:srgbClr val="F7F7F7"/>
                </a:highlight>
                <a:latin typeface="Courier New"/>
                <a:ea typeface="Courier New"/>
                <a:cs typeface="Courier New"/>
                <a:sym typeface="Courier New"/>
              </a:rPr>
              <a:t>#Analyse the value in the target column "Churn"</a:t>
            </a:r>
            <a:endParaRPr b="0" i="0" sz="1450" u="none" cap="none" strike="noStrike">
              <a:solidFill>
                <a:srgbClr val="008000"/>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0" i="0" lang="en-US" sz="1450" u="none" cap="none" strike="noStrike">
                <a:solidFill>
                  <a:schemeClr val="dk1"/>
                </a:solidFill>
                <a:highlight>
                  <a:srgbClr val="F7F7F7"/>
                </a:highlight>
                <a:latin typeface="Courier New"/>
                <a:ea typeface="Courier New"/>
                <a:cs typeface="Courier New"/>
                <a:sym typeface="Courier New"/>
              </a:rPr>
              <a:t>ds[</a:t>
            </a:r>
            <a:r>
              <a:rPr b="0" i="0" lang="en-US" sz="1450" u="none" cap="none" strike="noStrike">
                <a:solidFill>
                  <a:srgbClr val="A31515"/>
                </a:solidFill>
                <a:highlight>
                  <a:srgbClr val="F7F7F7"/>
                </a:highlight>
                <a:latin typeface="Courier New"/>
                <a:ea typeface="Courier New"/>
                <a:cs typeface="Courier New"/>
                <a:sym typeface="Courier New"/>
              </a:rPr>
              <a:t>'Churn'</a:t>
            </a:r>
            <a:r>
              <a:rPr b="0" i="0" lang="en-US" sz="1450" u="none" cap="none" strike="noStrike">
                <a:solidFill>
                  <a:schemeClr val="dk1"/>
                </a:solidFill>
                <a:highlight>
                  <a:srgbClr val="F7F7F7"/>
                </a:highlight>
                <a:latin typeface="Courier New"/>
                <a:ea typeface="Courier New"/>
                <a:cs typeface="Courier New"/>
                <a:sym typeface="Courier New"/>
              </a:rPr>
              <a:t>].value_counts().to_frame().T</a:t>
            </a:r>
            <a:endParaRPr b="0" i="0" sz="1450" u="none" cap="none" strike="noStrike">
              <a:solidFill>
                <a:schemeClr val="dk1"/>
              </a:solidFill>
              <a:highlight>
                <a:srgbClr val="F7F7F7"/>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250" u="none" cap="none" strike="noStrike">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29" name="Google Shape;129;p19"/>
          <p:cNvSpPr txBox="1"/>
          <p:nvPr/>
        </p:nvSpPr>
        <p:spPr>
          <a:xfrm>
            <a:off x="156075" y="681000"/>
            <a:ext cx="38541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a:t>
            </a:r>
            <a:endParaRPr b="0" i="0" sz="3500" u="none" cap="none" strike="noStrike">
              <a:solidFill>
                <a:schemeClr val="dk1"/>
              </a:solidFill>
              <a:latin typeface="Arial"/>
              <a:ea typeface="Arial"/>
              <a:cs typeface="Arial"/>
              <a:sym typeface="Arial"/>
            </a:endParaRPr>
          </a:p>
        </p:txBody>
      </p:sp>
      <p:pic>
        <p:nvPicPr>
          <p:cNvPr id="130" name="Google Shape;130;p19"/>
          <p:cNvPicPr preferRelativeResize="0"/>
          <p:nvPr/>
        </p:nvPicPr>
        <p:blipFill rotWithShape="1">
          <a:blip r:embed="rId3">
            <a:alphaModFix/>
          </a:blip>
          <a:srcRect b="0" l="0" r="0" t="0"/>
          <a:stretch/>
        </p:blipFill>
        <p:spPr>
          <a:xfrm>
            <a:off x="4010175" y="152400"/>
            <a:ext cx="6738802" cy="6812349"/>
          </a:xfrm>
          <a:prstGeom prst="rect">
            <a:avLst/>
          </a:prstGeom>
          <a:noFill/>
          <a:ln>
            <a:noFill/>
          </a:ln>
        </p:spPr>
      </p:pic>
      <p:sp>
        <p:nvSpPr>
          <p:cNvPr id="131" name="Google Shape;131;p19"/>
          <p:cNvSpPr txBox="1"/>
          <p:nvPr/>
        </p:nvSpPr>
        <p:spPr>
          <a:xfrm>
            <a:off x="156075" y="1443025"/>
            <a:ext cx="3854100" cy="4425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Analysing the features against the target feature ‘Churn’ gives insights like,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Long term contract has fewer Churns compared to Month to month.</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InternetService option plays a vital role in the churn rate.</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Gender doesn't have much impact on the target.</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37" name="Google Shape;137;p20"/>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on ordinal features</a:t>
            </a:r>
            <a:endParaRPr b="0" i="0" sz="3500" u="none" cap="none" strike="noStrike">
              <a:solidFill>
                <a:schemeClr val="dk1"/>
              </a:solidFill>
              <a:latin typeface="Arial"/>
              <a:ea typeface="Arial"/>
              <a:cs typeface="Arial"/>
              <a:sym typeface="Arial"/>
            </a:endParaRPr>
          </a:p>
        </p:txBody>
      </p:sp>
      <p:sp>
        <p:nvSpPr>
          <p:cNvPr id="138" name="Google Shape;138;p20"/>
          <p:cNvSpPr txBox="1"/>
          <p:nvPr/>
        </p:nvSpPr>
        <p:spPr>
          <a:xfrm>
            <a:off x="111900" y="1255275"/>
            <a:ext cx="12030600" cy="179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Box plot for the ordinal features to identify the outliers if any and no significant outliers found  for total charges and monthly charges.</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139" name="Google Shape;139;p20"/>
          <p:cNvPicPr preferRelativeResize="0"/>
          <p:nvPr/>
        </p:nvPicPr>
        <p:blipFill rotWithShape="1">
          <a:blip r:embed="rId3">
            <a:alphaModFix/>
          </a:blip>
          <a:srcRect b="2659" l="0" r="0" t="-2659"/>
          <a:stretch/>
        </p:blipFill>
        <p:spPr>
          <a:xfrm>
            <a:off x="5852050" y="2526725"/>
            <a:ext cx="5699650" cy="4580100"/>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152400" y="2233575"/>
            <a:ext cx="6211026" cy="487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2" type="sldNum"/>
          </p:nvPr>
        </p:nvSpPr>
        <p:spPr>
          <a:xfrm>
            <a:off x="11296611" y="6014423"/>
            <a:ext cx="731700" cy="52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46" name="Google Shape;146;p21"/>
          <p:cNvSpPr txBox="1"/>
          <p:nvPr/>
        </p:nvSpPr>
        <p:spPr>
          <a:xfrm>
            <a:off x="111900" y="581600"/>
            <a:ext cx="6893400" cy="90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Visual Insights on ordinal features</a:t>
            </a:r>
            <a:endParaRPr b="0" i="0" sz="3500" u="none" cap="none" strike="noStrike">
              <a:solidFill>
                <a:schemeClr val="dk1"/>
              </a:solidFill>
              <a:latin typeface="Arial"/>
              <a:ea typeface="Arial"/>
              <a:cs typeface="Arial"/>
              <a:sym typeface="Arial"/>
            </a:endParaRPr>
          </a:p>
        </p:txBody>
      </p:sp>
      <p:sp>
        <p:nvSpPr>
          <p:cNvPr id="147" name="Google Shape;147;p21"/>
          <p:cNvSpPr txBox="1"/>
          <p:nvPr/>
        </p:nvSpPr>
        <p:spPr>
          <a:xfrm>
            <a:off x="167275" y="2196700"/>
            <a:ext cx="6573000" cy="354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Heatmap to find the correlation between ordinal features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Monthly Charges,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Total Charges and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tenure.</a:t>
            </a:r>
            <a:endParaRPr b="0"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Tenure and total charges seem to have a significant correlation.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p:txBody>
      </p:sp>
      <p:pic>
        <p:nvPicPr>
          <p:cNvPr id="148" name="Google Shape;148;p21"/>
          <p:cNvPicPr preferRelativeResize="0"/>
          <p:nvPr/>
        </p:nvPicPr>
        <p:blipFill rotWithShape="1">
          <a:blip r:embed="rId3">
            <a:alphaModFix/>
          </a:blip>
          <a:srcRect b="0" l="0" r="0" t="0"/>
          <a:stretch/>
        </p:blipFill>
        <p:spPr>
          <a:xfrm>
            <a:off x="6528000" y="1764750"/>
            <a:ext cx="5663992" cy="414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p:nvPr/>
        </p:nvSpPr>
        <p:spPr>
          <a:xfrm>
            <a:off x="475646" y="-167264"/>
            <a:ext cx="11182953" cy="59999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33"/>
              <a:buFont typeface="Arial"/>
              <a:buNone/>
            </a:pPr>
            <a:r>
              <a:t/>
            </a:r>
            <a:endParaRPr b="0" i="0" sz="1333"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3"/>
              <a:buFont typeface="Arial"/>
              <a:buNone/>
            </a:pPr>
            <a:r>
              <a:t/>
            </a:r>
            <a:endParaRPr b="0" i="0" sz="1333"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3"/>
              <a:buFont typeface="Arial"/>
              <a:buNone/>
            </a:pPr>
            <a:r>
              <a:t/>
            </a:r>
            <a:endParaRPr b="0" i="0" sz="1333"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3"/>
              <a:buFont typeface="Arial"/>
              <a:buNone/>
            </a:pPr>
            <a:r>
              <a:t/>
            </a:r>
            <a:endParaRPr b="0" i="0" sz="1333"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3"/>
              <a:buFont typeface="Arial"/>
              <a:buNone/>
            </a:pPr>
            <a:r>
              <a:t/>
            </a:r>
            <a:endParaRPr b="0" i="0" sz="1333"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33"/>
              <a:buFont typeface="Arial"/>
              <a:buNone/>
            </a:pPr>
            <a:r>
              <a:t/>
            </a:r>
            <a:endParaRPr b="0" i="0" sz="133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33"/>
              <a:buFont typeface="Arial"/>
              <a:buNone/>
            </a:pPr>
            <a:r>
              <a:t/>
            </a:r>
            <a:endParaRPr b="0" i="0" sz="1333"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33"/>
              <a:buFont typeface="Arial"/>
              <a:buNone/>
            </a:pPr>
            <a:r>
              <a:t/>
            </a:r>
            <a:endParaRPr b="1" i="0" sz="1333"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54" name="Google Shape;154;p22"/>
          <p:cNvSpPr txBox="1"/>
          <p:nvPr/>
        </p:nvSpPr>
        <p:spPr>
          <a:xfrm>
            <a:off x="354623" y="663080"/>
            <a:ext cx="9247200" cy="7851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Arial"/>
                <a:ea typeface="Arial"/>
                <a:cs typeface="Arial"/>
                <a:sym typeface="Arial"/>
              </a:rPr>
              <a:t>Data Preprocessing</a:t>
            </a:r>
            <a:endParaRPr b="0" i="0" sz="3500" u="none" cap="none" strike="noStrike">
              <a:solidFill>
                <a:srgbClr val="000000"/>
              </a:solidFill>
              <a:latin typeface="Arial"/>
              <a:ea typeface="Arial"/>
              <a:cs typeface="Arial"/>
              <a:sym typeface="Arial"/>
            </a:endParaRPr>
          </a:p>
        </p:txBody>
      </p:sp>
      <p:sp>
        <p:nvSpPr>
          <p:cNvPr id="155" name="Google Shape;155;p22"/>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pic>
        <p:nvPicPr>
          <p:cNvPr id="156" name="Google Shape;156;p22"/>
          <p:cNvPicPr preferRelativeResize="0"/>
          <p:nvPr/>
        </p:nvPicPr>
        <p:blipFill rotWithShape="1">
          <a:blip r:embed="rId3">
            <a:alphaModFix/>
          </a:blip>
          <a:srcRect b="0" l="0" r="0" t="0"/>
          <a:stretch/>
        </p:blipFill>
        <p:spPr>
          <a:xfrm>
            <a:off x="354637" y="1448175"/>
            <a:ext cx="8892226" cy="6858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11296611" y="6014423"/>
            <a:ext cx="731600" cy="52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164" name="Google Shape;164;p23"/>
          <p:cNvSpPr txBox="1"/>
          <p:nvPr/>
        </p:nvSpPr>
        <p:spPr>
          <a:xfrm>
            <a:off x="596670" y="622739"/>
            <a:ext cx="9247189" cy="769401"/>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Arial"/>
                <a:ea typeface="Arial"/>
                <a:cs typeface="Arial"/>
                <a:sym typeface="Arial"/>
              </a:rPr>
              <a:t>Model Selection</a:t>
            </a:r>
            <a:endParaRPr b="0" i="0" sz="3400" u="none" cap="none" strike="noStrike">
              <a:solidFill>
                <a:srgbClr val="000000"/>
              </a:solidFill>
              <a:latin typeface="Arial"/>
              <a:ea typeface="Arial"/>
              <a:cs typeface="Arial"/>
              <a:sym typeface="Arial"/>
            </a:endParaRPr>
          </a:p>
        </p:txBody>
      </p:sp>
      <p:sp>
        <p:nvSpPr>
          <p:cNvPr id="165" name="Google Shape;165;p23"/>
          <p:cNvSpPr txBox="1"/>
          <p:nvPr/>
        </p:nvSpPr>
        <p:spPr>
          <a:xfrm>
            <a:off x="596670" y="1532965"/>
            <a:ext cx="11595300" cy="5779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Classifier algorithms are well suited  for predicting the categotical variable ‘Churn’.</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Following Machine learning algorithms  for classification problems are evaluated,</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Logistic Regression,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DecisionTree Classifier and</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Random forest Regression and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Cross Validation to evaluate the models </a:t>
            </a:r>
            <a:endParaRPr b="0" i="0" sz="1900" u="none" cap="none" strike="noStrike">
              <a:solidFill>
                <a:schemeClr val="dk1"/>
              </a:solidFill>
              <a:latin typeface="Arial"/>
              <a:ea typeface="Arial"/>
              <a:cs typeface="Arial"/>
              <a:sym typeface="Arial"/>
            </a:endParaRPr>
          </a:p>
          <a:p>
            <a:pPr indent="-349250" lvl="0" marL="457200" marR="0" rtl="0" algn="l">
              <a:lnSpc>
                <a:spcPct val="150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GridSearchCV for hyper parameter tuning.</a:t>
            </a:r>
            <a:endParaRPr b="0" i="0" sz="1900" u="none" cap="none" strike="noStrike">
              <a:solidFill>
                <a:schemeClr val="dk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