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f48fe88b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30f48fe88b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f48fe88b2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30f48fe88b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3"/>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lnSpc>
                <a:spcPct val="100000"/>
              </a:lnSpc>
              <a:spcBef>
                <a:spcPts val="0"/>
              </a:spcBef>
              <a:spcAft>
                <a:spcPts val="0"/>
              </a:spcAft>
              <a:buClr>
                <a:srgbClr val="000000"/>
              </a:buClr>
              <a:buSzPts val="4633"/>
              <a:buFont typeface="Arial"/>
              <a:buNone/>
            </a:pPr>
            <a:r>
              <a:rPr b="0" i="0" lang="en-US" sz="4633" u="none" cap="none" strike="noStrike">
                <a:solidFill>
                  <a:schemeClr val="dk1"/>
                </a:solidFill>
                <a:latin typeface="Arial"/>
                <a:ea typeface="Arial"/>
                <a:cs typeface="Arial"/>
                <a:sym typeface="Arial"/>
              </a:rPr>
              <a:t>Predictive Modelling </a:t>
            </a:r>
            <a:endParaRPr b="0" i="0" sz="3033" u="none" cap="none" strike="noStrike">
              <a:solidFill>
                <a:schemeClr val="dk1"/>
              </a:solidFill>
              <a:latin typeface="Arial"/>
              <a:ea typeface="Arial"/>
              <a:cs typeface="Arial"/>
              <a:sym typeface="Arial"/>
            </a:endParaRPr>
          </a:p>
        </p:txBody>
      </p:sp>
      <p:sp>
        <p:nvSpPr>
          <p:cNvPr id="95" name="Google Shape;95;p15"/>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Presented By </a:t>
            </a:r>
            <a:r>
              <a:rPr b="1" i="0" lang="en-US" sz="1600" u="none" cap="none" strike="noStrike">
                <a:solidFill>
                  <a:srgbClr val="000000"/>
                </a:solidFill>
                <a:latin typeface="Arial"/>
                <a:ea typeface="Arial"/>
                <a:cs typeface="Arial"/>
                <a:sym typeface="Arial"/>
              </a:rPr>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5"/>
          <p:cNvSpPr txBox="1"/>
          <p:nvPr/>
        </p:nvSpPr>
        <p:spPr>
          <a:xfrm>
            <a:off x="2215243" y="3733778"/>
            <a:ext cx="77615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030A0"/>
                </a:solidFill>
                <a:latin typeface="Arial"/>
                <a:ea typeface="Arial"/>
                <a:cs typeface="Arial"/>
                <a:sym typeface="Arial"/>
              </a:rPr>
              <a:t>Final Project: </a:t>
            </a:r>
            <a:r>
              <a:rPr b="0" i="0" lang="en-US" sz="2800" u="none" cap="none" strike="noStrike">
                <a:solidFill>
                  <a:srgbClr val="7030A0"/>
                </a:solidFill>
                <a:latin typeface="Arial"/>
                <a:ea typeface="Arial"/>
                <a:cs typeface="Arial"/>
                <a:sym typeface="Arial"/>
              </a:rPr>
              <a:t>Telco Customer Churn</a:t>
            </a:r>
            <a:endParaRPr b="0" i="0" sz="1400" u="none" cap="none" strike="noStrike">
              <a:solidFill>
                <a:srgbClr val="000000"/>
              </a:solidFill>
              <a:latin typeface="Arial"/>
              <a:ea typeface="Arial"/>
              <a:cs typeface="Arial"/>
              <a:sym typeface="Arial"/>
            </a:endParaRPr>
          </a:p>
        </p:txBody>
      </p:sp>
      <p:sp>
        <p:nvSpPr>
          <p:cNvPr id="97" name="Google Shape;97;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nvSpPr>
        <p:spPr>
          <a:xfrm>
            <a:off x="354623" y="663079"/>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 data, 2 ways</a:t>
            </a:r>
            <a:endParaRPr b="0" i="0" sz="3500" u="none" cap="none" strike="noStrike">
              <a:solidFill>
                <a:srgbClr val="000000"/>
              </a:solidFill>
              <a:latin typeface="Arial"/>
              <a:ea typeface="Arial"/>
              <a:cs typeface="Arial"/>
              <a:sym typeface="Arial"/>
            </a:endParaRPr>
          </a:p>
        </p:txBody>
      </p:sp>
      <p:sp>
        <p:nvSpPr>
          <p:cNvPr id="171" name="Google Shape;171;p24"/>
          <p:cNvSpPr txBox="1"/>
          <p:nvPr/>
        </p:nvSpPr>
        <p:spPr>
          <a:xfrm>
            <a:off x="354623" y="1623176"/>
            <a:ext cx="11223300" cy="3849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50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Used Train test split from sklearn library to prepare training data and test data </a:t>
            </a:r>
            <a:endParaRPr b="0" i="0" sz="1900" u="none" cap="none" strike="noStrike">
              <a:solidFill>
                <a:schemeClr val="dk1"/>
              </a:solidFill>
              <a:latin typeface="Arial"/>
              <a:ea typeface="Arial"/>
              <a:cs typeface="Arial"/>
              <a:sym typeface="Arial"/>
            </a:endParaRPr>
          </a:p>
        </p:txBody>
      </p:sp>
      <p:sp>
        <p:nvSpPr>
          <p:cNvPr id="172" name="Google Shape;172;p2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73" name="Google Shape;173;p24"/>
          <p:cNvPicPr preferRelativeResize="0"/>
          <p:nvPr/>
        </p:nvPicPr>
        <p:blipFill rotWithShape="1">
          <a:blip r:embed="rId3">
            <a:alphaModFix/>
          </a:blip>
          <a:srcRect b="0" l="0" r="0" t="0"/>
          <a:stretch/>
        </p:blipFill>
        <p:spPr>
          <a:xfrm>
            <a:off x="176500" y="2008076"/>
            <a:ext cx="11401425" cy="2114550"/>
          </a:xfrm>
          <a:prstGeom prst="rect">
            <a:avLst/>
          </a:prstGeom>
          <a:noFill/>
          <a:ln>
            <a:noFill/>
          </a:ln>
        </p:spPr>
      </p:pic>
      <p:pic>
        <p:nvPicPr>
          <p:cNvPr id="174" name="Google Shape;174;p24"/>
          <p:cNvPicPr preferRelativeResize="0"/>
          <p:nvPr/>
        </p:nvPicPr>
        <p:blipFill rotWithShape="1">
          <a:blip r:embed="rId4">
            <a:alphaModFix/>
          </a:blip>
          <a:srcRect b="0" l="0" r="0" t="0"/>
          <a:stretch/>
        </p:blipFill>
        <p:spPr>
          <a:xfrm>
            <a:off x="254950" y="4889626"/>
            <a:ext cx="8896350" cy="1228725"/>
          </a:xfrm>
          <a:prstGeom prst="rect">
            <a:avLst/>
          </a:prstGeom>
          <a:noFill/>
          <a:ln>
            <a:noFill/>
          </a:ln>
        </p:spPr>
      </p:pic>
      <p:sp>
        <p:nvSpPr>
          <p:cNvPr id="175" name="Google Shape;175;p24"/>
          <p:cNvSpPr txBox="1"/>
          <p:nvPr/>
        </p:nvSpPr>
        <p:spPr>
          <a:xfrm>
            <a:off x="354625" y="4371150"/>
            <a:ext cx="8896500" cy="4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2.	Cross validation technique to train the models with K Folds(5 Folds)</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testing the models</a:t>
            </a:r>
            <a:endParaRPr b="0" i="0" sz="3500" u="none" cap="none" strike="noStrike">
              <a:solidFill>
                <a:srgbClr val="000000"/>
              </a:solidFill>
              <a:latin typeface="Arial"/>
              <a:ea typeface="Arial"/>
              <a:cs typeface="Arial"/>
              <a:sym typeface="Arial"/>
            </a:endParaRPr>
          </a:p>
        </p:txBody>
      </p:sp>
      <p:sp>
        <p:nvSpPr>
          <p:cNvPr id="181" name="Google Shape;181;p2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82" name="Google Shape;182;p25"/>
          <p:cNvPicPr preferRelativeResize="0"/>
          <p:nvPr/>
        </p:nvPicPr>
        <p:blipFill rotWithShape="1">
          <a:blip r:embed="rId3">
            <a:alphaModFix/>
          </a:blip>
          <a:srcRect b="0" l="0" r="0" t="0"/>
          <a:stretch/>
        </p:blipFill>
        <p:spPr>
          <a:xfrm>
            <a:off x="-75" y="1395386"/>
            <a:ext cx="12192000" cy="1722878"/>
          </a:xfrm>
          <a:prstGeom prst="rect">
            <a:avLst/>
          </a:prstGeom>
          <a:noFill/>
          <a:ln>
            <a:noFill/>
          </a:ln>
        </p:spPr>
      </p:pic>
      <p:pic>
        <p:nvPicPr>
          <p:cNvPr id="183" name="Google Shape;183;p25"/>
          <p:cNvPicPr preferRelativeResize="0"/>
          <p:nvPr/>
        </p:nvPicPr>
        <p:blipFill>
          <a:blip r:embed="rId4">
            <a:alphaModFix/>
          </a:blip>
          <a:stretch>
            <a:fillRect/>
          </a:stretch>
        </p:blipFill>
        <p:spPr>
          <a:xfrm>
            <a:off x="0" y="2961925"/>
            <a:ext cx="10060326" cy="374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524250" y="1426149"/>
            <a:ext cx="12067500" cy="601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chemeClr val="dk1"/>
                </a:solidFill>
                <a:latin typeface="Arial"/>
                <a:ea typeface="Arial"/>
                <a:cs typeface="Arial"/>
                <a:sym typeface="Arial"/>
              </a:rPr>
            </a:b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p:txBody>
      </p:sp>
      <p:sp>
        <p:nvSpPr>
          <p:cNvPr id="189" name="Google Shape;189;p26"/>
          <p:cNvSpPr txBox="1"/>
          <p:nvPr/>
        </p:nvSpPr>
        <p:spPr>
          <a:xfrm>
            <a:off x="373665" y="641046"/>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Cross Validation with 5 Fold</a:t>
            </a:r>
            <a:endParaRPr b="0" i="0" sz="3500" u="none" cap="none" strike="noStrike">
              <a:solidFill>
                <a:srgbClr val="000000"/>
              </a:solidFill>
              <a:latin typeface="Arial"/>
              <a:ea typeface="Arial"/>
              <a:cs typeface="Arial"/>
              <a:sym typeface="Arial"/>
            </a:endParaRPr>
          </a:p>
        </p:txBody>
      </p:sp>
      <p:sp>
        <p:nvSpPr>
          <p:cNvPr id="190" name="Google Shape;190;p2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1" name="Google Shape;191;p26"/>
          <p:cNvPicPr preferRelativeResize="0"/>
          <p:nvPr/>
        </p:nvPicPr>
        <p:blipFill rotWithShape="1">
          <a:blip r:embed="rId3">
            <a:alphaModFix/>
          </a:blip>
          <a:srcRect b="0" l="0" r="0" t="0"/>
          <a:stretch/>
        </p:blipFill>
        <p:spPr>
          <a:xfrm>
            <a:off x="524250" y="1539388"/>
            <a:ext cx="973455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nvSpPr>
        <p:spPr>
          <a:xfrm>
            <a:off x="512164" y="384042"/>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Model Selection</a:t>
            </a:r>
            <a:endParaRPr b="0" i="1" sz="3400" u="none" cap="none" strike="noStrike">
              <a:solidFill>
                <a:srgbClr val="000000"/>
              </a:solidFill>
              <a:latin typeface="Montserrat"/>
              <a:ea typeface="Montserrat"/>
              <a:cs typeface="Montserrat"/>
              <a:sym typeface="Montserrat"/>
            </a:endParaRPr>
          </a:p>
        </p:txBody>
      </p:sp>
      <p:sp>
        <p:nvSpPr>
          <p:cNvPr id="197" name="Google Shape;197;p27"/>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198" name="Google Shape;198;p2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9" name="Google Shape;199;p27"/>
          <p:cNvPicPr preferRelativeResize="0"/>
          <p:nvPr/>
        </p:nvPicPr>
        <p:blipFill rotWithShape="1">
          <a:blip r:embed="rId3">
            <a:alphaModFix/>
          </a:blip>
          <a:srcRect b="0" l="0" r="0" t="0"/>
          <a:stretch/>
        </p:blipFill>
        <p:spPr>
          <a:xfrm>
            <a:off x="2056500" y="2133125"/>
            <a:ext cx="5076926" cy="4949649"/>
          </a:xfrm>
          <a:prstGeom prst="rect">
            <a:avLst/>
          </a:prstGeom>
          <a:noFill/>
          <a:ln>
            <a:noFill/>
          </a:ln>
        </p:spPr>
      </p:pic>
      <p:sp>
        <p:nvSpPr>
          <p:cNvPr id="200" name="Google Shape;200;p27"/>
          <p:cNvSpPr txBox="1"/>
          <p:nvPr/>
        </p:nvSpPr>
        <p:spPr>
          <a:xfrm>
            <a:off x="225200" y="1153450"/>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Metrics from the logistic regression ‘Accuracy’, ‘Recall’ and ‘AUC’  is slightly higher than the other models.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sng" cap="none" strike="noStrike">
                <a:solidFill>
                  <a:schemeClr val="dk1"/>
                </a:solidFill>
                <a:latin typeface="Arial"/>
                <a:ea typeface="Arial"/>
                <a:cs typeface="Arial"/>
                <a:sym typeface="Arial"/>
              </a:rPr>
              <a:t>Logistic Regression</a:t>
            </a:r>
            <a:r>
              <a:rPr b="0" i="0" lang="en-US" sz="1900" u="none" cap="none" strike="noStrike">
                <a:solidFill>
                  <a:schemeClr val="dk1"/>
                </a:solidFill>
                <a:latin typeface="Arial"/>
                <a:ea typeface="Arial"/>
                <a:cs typeface="Arial"/>
                <a:sym typeface="Arial"/>
              </a:rPr>
              <a:t> is best suited machine learning algorithm for this problem</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Hyperparameter Tuning</a:t>
            </a:r>
            <a:endParaRPr b="0" i="1" sz="3400" u="none" cap="none" strike="noStrike">
              <a:solidFill>
                <a:srgbClr val="000000"/>
              </a:solidFill>
              <a:latin typeface="Montserrat"/>
              <a:ea typeface="Montserrat"/>
              <a:cs typeface="Montserrat"/>
              <a:sym typeface="Montserrat"/>
            </a:endParaRPr>
          </a:p>
        </p:txBody>
      </p:sp>
      <p:sp>
        <p:nvSpPr>
          <p:cNvPr id="206" name="Google Shape;206;p28"/>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7" name="Google Shape;207;p28"/>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08" name="Google Shape;208;p28"/>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Logistic regression p</a:t>
            </a:r>
            <a:r>
              <a:rPr b="0" i="0" lang="en-US" sz="1900" u="none" cap="none" strike="noStrike">
                <a:solidFill>
                  <a:schemeClr val="dk1"/>
                </a:solidFill>
                <a:latin typeface="Arial"/>
                <a:ea typeface="Arial"/>
                <a:cs typeface="Arial"/>
                <a:sym typeface="Arial"/>
              </a:rPr>
              <a:t>arameters like solver and the max_iter are tuned using GridSearchCV to get the highest accuracy possible.</a:t>
            </a:r>
            <a:endParaRPr b="0" i="0" sz="1900" u="none" cap="none" strike="noStrike">
              <a:solidFill>
                <a:schemeClr val="dk1"/>
              </a:solidFill>
              <a:latin typeface="Arial"/>
              <a:ea typeface="Arial"/>
              <a:cs typeface="Arial"/>
              <a:sym typeface="Arial"/>
            </a:endParaRPr>
          </a:p>
        </p:txBody>
      </p:sp>
      <p:pic>
        <p:nvPicPr>
          <p:cNvPr id="209" name="Google Shape;209;p28"/>
          <p:cNvPicPr preferRelativeResize="0"/>
          <p:nvPr/>
        </p:nvPicPr>
        <p:blipFill>
          <a:blip r:embed="rId3">
            <a:alphaModFix/>
          </a:blip>
          <a:stretch>
            <a:fillRect/>
          </a:stretch>
        </p:blipFill>
        <p:spPr>
          <a:xfrm>
            <a:off x="125075" y="2637225"/>
            <a:ext cx="11537464" cy="3592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lang="en-US" sz="3400">
                <a:latin typeface="Montserrat"/>
                <a:ea typeface="Montserrat"/>
                <a:cs typeface="Montserrat"/>
                <a:sym typeface="Montserrat"/>
              </a:rPr>
              <a:t>Feature Importance</a:t>
            </a:r>
            <a:endParaRPr b="0" i="1" sz="3400" u="none" cap="none" strike="noStrike">
              <a:solidFill>
                <a:srgbClr val="000000"/>
              </a:solidFill>
              <a:latin typeface="Montserrat"/>
              <a:ea typeface="Montserrat"/>
              <a:cs typeface="Montserrat"/>
              <a:sym typeface="Montserrat"/>
            </a:endParaRPr>
          </a:p>
        </p:txBody>
      </p:sp>
      <p:sp>
        <p:nvSpPr>
          <p:cNvPr id="215" name="Google Shape;215;p29"/>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16" name="Google Shape;216;p2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7" name="Google Shape;217;p29"/>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18" name="Google Shape;218;p29"/>
          <p:cNvPicPr preferRelativeResize="0"/>
          <p:nvPr/>
        </p:nvPicPr>
        <p:blipFill>
          <a:blip r:embed="rId3">
            <a:alphaModFix/>
          </a:blip>
          <a:stretch>
            <a:fillRect/>
          </a:stretch>
        </p:blipFill>
        <p:spPr>
          <a:xfrm>
            <a:off x="1804561" y="2032125"/>
            <a:ext cx="8582877" cy="443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4" name="Google Shape;224;p30"/>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Conclusion</a:t>
            </a:r>
            <a:endParaRPr b="0" i="0" sz="3500" u="none" cap="none" strike="noStrike">
              <a:solidFill>
                <a:srgbClr val="000000"/>
              </a:solidFill>
              <a:latin typeface="Arial"/>
              <a:ea typeface="Arial"/>
              <a:cs typeface="Arial"/>
              <a:sym typeface="Arial"/>
            </a:endParaRPr>
          </a:p>
        </p:txBody>
      </p:sp>
      <p:sp>
        <p:nvSpPr>
          <p:cNvPr id="225" name="Google Shape;225;p30"/>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26" name="Google Shape;226;p30"/>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Machine learning algorithm, Logistic regression is well suited for this problem among the other classifier algorithms with 8</a:t>
            </a:r>
            <a:r>
              <a:rPr lang="en-US" sz="1900">
                <a:solidFill>
                  <a:schemeClr val="dk1"/>
                </a:solidFill>
              </a:rPr>
              <a:t>1</a:t>
            </a:r>
            <a:r>
              <a:rPr b="0" i="0" lang="en-US" sz="1900" u="none" cap="none" strike="noStrike">
                <a:solidFill>
                  <a:schemeClr val="dk1"/>
                </a:solidFill>
                <a:latin typeface="Arial"/>
                <a:ea typeface="Arial"/>
                <a:cs typeface="Arial"/>
                <a:sym typeface="Arial"/>
              </a:rPr>
              <a:t>% accuracy.</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Contract Type and Services play a significant role in churning of the customers.</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Enrolling the customers on the verge of Churning , the other long lasting customers and the new customers to the following is suggested for business improvement.</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Retention reward campaign, </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Loyalty reward program and</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Onboarding discounts.</a:t>
            </a:r>
            <a:endParaRPr b="0" i="0" sz="1900" u="none" cap="none" strike="noStrike">
              <a:solidFill>
                <a:schemeClr val="dk1"/>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1"/>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32" name="Google Shape;232;p31"/>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33" name="Google Shape;233;p31"/>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Alamelu Ramanathan</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alamurm@gmail.com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Problem Statement</a:t>
            </a:r>
            <a:endParaRPr b="0" i="0" sz="3533" u="none" cap="none" strike="noStrike">
              <a:solidFill>
                <a:schemeClr val="dk1"/>
              </a:solidFill>
              <a:latin typeface="Arial"/>
              <a:ea typeface="Arial"/>
              <a:cs typeface="Arial"/>
              <a:sym typeface="Arial"/>
            </a:endParaRPr>
          </a:p>
        </p:txBody>
      </p:sp>
      <p:sp>
        <p:nvSpPr>
          <p:cNvPr id="105" name="Google Shape;105;p16"/>
          <p:cNvSpPr txBox="1"/>
          <p:nvPr/>
        </p:nvSpPr>
        <p:spPr>
          <a:xfrm>
            <a:off x="653393" y="2271175"/>
            <a:ext cx="11374800" cy="3914700"/>
          </a:xfrm>
          <a:prstGeom prst="rect">
            <a:avLst/>
          </a:prstGeom>
          <a:noFill/>
          <a:ln>
            <a:noFill/>
          </a:ln>
        </p:spPr>
        <p:txBody>
          <a:bodyPr anchorCtr="0" anchor="t" bIns="121900" lIns="121900" spcFirstLastPara="1" rIns="121900" wrap="square" tIns="121900">
            <a:spAutoFit/>
          </a:bodyPr>
          <a:lstStyle/>
          <a:p>
            <a:pPr indent="0" lvl="0" marL="457200" marR="0" rtl="0" algn="just">
              <a:lnSpc>
                <a:spcPct val="200000"/>
              </a:lnSpc>
              <a:spcBef>
                <a:spcPts val="160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Telecommunication companies face significant financial losses when customers discontinue their service (churn). It is crucial for telecom companies to predict customer churn early to implement strategies for customer retention and improve business performance.</a:t>
            </a:r>
            <a:endParaRPr b="0" i="0" sz="2500" u="none" cap="none" strike="noStrike">
              <a:solidFill>
                <a:srgbClr val="000000"/>
              </a:solidFill>
              <a:latin typeface="Arial"/>
              <a:ea typeface="Arial"/>
              <a:cs typeface="Arial"/>
              <a:sym typeface="Arial"/>
            </a:endParaRPr>
          </a:p>
          <a:p>
            <a:pPr indent="0" lvl="0" marL="0" marR="0" rtl="0" algn="l">
              <a:lnSpc>
                <a:spcPct val="200000"/>
              </a:lnSpc>
              <a:spcBef>
                <a:spcPts val="160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p:txBody>
      </p:sp>
      <p:sp>
        <p:nvSpPr>
          <p:cNvPr id="106" name="Google Shape;106;p1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16"/>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t/>
            </a:r>
            <a:endParaRPr b="0" i="0" sz="3533"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Key Objectives</a:t>
            </a:r>
            <a:endParaRPr b="0" i="0" sz="3533" u="none" cap="none" strike="noStrike">
              <a:solidFill>
                <a:srgbClr val="000000"/>
              </a:solidFill>
              <a:latin typeface="Arial"/>
              <a:ea typeface="Arial"/>
              <a:cs typeface="Arial"/>
              <a:sym typeface="Arial"/>
            </a:endParaRPr>
          </a:p>
        </p:txBody>
      </p:sp>
      <p:sp>
        <p:nvSpPr>
          <p:cNvPr id="113" name="Google Shape;113;p17"/>
          <p:cNvSpPr txBox="1"/>
          <p:nvPr/>
        </p:nvSpPr>
        <p:spPr>
          <a:xfrm>
            <a:off x="753274" y="1369975"/>
            <a:ext cx="10835100" cy="49614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Predict Customer Churn</a:t>
            </a:r>
            <a:r>
              <a:rPr b="0" i="0" lang="en-US" sz="2200" u="none" cap="none" strike="noStrike">
                <a:solidFill>
                  <a:schemeClr val="dk1"/>
                </a:solidFill>
                <a:latin typeface="Arial"/>
                <a:ea typeface="Arial"/>
                <a:cs typeface="Arial"/>
                <a:sym typeface="Arial"/>
              </a:rPr>
              <a:t>: Develop a machine learning model to predict which customers are likely to churn based on historical data.</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Understand Key Drivers</a:t>
            </a:r>
            <a:r>
              <a:rPr b="0" i="0" lang="en-US" sz="2200" u="none" cap="none" strike="noStrike">
                <a:solidFill>
                  <a:schemeClr val="dk1"/>
                </a:solidFill>
                <a:latin typeface="Arial"/>
                <a:ea typeface="Arial"/>
                <a:cs typeface="Arial"/>
                <a:sym typeface="Arial"/>
              </a:rPr>
              <a:t>: Identify the key factors (features) that are most indicative of churn (e.g., subscribed services, payment history, contract type).</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Actionable Insights</a:t>
            </a:r>
            <a:r>
              <a:rPr b="0" i="0" lang="en-US" sz="2200" u="none" cap="none" strike="noStrike">
                <a:solidFill>
                  <a:schemeClr val="dk1"/>
                </a:solidFill>
                <a:latin typeface="Arial"/>
                <a:ea typeface="Arial"/>
                <a:cs typeface="Arial"/>
                <a:sym typeface="Arial"/>
              </a:rPr>
              <a:t>: Provide recommendations for strategies that the company could implement to retain customers likely to churn.</a:t>
            </a:r>
            <a:endParaRPr b="0" i="0" sz="2200" u="none" cap="none" strike="noStrike">
              <a:solidFill>
                <a:schemeClr val="dk1"/>
              </a:solidFill>
              <a:latin typeface="Arial"/>
              <a:ea typeface="Arial"/>
              <a:cs typeface="Arial"/>
              <a:sym typeface="Arial"/>
            </a:endParaRPr>
          </a:p>
          <a:p>
            <a:pPr indent="0" lvl="0" marL="457200" marR="0" rtl="0" algn="l">
              <a:lnSpc>
                <a:spcPct val="150000"/>
              </a:lnSpc>
              <a:spcBef>
                <a:spcPts val="160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14" name="Google Shape;114;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561" y="709742"/>
            <a:ext cx="737396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a:t>
            </a:r>
            <a:endParaRPr b="0" i="0" sz="3500" u="none" cap="none" strike="noStrike">
              <a:solidFill>
                <a:srgbClr val="000000"/>
              </a:solidFill>
              <a:latin typeface="Arial"/>
              <a:ea typeface="Arial"/>
              <a:cs typeface="Arial"/>
              <a:sym typeface="Arial"/>
            </a:endParaRPr>
          </a:p>
        </p:txBody>
      </p:sp>
      <p:sp>
        <p:nvSpPr>
          <p:cNvPr id="121" name="Google Shape;121;p18"/>
          <p:cNvSpPr/>
          <p:nvPr/>
        </p:nvSpPr>
        <p:spPr>
          <a:xfrm>
            <a:off x="61650" y="1441275"/>
            <a:ext cx="6397800" cy="131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Analyse the information in the Telco dataset , find the missing / null values if any and find ways to handle them.</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Dataset has 21 columns that could be grouped under the following categories.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Customer demographics,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Subscribed Services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 And Payment information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TotalCharges has blank information for fewer records which on further analysis indicate that those rows belong to new customers which could be safely removed from the training data as it won’t affect the model.</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t/>
            </a:r>
            <a:endParaRPr b="0" i="0" sz="7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33"/>
              <a:buFont typeface="Arial"/>
              <a:buNone/>
            </a:pPr>
            <a:br>
              <a:rPr b="0" i="0" lang="en-US" sz="1033" u="none" cap="none" strike="noStrike">
                <a:solidFill>
                  <a:schemeClr val="dk1"/>
                </a:solidFill>
                <a:latin typeface="Calibri"/>
                <a:ea typeface="Calibri"/>
                <a:cs typeface="Calibri"/>
                <a:sym typeface="Calibri"/>
              </a:rPr>
            </a:b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22" name="Google Shape;122;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18"/>
          <p:cNvSpPr txBox="1"/>
          <p:nvPr/>
        </p:nvSpPr>
        <p:spPr>
          <a:xfrm>
            <a:off x="6459450" y="791425"/>
            <a:ext cx="5362500" cy="6435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#2. Exploratory data analysis</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#understand the dataset</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(ds.info())</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 Data dimension'</a:t>
            </a:r>
            <a:r>
              <a:rPr b="0" i="0" lang="en-US" sz="1450" u="none" cap="none" strike="noStrike">
                <a:solidFill>
                  <a:schemeClr val="dk1"/>
                </a:solidFill>
                <a:highlight>
                  <a:srgbClr val="F7F7F7"/>
                </a:highlight>
                <a:latin typeface="Courier New"/>
                <a:ea typeface="Courier New"/>
                <a:cs typeface="Courier New"/>
                <a:sym typeface="Courier New"/>
              </a:rPr>
              <a:t>, ds.shape)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for the missing information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a:t>
            </a:r>
            <a:r>
              <a:rPr b="0" i="0" lang="en-US" sz="1450" u="none" cap="none" strike="noStrike">
                <a:solidFill>
                  <a:schemeClr val="dk1"/>
                </a:solidFill>
                <a:highlight>
                  <a:srgbClr val="F7F7F7"/>
                </a:highlight>
                <a:latin typeface="Courier New"/>
                <a:ea typeface="Courier New"/>
                <a:cs typeface="Courier New"/>
                <a:sym typeface="Courier New"/>
              </a:rPr>
              <a:t>, ds.isna().</a:t>
            </a:r>
            <a:r>
              <a:rPr b="0" i="0" lang="en-US" sz="1450" u="none" cap="none" strike="noStrike">
                <a:solidFill>
                  <a:srgbClr val="795E26"/>
                </a:solidFill>
                <a:highlight>
                  <a:srgbClr val="F7F7F7"/>
                </a:highlight>
                <a:latin typeface="Courier New"/>
                <a:ea typeface="Courier New"/>
                <a:cs typeface="Courier New"/>
                <a:sym typeface="Courier New"/>
              </a:rPr>
              <a:t>sum</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availability of data in total charges column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missingTotalCharge = ds.loc[ds[</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 "</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a:t>
            </a:r>
            <a:r>
              <a:rPr b="0" i="0" lang="en-US" sz="1450" u="none" cap="none" strike="noStrike">
                <a:solidFill>
                  <a:srgbClr val="A31515"/>
                </a:solidFill>
                <a:highlight>
                  <a:srgbClr val="F7F7F7"/>
                </a:highlight>
                <a:latin typeface="Courier New"/>
                <a:ea typeface="Courier New"/>
                <a:cs typeface="Courier New"/>
                <a:sym typeface="Courier New"/>
              </a:rPr>
              <a:t>"tenure"</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"Contract"</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#Analyse the value in the target column "Churn"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ds[</a:t>
            </a:r>
            <a:r>
              <a:rPr b="0" i="0" lang="en-US" sz="1450" u="none" cap="none" strike="noStrike">
                <a:solidFill>
                  <a:srgbClr val="A31515"/>
                </a:solidFill>
                <a:highlight>
                  <a:srgbClr val="F7F7F7"/>
                </a:highlight>
                <a:latin typeface="Courier New"/>
                <a:ea typeface="Courier New"/>
                <a:cs typeface="Courier New"/>
                <a:sym typeface="Courier New"/>
              </a:rPr>
              <a:t>'Churn'</a:t>
            </a:r>
            <a:r>
              <a:rPr b="0" i="0" lang="en-US" sz="1450" u="none" cap="none" strike="noStrike">
                <a:solidFill>
                  <a:schemeClr val="dk1"/>
                </a:solidFill>
                <a:highlight>
                  <a:srgbClr val="F7F7F7"/>
                </a:highlight>
                <a:latin typeface="Courier New"/>
                <a:ea typeface="Courier New"/>
                <a:cs typeface="Courier New"/>
                <a:sym typeface="Courier New"/>
              </a:rPr>
              <a:t>].value_counts().to_frame().T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9" name="Google Shape;129;p19"/>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a:t>
            </a:r>
            <a:endParaRPr b="0" i="0" sz="3500" u="none" cap="none" strike="noStrike">
              <a:solidFill>
                <a:schemeClr val="dk1"/>
              </a:solidFill>
              <a:latin typeface="Arial"/>
              <a:ea typeface="Arial"/>
              <a:cs typeface="Arial"/>
              <a:sym typeface="Arial"/>
            </a:endParaRPr>
          </a:p>
        </p:txBody>
      </p:sp>
      <p:pic>
        <p:nvPicPr>
          <p:cNvPr id="130" name="Google Shape;130;p19"/>
          <p:cNvPicPr preferRelativeResize="0"/>
          <p:nvPr/>
        </p:nvPicPr>
        <p:blipFill rotWithShape="1">
          <a:blip r:embed="rId3">
            <a:alphaModFix/>
          </a:blip>
          <a:srcRect b="0" l="0" r="0" t="0"/>
          <a:stretch/>
        </p:blipFill>
        <p:spPr>
          <a:xfrm>
            <a:off x="4010175" y="152400"/>
            <a:ext cx="6738802" cy="6812349"/>
          </a:xfrm>
          <a:prstGeom prst="rect">
            <a:avLst/>
          </a:prstGeom>
          <a:noFill/>
          <a:ln>
            <a:noFill/>
          </a:ln>
        </p:spPr>
      </p:pic>
      <p:sp>
        <p:nvSpPr>
          <p:cNvPr id="131" name="Google Shape;131;p19"/>
          <p:cNvSpPr txBox="1"/>
          <p:nvPr/>
        </p:nvSpPr>
        <p:spPr>
          <a:xfrm>
            <a:off x="156075" y="1443025"/>
            <a:ext cx="3854100" cy="4425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Analysing the features against the target feature ‘Churn’ gives insights like,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Long term contract has fewer Churns compared to Month to month.</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InternetService option plays a vital role in the churn rate.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Gender doesn't have much impact on the target.</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7" name="Google Shape;137;p20"/>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38" name="Google Shape;138;p20"/>
          <p:cNvSpPr txBox="1"/>
          <p:nvPr/>
        </p:nvSpPr>
        <p:spPr>
          <a:xfrm>
            <a:off x="111900" y="1255275"/>
            <a:ext cx="12030600" cy="17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Box plot for the ordinal features to identify the outliers if any and no significant outliers found  for total charges and monthly charges.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39" name="Google Shape;139;p20"/>
          <p:cNvPicPr preferRelativeResize="0"/>
          <p:nvPr/>
        </p:nvPicPr>
        <p:blipFill rotWithShape="1">
          <a:blip r:embed="rId3">
            <a:alphaModFix/>
          </a:blip>
          <a:srcRect b="2659" l="0" r="0" t="-2659"/>
          <a:stretch/>
        </p:blipFill>
        <p:spPr>
          <a:xfrm>
            <a:off x="5852050" y="2526725"/>
            <a:ext cx="5699650" cy="4580100"/>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152400" y="2233575"/>
            <a:ext cx="6211026" cy="487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21"/>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47" name="Google Shape;147;p21"/>
          <p:cNvSpPr txBox="1"/>
          <p:nvPr/>
        </p:nvSpPr>
        <p:spPr>
          <a:xfrm>
            <a:off x="167275" y="2196700"/>
            <a:ext cx="6573000" cy="354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Heatmap to find the correlation between ordinal features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Monthly Charges,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Total Charges 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Tenure and total charges seem to have a significant correlation.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48" name="Google Shape;148;p21"/>
          <p:cNvPicPr preferRelativeResize="0"/>
          <p:nvPr/>
        </p:nvPicPr>
        <p:blipFill rotWithShape="1">
          <a:blip r:embed="rId3">
            <a:alphaModFix/>
          </a:blip>
          <a:srcRect b="0" l="0" r="0" t="0"/>
          <a:stretch/>
        </p:blipFill>
        <p:spPr>
          <a:xfrm>
            <a:off x="6528000" y="1764750"/>
            <a:ext cx="5663992" cy="414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p:nvPr/>
        </p:nvSpPr>
        <p:spPr>
          <a:xfrm>
            <a:off x="89925" y="2337425"/>
            <a:ext cx="4755000" cy="39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333"/>
              <a:buFont typeface="Arial"/>
              <a:buNone/>
            </a:pPr>
            <a:r>
              <a:rPr lang="en-US" sz="1900">
                <a:solidFill>
                  <a:schemeClr val="dk1"/>
                </a:solidFill>
              </a:rPr>
              <a:t>This function,</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Removes the unimportant columns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Handles the missing values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 Encodes the categorical data</a:t>
            </a:r>
            <a:endParaRPr sz="1900">
              <a:solidFill>
                <a:schemeClr val="dk1"/>
              </a:solidFill>
            </a:endParaRPr>
          </a:p>
          <a:p>
            <a:pPr indent="457200" lvl="0" marL="0" marR="0" rtl="0" algn="l">
              <a:lnSpc>
                <a:spcPct val="15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333"/>
              <a:buFont typeface="Arial"/>
              <a:buNone/>
            </a:pPr>
            <a:r>
              <a:rPr lang="en-US" sz="1900">
                <a:solidFill>
                  <a:schemeClr val="dk1"/>
                </a:solidFill>
              </a:rPr>
              <a:t>Makes the data suitable for the supervised machine learning algorithm.</a:t>
            </a:r>
            <a:endParaRPr sz="1900">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sz="1900">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sng"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sng"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i="0" sz="1900" u="none" cap="none" strike="noStrike">
              <a:solidFill>
                <a:schemeClr val="dk1"/>
              </a:solidFill>
            </a:endParaRPr>
          </a:p>
          <a:p>
            <a:pPr indent="0" lvl="0" marL="0" marR="0" rtl="0" algn="l">
              <a:lnSpc>
                <a:spcPct val="100000"/>
              </a:lnSpc>
              <a:spcBef>
                <a:spcPts val="0"/>
              </a:spcBef>
              <a:spcAft>
                <a:spcPts val="0"/>
              </a:spcAft>
              <a:buClr>
                <a:srgbClr val="000000"/>
              </a:buClr>
              <a:buSzPts val="1333"/>
              <a:buFont typeface="Arial"/>
              <a:buNone/>
            </a:pPr>
            <a:r>
              <a:t/>
            </a:r>
            <a:endParaRPr b="1" i="0" sz="1900" u="sng"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i="0" sz="1900" u="none" cap="none" strike="noStrike">
              <a:solidFill>
                <a:schemeClr val="dk1"/>
              </a:solidFill>
            </a:endParaRPr>
          </a:p>
        </p:txBody>
      </p:sp>
      <p:sp>
        <p:nvSpPr>
          <p:cNvPr id="154" name="Google Shape;154;p22"/>
          <p:cNvSpPr txBox="1"/>
          <p:nvPr/>
        </p:nvSpPr>
        <p:spPr>
          <a:xfrm>
            <a:off x="354623" y="663080"/>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Data Preprocessing</a:t>
            </a:r>
            <a:endParaRPr b="0" i="0" sz="3500" u="none" cap="none" strike="noStrike">
              <a:solidFill>
                <a:srgbClr val="000000"/>
              </a:solidFill>
              <a:latin typeface="Arial"/>
              <a:ea typeface="Arial"/>
              <a:cs typeface="Arial"/>
              <a:sym typeface="Arial"/>
            </a:endParaRPr>
          </a:p>
        </p:txBody>
      </p:sp>
      <p:sp>
        <p:nvSpPr>
          <p:cNvPr id="155" name="Google Shape;155;p2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56" name="Google Shape;156;p22"/>
          <p:cNvPicPr preferRelativeResize="0"/>
          <p:nvPr/>
        </p:nvPicPr>
        <p:blipFill>
          <a:blip r:embed="rId3">
            <a:alphaModFix/>
          </a:blip>
          <a:stretch>
            <a:fillRect/>
          </a:stretch>
        </p:blipFill>
        <p:spPr>
          <a:xfrm>
            <a:off x="4970138" y="1578675"/>
            <a:ext cx="6924675" cy="535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64" name="Google Shape;164;p23"/>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Model Selection</a:t>
            </a:r>
            <a:endParaRPr b="0" i="0" sz="3400" u="none" cap="none" strike="noStrike">
              <a:solidFill>
                <a:srgbClr val="000000"/>
              </a:solidFill>
              <a:latin typeface="Arial"/>
              <a:ea typeface="Arial"/>
              <a:cs typeface="Arial"/>
              <a:sym typeface="Arial"/>
            </a:endParaRPr>
          </a:p>
        </p:txBody>
      </p:sp>
      <p:sp>
        <p:nvSpPr>
          <p:cNvPr id="165" name="Google Shape;165;p23"/>
          <p:cNvSpPr txBox="1"/>
          <p:nvPr/>
        </p:nvSpPr>
        <p:spPr>
          <a:xfrm>
            <a:off x="596670" y="1532965"/>
            <a:ext cx="11595300" cy="5779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Classifier algorithms are well suited  for predicting the categotical variable ‘Churn’.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Following Machine learning algorithms  for classification problems are evaluated,</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Logistic</a:t>
            </a:r>
            <a:r>
              <a:rPr b="0" i="0" lang="en-US" sz="1900" u="none" cap="none" strike="noStrike">
                <a:solidFill>
                  <a:schemeClr val="dk1"/>
                </a:solidFill>
                <a:latin typeface="Arial"/>
                <a:ea typeface="Arial"/>
                <a:cs typeface="Arial"/>
                <a:sym typeface="Arial"/>
              </a:rPr>
              <a:t> Regression</a:t>
            </a:r>
            <a:r>
              <a:rPr b="0" i="0" lang="en-US" sz="1900" u="none" cap="none" strike="noStrike">
                <a:solidFill>
                  <a:schemeClr val="dk1"/>
                </a:solidFill>
                <a:latin typeface="Arial"/>
                <a:ea typeface="Arial"/>
                <a:cs typeface="Arial"/>
                <a:sym typeface="Arial"/>
              </a:rPr>
              <a:t>,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DecisionTree </a:t>
            </a:r>
            <a:r>
              <a:rPr b="0" i="0" lang="en-US" sz="1900" u="none" cap="none" strike="noStrike">
                <a:solidFill>
                  <a:schemeClr val="dk1"/>
                </a:solidFill>
                <a:latin typeface="Arial"/>
                <a:ea typeface="Arial"/>
                <a:cs typeface="Arial"/>
                <a:sym typeface="Arial"/>
              </a:rPr>
              <a:t>C</a:t>
            </a:r>
            <a:r>
              <a:rPr b="0" i="0" lang="en-US" sz="1900" u="none" cap="none" strike="noStrike">
                <a:solidFill>
                  <a:schemeClr val="dk1"/>
                </a:solidFill>
                <a:latin typeface="Arial"/>
                <a:ea typeface="Arial"/>
                <a:cs typeface="Arial"/>
                <a:sym typeface="Arial"/>
              </a:rPr>
              <a:t>lassifier,</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Random </a:t>
            </a:r>
            <a:r>
              <a:rPr lang="en-US" sz="1900">
                <a:solidFill>
                  <a:schemeClr val="dk1"/>
                </a:solidFill>
              </a:rPr>
              <a:t>F</a:t>
            </a:r>
            <a:r>
              <a:rPr b="0" i="0" lang="en-US" sz="1900" u="none" cap="none" strike="noStrike">
                <a:solidFill>
                  <a:schemeClr val="dk1"/>
                </a:solidFill>
                <a:latin typeface="Arial"/>
                <a:ea typeface="Arial"/>
                <a:cs typeface="Arial"/>
                <a:sym typeface="Arial"/>
              </a:rPr>
              <a:t>orest</a:t>
            </a:r>
            <a:r>
              <a:rPr lang="en-US" sz="1900">
                <a:solidFill>
                  <a:schemeClr val="dk1"/>
                </a:solidFill>
              </a:rPr>
              <a:t> Classifier </a:t>
            </a:r>
            <a:r>
              <a:rPr b="0" i="0" lang="en-US" sz="1900" u="none" cap="none" strike="noStrike">
                <a:solidFill>
                  <a:schemeClr val="dk1"/>
                </a:solidFill>
                <a:latin typeface="Arial"/>
                <a:ea typeface="Arial"/>
                <a:cs typeface="Arial"/>
                <a:sym typeface="Arial"/>
              </a:rPr>
              <a:t>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Cross Validation to evaluate the models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GridSearchCV for hyper parameter tuning.</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