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embeddedFontLst>
    <p:embeddedFont>
      <p:font typeface="Montserrat"/>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font" Target="fonts/Montserrat-bold.fntdata"/><Relationship Id="rId10" Type="http://schemas.openxmlformats.org/officeDocument/2006/relationships/slide" Target="slides/slide6.xml"/><Relationship Id="rId21" Type="http://schemas.openxmlformats.org/officeDocument/2006/relationships/font" Target="fonts/Montserrat-regular.fntdata"/><Relationship Id="rId13" Type="http://schemas.openxmlformats.org/officeDocument/2006/relationships/slide" Target="slides/slide9.xml"/><Relationship Id="rId24" Type="http://schemas.openxmlformats.org/officeDocument/2006/relationships/font" Target="fonts/Montserrat-boldItalic.fntdata"/><Relationship Id="rId12" Type="http://schemas.openxmlformats.org/officeDocument/2006/relationships/slide" Target="slides/slide8.xml"/><Relationship Id="rId23" Type="http://schemas.openxmlformats.org/officeDocument/2006/relationships/font" Target="fonts/Montserrat-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200"/>
              </a:spcBef>
              <a:spcAft>
                <a:spcPts val="1200"/>
              </a:spcAft>
              <a:buClr>
                <a:schemeClr val="dk1"/>
              </a:buClr>
              <a:buSzPts val="1100"/>
              <a:buFont typeface="Calibri"/>
              <a:buNone/>
            </a:pPr>
            <a:r>
              <a:t/>
            </a:r>
            <a:endParaRPr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200"/>
              </a:spcBef>
              <a:spcAft>
                <a:spcPts val="1200"/>
              </a:spcAft>
              <a:buClr>
                <a:schemeClr val="dk1"/>
              </a:buClr>
              <a:buSzPts val="1100"/>
              <a:buFont typeface="Calibri"/>
              <a:buNone/>
            </a:pPr>
            <a:r>
              <a:t/>
            </a:r>
            <a:endParaRPr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0f48fe88b2_0_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7" name="Google Shape;187;g30f48fe88b2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0f48fe88b2_0_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6" name="Google Shape;196;g30f48fe88b2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5" name="Google Shape;205;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313efb9acfa_0_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3" name="Google Shape;213;g313efb9acfa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 name="Google Shape;10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 name="Google Shape;101;p2: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lang="en-US"/>
              <a:t>Sunday, 26 March 2023</a:t>
            </a:r>
            <a:endParaRPr/>
          </a:p>
        </p:txBody>
      </p:sp>
      <p:sp>
        <p:nvSpPr>
          <p:cNvPr id="102" name="Google Shape;102;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200"/>
              </a:spcBef>
              <a:spcAft>
                <a:spcPts val="1200"/>
              </a:spcAft>
              <a:buClr>
                <a:schemeClr val="dk1"/>
              </a:buClr>
              <a:buSzPts val="1100"/>
              <a:buFont typeface="Calibri"/>
              <a:buNone/>
            </a:pPr>
            <a:r>
              <a:t/>
            </a:r>
            <a:endParaRPr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13bbc755cb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g313bbc755cb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200"/>
              </a:spcBef>
              <a:spcAft>
                <a:spcPts val="1200"/>
              </a:spcAft>
              <a:buClr>
                <a:schemeClr val="dk1"/>
              </a:buClr>
              <a:buSzPts val="1100"/>
              <a:buFont typeface="Calibri"/>
              <a:buNone/>
            </a:pPr>
            <a:r>
              <a:t/>
            </a:r>
            <a:endParaRPr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200"/>
              </a:spcBef>
              <a:spcAft>
                <a:spcPts val="1200"/>
              </a:spcAft>
              <a:buClr>
                <a:schemeClr val="dk1"/>
              </a:buClr>
              <a:buSzPts val="1100"/>
              <a:buFont typeface="Calibri"/>
              <a:buNone/>
            </a:pPr>
            <a:r>
              <a:t/>
            </a:r>
            <a:endParaRPr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200"/>
              </a:spcBef>
              <a:spcAft>
                <a:spcPts val="1200"/>
              </a:spcAft>
              <a:buClr>
                <a:schemeClr val="dk1"/>
              </a:buClr>
              <a:buSzPts val="1100"/>
              <a:buFont typeface="Calibri"/>
              <a:buNone/>
            </a:pPr>
            <a:r>
              <a:t/>
            </a:r>
            <a:endParaRPr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13d9cc2514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g313d9cc251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200"/>
              </a:spcBef>
              <a:spcAft>
                <a:spcPts val="1200"/>
              </a:spcAft>
              <a:buClr>
                <a:schemeClr val="dk1"/>
              </a:buClr>
              <a:buSzPts val="1100"/>
              <a:buFont typeface="Calibri"/>
              <a:buNone/>
            </a:pPr>
            <a:r>
              <a:t/>
            </a:r>
            <a:endParaRPr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9" name="Google Shape;159;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p9: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lang="en-US"/>
              <a:t>Sunday, 26 March 2023</a:t>
            </a:r>
            <a:endParaRPr/>
          </a:p>
        </p:txBody>
      </p:sp>
      <p:sp>
        <p:nvSpPr>
          <p:cNvPr id="161" name="Google Shape;161;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2"/>
          <p:cNvSpPr txBox="1"/>
          <p:nvPr>
            <p:ph idx="12" type="sldNum"/>
          </p:nvPr>
        </p:nvSpPr>
        <p:spPr>
          <a:xfrm>
            <a:off x="11296611" y="6014423"/>
            <a:ext cx="731600" cy="5248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pic>
        <p:nvPicPr>
          <p:cNvPr id="17" name="Google Shape;17;p2"/>
          <p:cNvPicPr preferRelativeResize="0"/>
          <p:nvPr/>
        </p:nvPicPr>
        <p:blipFill rotWithShape="1">
          <a:blip r:embed="rId3">
            <a:alphaModFix/>
          </a:blip>
          <a:srcRect b="-53198" l="-4728" r="-4727" t="-53157"/>
          <a:stretch/>
        </p:blipFill>
        <p:spPr>
          <a:xfrm>
            <a:off x="366467" y="134733"/>
            <a:ext cx="1942867" cy="4752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4" name="Shape 64"/>
        <p:cNvGrpSpPr/>
        <p:nvPr/>
      </p:nvGrpSpPr>
      <p:grpSpPr>
        <a:xfrm>
          <a:off x="0" y="0"/>
          <a:ext cx="0" cy="0"/>
          <a:chOff x="0" y="0"/>
          <a:chExt cx="0" cy="0"/>
        </a:xfrm>
      </p:grpSpPr>
      <p:sp>
        <p:nvSpPr>
          <p:cNvPr id="65" name="Google Shape;65;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7" name="Google Shape;67;p1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8" name="Google Shape;68;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sp>
        <p:nvSpPr>
          <p:cNvPr id="72" name="Google Shape;72;p1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2"/>
          <p:cNvSpPr/>
          <p:nvPr>
            <p:ph idx="2" type="pic"/>
          </p:nvPr>
        </p:nvSpPr>
        <p:spPr>
          <a:xfrm>
            <a:off x="5183188" y="987425"/>
            <a:ext cx="6172200" cy="4873625"/>
          </a:xfrm>
          <a:prstGeom prst="rect">
            <a:avLst/>
          </a:prstGeom>
          <a:noFill/>
          <a:ln>
            <a:noFill/>
          </a:ln>
        </p:spPr>
      </p:sp>
      <p:sp>
        <p:nvSpPr>
          <p:cNvPr id="74" name="Google Shape;74;p1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5" name="Google Shape;75;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8" name="Shape 78"/>
        <p:cNvGrpSpPr/>
        <p:nvPr/>
      </p:nvGrpSpPr>
      <p:grpSpPr>
        <a:xfrm>
          <a:off x="0" y="0"/>
          <a:ext cx="0" cy="0"/>
          <a:chOff x="0" y="0"/>
          <a:chExt cx="0" cy="0"/>
        </a:xfrm>
      </p:grpSpPr>
      <p:sp>
        <p:nvSpPr>
          <p:cNvPr id="79" name="Google Shape;79;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4" name="Shape 84"/>
        <p:cNvGrpSpPr/>
        <p:nvPr/>
      </p:nvGrpSpPr>
      <p:grpSpPr>
        <a:xfrm>
          <a:off x="0" y="0"/>
          <a:ext cx="0" cy="0"/>
          <a:chOff x="0" y="0"/>
          <a:chExt cx="0" cy="0"/>
        </a:xfrm>
      </p:grpSpPr>
      <p:sp>
        <p:nvSpPr>
          <p:cNvPr id="85" name="Google Shape;85;p1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5">
  <p:cSld name="Title and body 5">
    <p:bg>
      <p:bgPr>
        <a:blipFill>
          <a:blip r:embed="rId2">
            <a:alphaModFix/>
          </a:blip>
          <a:stretch>
            <a:fillRect/>
          </a:stretch>
        </a:blipFill>
      </p:bgPr>
    </p:bg>
    <p:spTree>
      <p:nvGrpSpPr>
        <p:cNvPr id="18" name="Shape 18"/>
        <p:cNvGrpSpPr/>
        <p:nvPr/>
      </p:nvGrpSpPr>
      <p:grpSpPr>
        <a:xfrm>
          <a:off x="0" y="0"/>
          <a:ext cx="0" cy="0"/>
          <a:chOff x="0" y="0"/>
          <a:chExt cx="0" cy="0"/>
        </a:xfrm>
      </p:grpSpPr>
      <p:sp>
        <p:nvSpPr>
          <p:cNvPr id="19" name="Google Shape;19;p3"/>
          <p:cNvSpPr txBox="1"/>
          <p:nvPr>
            <p:ph idx="12" type="sldNum"/>
          </p:nvPr>
        </p:nvSpPr>
        <p:spPr>
          <a:xfrm>
            <a:off x="11296611" y="6014423"/>
            <a:ext cx="731600" cy="5248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pic>
        <p:nvPicPr>
          <p:cNvPr id="20" name="Google Shape;20;p3"/>
          <p:cNvPicPr preferRelativeResize="0"/>
          <p:nvPr/>
        </p:nvPicPr>
        <p:blipFill rotWithShape="1">
          <a:blip r:embed="rId3">
            <a:alphaModFix/>
          </a:blip>
          <a:srcRect b="-53198" l="-4728" r="-4727" t="-53157"/>
          <a:stretch/>
        </p:blipFill>
        <p:spPr>
          <a:xfrm>
            <a:off x="366467" y="134733"/>
            <a:ext cx="1942867" cy="4752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sp>
        <p:nvSpPr>
          <p:cNvPr id="34" name="Google Shape;34;p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6" name="Google Shape;3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6" name="Shape 46"/>
        <p:cNvGrpSpPr/>
        <p:nvPr/>
      </p:nvGrpSpPr>
      <p:grpSpPr>
        <a:xfrm>
          <a:off x="0" y="0"/>
          <a:ext cx="0" cy="0"/>
          <a:chOff x="0" y="0"/>
          <a:chExt cx="0" cy="0"/>
        </a:xfrm>
      </p:grpSpPr>
      <p:sp>
        <p:nvSpPr>
          <p:cNvPr id="47" name="Google Shape;47;p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1" name="Google Shape;51;p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sp>
        <p:nvSpPr>
          <p:cNvPr id="56" name="Google Shape;56;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1"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5"/>
          <p:cNvSpPr txBox="1"/>
          <p:nvPr/>
        </p:nvSpPr>
        <p:spPr>
          <a:xfrm>
            <a:off x="267600" y="2868567"/>
            <a:ext cx="11656800" cy="819300"/>
          </a:xfrm>
          <a:prstGeom prst="rect">
            <a:avLst/>
          </a:prstGeom>
          <a:noFill/>
          <a:ln>
            <a:noFill/>
          </a:ln>
        </p:spPr>
        <p:txBody>
          <a:bodyPr anchorCtr="0" anchor="t" bIns="52525" lIns="105100" spcFirstLastPara="1" rIns="105100" wrap="square" tIns="52525">
            <a:spAutoFit/>
          </a:bodyPr>
          <a:lstStyle/>
          <a:p>
            <a:pPr indent="0" lvl="0" marL="0" marR="0" rtl="0" algn="ctr">
              <a:lnSpc>
                <a:spcPct val="100000"/>
              </a:lnSpc>
              <a:spcBef>
                <a:spcPts val="0"/>
              </a:spcBef>
              <a:spcAft>
                <a:spcPts val="0"/>
              </a:spcAft>
              <a:buClr>
                <a:srgbClr val="000000"/>
              </a:buClr>
              <a:buSzPts val="4633"/>
              <a:buFont typeface="Arial"/>
              <a:buNone/>
            </a:pPr>
            <a:r>
              <a:rPr b="0" i="0" lang="en-US" sz="4633" u="none" cap="none" strike="noStrike">
                <a:solidFill>
                  <a:schemeClr val="dk1"/>
                </a:solidFill>
                <a:latin typeface="Arial"/>
                <a:ea typeface="Arial"/>
                <a:cs typeface="Arial"/>
                <a:sym typeface="Arial"/>
              </a:rPr>
              <a:t>Predictive Modelling </a:t>
            </a:r>
            <a:endParaRPr b="0" i="0" sz="3033" u="none" cap="none" strike="noStrike">
              <a:solidFill>
                <a:schemeClr val="dk1"/>
              </a:solidFill>
              <a:latin typeface="Arial"/>
              <a:ea typeface="Arial"/>
              <a:cs typeface="Arial"/>
              <a:sym typeface="Arial"/>
            </a:endParaRPr>
          </a:p>
        </p:txBody>
      </p:sp>
      <p:sp>
        <p:nvSpPr>
          <p:cNvPr id="95" name="Google Shape;95;p15"/>
          <p:cNvSpPr txBox="1"/>
          <p:nvPr/>
        </p:nvSpPr>
        <p:spPr>
          <a:xfrm>
            <a:off x="3797620" y="4256998"/>
            <a:ext cx="5117779" cy="459883"/>
          </a:xfrm>
          <a:prstGeom prst="rect">
            <a:avLst/>
          </a:prstGeom>
          <a:noFill/>
          <a:ln>
            <a:noFill/>
          </a:ln>
        </p:spPr>
        <p:txBody>
          <a:bodyPr anchorCtr="0" anchor="b"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t/>
            </a:r>
            <a:endParaRPr b="0" i="0" sz="4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Presented By </a:t>
            </a:r>
            <a:r>
              <a:rPr b="1" i="0" lang="en-US" sz="1600" u="none" cap="none" strike="noStrike">
                <a:solidFill>
                  <a:srgbClr val="000000"/>
                </a:solidFill>
                <a:latin typeface="Arial"/>
                <a:ea typeface="Arial"/>
                <a:cs typeface="Arial"/>
                <a:sym typeface="Arial"/>
              </a:rPr>
              <a:t>Alamelu Ramanathan</a:t>
            </a:r>
            <a:endParaRPr b="1" baseline="30000" i="0" sz="1600" u="none" cap="none" strike="noStrike">
              <a:solidFill>
                <a:srgbClr val="000000"/>
              </a:solidFill>
              <a:latin typeface="Arial"/>
              <a:ea typeface="Arial"/>
              <a:cs typeface="Arial"/>
              <a:sym typeface="Arial"/>
            </a:endParaRPr>
          </a:p>
        </p:txBody>
      </p:sp>
      <p:sp>
        <p:nvSpPr>
          <p:cNvPr id="96" name="Google Shape;96;p15"/>
          <p:cNvSpPr txBox="1"/>
          <p:nvPr/>
        </p:nvSpPr>
        <p:spPr>
          <a:xfrm>
            <a:off x="2215243" y="3733778"/>
            <a:ext cx="77616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7030A0"/>
                </a:solidFill>
                <a:latin typeface="Arial"/>
                <a:ea typeface="Arial"/>
                <a:cs typeface="Arial"/>
                <a:sym typeface="Arial"/>
              </a:rPr>
              <a:t>Final Project: </a:t>
            </a:r>
            <a:r>
              <a:rPr lang="en-US" sz="2800">
                <a:solidFill>
                  <a:srgbClr val="7030A0"/>
                </a:solidFill>
              </a:rPr>
              <a:t>Exploring Mental Health Data</a:t>
            </a:r>
            <a:endParaRPr b="0" i="0" sz="1400" u="none" cap="none" strike="noStrike">
              <a:solidFill>
                <a:srgbClr val="000000"/>
              </a:solidFill>
              <a:latin typeface="Arial"/>
              <a:ea typeface="Arial"/>
              <a:cs typeface="Arial"/>
              <a:sym typeface="Arial"/>
            </a:endParaRPr>
          </a:p>
        </p:txBody>
      </p:sp>
      <p:sp>
        <p:nvSpPr>
          <p:cNvPr id="97" name="Google Shape;97;p15"/>
          <p:cNvSpPr txBox="1"/>
          <p:nvPr>
            <p:ph idx="12" type="sldNum"/>
          </p:nvPr>
        </p:nvSpPr>
        <p:spPr>
          <a:xfrm>
            <a:off x="11296611" y="6014423"/>
            <a:ext cx="731600" cy="52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4"/>
          <p:cNvSpPr txBox="1"/>
          <p:nvPr/>
        </p:nvSpPr>
        <p:spPr>
          <a:xfrm>
            <a:off x="92931" y="610269"/>
            <a:ext cx="12006000" cy="785100"/>
          </a:xfrm>
          <a:prstGeom prst="rect">
            <a:avLst/>
          </a:prstGeom>
          <a:noFill/>
          <a:ln>
            <a:noFill/>
          </a:ln>
        </p:spPr>
        <p:txBody>
          <a:bodyPr anchorCtr="0" anchor="ctr"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3500"/>
              <a:buFont typeface="Arial"/>
              <a:buNone/>
            </a:pPr>
            <a:r>
              <a:rPr b="0" i="0" lang="en-US" sz="3500" u="none" cap="none" strike="noStrike">
                <a:solidFill>
                  <a:schemeClr val="dk1"/>
                </a:solidFill>
                <a:latin typeface="Arial"/>
                <a:ea typeface="Arial"/>
                <a:cs typeface="Arial"/>
                <a:sym typeface="Arial"/>
              </a:rPr>
              <a:t>Training and testing the model</a:t>
            </a:r>
            <a:endParaRPr b="0" i="0" sz="3500" u="none" cap="none" strike="noStrike">
              <a:solidFill>
                <a:srgbClr val="000000"/>
              </a:solidFill>
              <a:latin typeface="Arial"/>
              <a:ea typeface="Arial"/>
              <a:cs typeface="Arial"/>
              <a:sym typeface="Arial"/>
            </a:endParaRPr>
          </a:p>
        </p:txBody>
      </p:sp>
      <p:sp>
        <p:nvSpPr>
          <p:cNvPr id="172" name="Google Shape;172;p24"/>
          <p:cNvSpPr txBox="1"/>
          <p:nvPr>
            <p:ph idx="12" type="sldNum"/>
          </p:nvPr>
        </p:nvSpPr>
        <p:spPr>
          <a:xfrm>
            <a:off x="11296611" y="6014423"/>
            <a:ext cx="731600" cy="52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
        <p:nvSpPr>
          <p:cNvPr id="173" name="Google Shape;173;p24"/>
          <p:cNvSpPr txBox="1"/>
          <p:nvPr/>
        </p:nvSpPr>
        <p:spPr>
          <a:xfrm>
            <a:off x="259050" y="1265600"/>
            <a:ext cx="7136700" cy="17322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US" sz="1050">
                <a:solidFill>
                  <a:srgbClr val="AF00DB"/>
                </a:solidFill>
                <a:highlight>
                  <a:srgbClr val="F7F7F7"/>
                </a:highlight>
                <a:latin typeface="Courier New"/>
                <a:ea typeface="Courier New"/>
                <a:cs typeface="Courier New"/>
                <a:sym typeface="Courier New"/>
              </a:rPr>
              <a:t>from</a:t>
            </a:r>
            <a:r>
              <a:rPr lang="en-US" sz="1050">
                <a:solidFill>
                  <a:schemeClr val="dk1"/>
                </a:solidFill>
                <a:highlight>
                  <a:srgbClr val="F7F7F7"/>
                </a:highlight>
                <a:latin typeface="Courier New"/>
                <a:ea typeface="Courier New"/>
                <a:cs typeface="Courier New"/>
                <a:sym typeface="Courier New"/>
              </a:rPr>
              <a:t> sklearn.metrics </a:t>
            </a:r>
            <a:r>
              <a:rPr lang="en-US" sz="1050">
                <a:solidFill>
                  <a:srgbClr val="AF00DB"/>
                </a:solidFill>
                <a:highlight>
                  <a:srgbClr val="F7F7F7"/>
                </a:highlight>
                <a:latin typeface="Courier New"/>
                <a:ea typeface="Courier New"/>
                <a:cs typeface="Courier New"/>
                <a:sym typeface="Courier New"/>
              </a:rPr>
              <a:t>import</a:t>
            </a:r>
            <a:r>
              <a:rPr lang="en-US" sz="1050">
                <a:solidFill>
                  <a:schemeClr val="dk1"/>
                </a:solidFill>
                <a:highlight>
                  <a:srgbClr val="F7F7F7"/>
                </a:highlight>
                <a:latin typeface="Courier New"/>
                <a:ea typeface="Courier New"/>
                <a:cs typeface="Courier New"/>
                <a:sym typeface="Courier New"/>
              </a:rPr>
              <a:t> roc_curve</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rgbClr val="AF00DB"/>
                </a:solidFill>
                <a:highlight>
                  <a:srgbClr val="F7F7F7"/>
                </a:highlight>
                <a:latin typeface="Courier New"/>
                <a:ea typeface="Courier New"/>
                <a:cs typeface="Courier New"/>
                <a:sym typeface="Courier New"/>
              </a:rPr>
              <a:t>from</a:t>
            </a:r>
            <a:r>
              <a:rPr lang="en-US" sz="1050">
                <a:solidFill>
                  <a:schemeClr val="dk1"/>
                </a:solidFill>
                <a:highlight>
                  <a:srgbClr val="F7F7F7"/>
                </a:highlight>
                <a:latin typeface="Courier New"/>
                <a:ea typeface="Courier New"/>
                <a:cs typeface="Courier New"/>
                <a:sym typeface="Courier New"/>
              </a:rPr>
              <a:t> sklearn.metrics </a:t>
            </a:r>
            <a:r>
              <a:rPr lang="en-US" sz="1050">
                <a:solidFill>
                  <a:srgbClr val="AF00DB"/>
                </a:solidFill>
                <a:highlight>
                  <a:srgbClr val="F7F7F7"/>
                </a:highlight>
                <a:latin typeface="Courier New"/>
                <a:ea typeface="Courier New"/>
                <a:cs typeface="Courier New"/>
                <a:sym typeface="Courier New"/>
              </a:rPr>
              <a:t>import</a:t>
            </a:r>
            <a:r>
              <a:rPr lang="en-US" sz="1050">
                <a:solidFill>
                  <a:schemeClr val="dk1"/>
                </a:solidFill>
                <a:highlight>
                  <a:srgbClr val="F7F7F7"/>
                </a:highlight>
                <a:latin typeface="Courier New"/>
                <a:ea typeface="Courier New"/>
                <a:cs typeface="Courier New"/>
                <a:sym typeface="Courier New"/>
              </a:rPr>
              <a:t> auc</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rgbClr val="AF00DB"/>
                </a:solidFill>
                <a:highlight>
                  <a:srgbClr val="F7F7F7"/>
                </a:highlight>
                <a:latin typeface="Courier New"/>
                <a:ea typeface="Courier New"/>
                <a:cs typeface="Courier New"/>
                <a:sym typeface="Courier New"/>
              </a:rPr>
              <a:t>from</a:t>
            </a:r>
            <a:r>
              <a:rPr lang="en-US" sz="1050">
                <a:solidFill>
                  <a:schemeClr val="dk1"/>
                </a:solidFill>
                <a:highlight>
                  <a:srgbClr val="F7F7F7"/>
                </a:highlight>
                <a:latin typeface="Courier New"/>
                <a:ea typeface="Courier New"/>
                <a:cs typeface="Courier New"/>
                <a:sym typeface="Courier New"/>
              </a:rPr>
              <a:t> matplotlib </a:t>
            </a:r>
            <a:r>
              <a:rPr lang="en-US" sz="1050">
                <a:solidFill>
                  <a:srgbClr val="AF00DB"/>
                </a:solidFill>
                <a:highlight>
                  <a:srgbClr val="F7F7F7"/>
                </a:highlight>
                <a:latin typeface="Courier New"/>
                <a:ea typeface="Courier New"/>
                <a:cs typeface="Courier New"/>
                <a:sym typeface="Courier New"/>
              </a:rPr>
              <a:t>import</a:t>
            </a:r>
            <a:r>
              <a:rPr lang="en-US" sz="1050">
                <a:solidFill>
                  <a:schemeClr val="dk1"/>
                </a:solidFill>
                <a:highlight>
                  <a:srgbClr val="F7F7F7"/>
                </a:highlight>
                <a:latin typeface="Courier New"/>
                <a:ea typeface="Courier New"/>
                <a:cs typeface="Courier New"/>
                <a:sym typeface="Courier New"/>
              </a:rPr>
              <a:t> pyplot </a:t>
            </a:r>
            <a:r>
              <a:rPr lang="en-US" sz="1050">
                <a:solidFill>
                  <a:srgbClr val="AF00DB"/>
                </a:solidFill>
                <a:highlight>
                  <a:srgbClr val="F7F7F7"/>
                </a:highlight>
                <a:latin typeface="Courier New"/>
                <a:ea typeface="Courier New"/>
                <a:cs typeface="Courier New"/>
                <a:sym typeface="Courier New"/>
              </a:rPr>
              <a:t>as</a:t>
            </a:r>
            <a:r>
              <a:rPr lang="en-US" sz="1050">
                <a:solidFill>
                  <a:schemeClr val="dk1"/>
                </a:solidFill>
                <a:highlight>
                  <a:srgbClr val="F7F7F7"/>
                </a:highlight>
                <a:latin typeface="Courier New"/>
                <a:ea typeface="Courier New"/>
                <a:cs typeface="Courier New"/>
                <a:sym typeface="Courier New"/>
              </a:rPr>
              <a:t> plt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rgbClr val="AF00DB"/>
                </a:solidFill>
                <a:highlight>
                  <a:srgbClr val="F7F7F7"/>
                </a:highlight>
                <a:latin typeface="Courier New"/>
                <a:ea typeface="Courier New"/>
                <a:cs typeface="Courier New"/>
                <a:sym typeface="Courier New"/>
              </a:rPr>
              <a:t>from</a:t>
            </a:r>
            <a:r>
              <a:rPr lang="en-US" sz="1050">
                <a:solidFill>
                  <a:schemeClr val="dk1"/>
                </a:solidFill>
                <a:highlight>
                  <a:srgbClr val="F7F7F7"/>
                </a:highlight>
                <a:latin typeface="Courier New"/>
                <a:ea typeface="Courier New"/>
                <a:cs typeface="Courier New"/>
                <a:sym typeface="Courier New"/>
              </a:rPr>
              <a:t> catboost </a:t>
            </a:r>
            <a:r>
              <a:rPr lang="en-US" sz="1050">
                <a:solidFill>
                  <a:srgbClr val="AF00DB"/>
                </a:solidFill>
                <a:highlight>
                  <a:srgbClr val="F7F7F7"/>
                </a:highlight>
                <a:latin typeface="Courier New"/>
                <a:ea typeface="Courier New"/>
                <a:cs typeface="Courier New"/>
                <a:sym typeface="Courier New"/>
              </a:rPr>
              <a:t>import</a:t>
            </a:r>
            <a:r>
              <a:rPr lang="en-US" sz="1050">
                <a:solidFill>
                  <a:schemeClr val="dk1"/>
                </a:solidFill>
                <a:highlight>
                  <a:srgbClr val="F7F7F7"/>
                </a:highlight>
                <a:latin typeface="Courier New"/>
                <a:ea typeface="Courier New"/>
                <a:cs typeface="Courier New"/>
                <a:sym typeface="Courier New"/>
              </a:rPr>
              <a:t> CatBoostClassifier, Pool</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rgbClr val="AF00DB"/>
                </a:solidFill>
                <a:highlight>
                  <a:srgbClr val="F7F7F7"/>
                </a:highlight>
                <a:latin typeface="Courier New"/>
                <a:ea typeface="Courier New"/>
                <a:cs typeface="Courier New"/>
                <a:sym typeface="Courier New"/>
              </a:rPr>
              <a:t>from</a:t>
            </a:r>
            <a:r>
              <a:rPr lang="en-US" sz="1050">
                <a:solidFill>
                  <a:schemeClr val="dk1"/>
                </a:solidFill>
                <a:highlight>
                  <a:srgbClr val="F7F7F7"/>
                </a:highlight>
                <a:latin typeface="Courier New"/>
                <a:ea typeface="Courier New"/>
                <a:cs typeface="Courier New"/>
                <a:sym typeface="Courier New"/>
              </a:rPr>
              <a:t> sklearn.metrics </a:t>
            </a:r>
            <a:r>
              <a:rPr lang="en-US" sz="1050">
                <a:solidFill>
                  <a:srgbClr val="AF00DB"/>
                </a:solidFill>
                <a:highlight>
                  <a:srgbClr val="F7F7F7"/>
                </a:highlight>
                <a:latin typeface="Courier New"/>
                <a:ea typeface="Courier New"/>
                <a:cs typeface="Courier New"/>
                <a:sym typeface="Courier New"/>
              </a:rPr>
              <a:t>import</a:t>
            </a:r>
            <a:r>
              <a:rPr lang="en-US" sz="1050">
                <a:solidFill>
                  <a:schemeClr val="dk1"/>
                </a:solidFill>
                <a:highlight>
                  <a:srgbClr val="F7F7F7"/>
                </a:highlight>
                <a:latin typeface="Courier New"/>
                <a:ea typeface="Courier New"/>
                <a:cs typeface="Courier New"/>
                <a:sym typeface="Courier New"/>
              </a:rPr>
              <a:t> accuracy_score, confusion_matrix, classification_report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chemeClr val="dk1"/>
                </a:solidFill>
                <a:highlight>
                  <a:srgbClr val="F7F7F7"/>
                </a:highlight>
                <a:latin typeface="Courier New"/>
                <a:ea typeface="Courier New"/>
                <a:cs typeface="Courier New"/>
                <a:sym typeface="Courier New"/>
              </a:rPr>
              <a:t>trainingPool = Pool(X_train, label=y_train, cat_features=catFeatureIndices)</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chemeClr val="dk1"/>
                </a:solidFill>
                <a:highlight>
                  <a:srgbClr val="F7F7F7"/>
                </a:highlight>
                <a:latin typeface="Courier New"/>
                <a:ea typeface="Courier New"/>
                <a:cs typeface="Courier New"/>
                <a:sym typeface="Courier New"/>
              </a:rPr>
              <a:t>valPool = Pool(X_val, label=y_val,cat_features=catFeatureIndices)</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chemeClr val="dk1"/>
                </a:solidFill>
                <a:highlight>
                  <a:srgbClr val="F7F7F7"/>
                </a:highlight>
                <a:latin typeface="Courier New"/>
                <a:ea typeface="Courier New"/>
                <a:cs typeface="Courier New"/>
                <a:sym typeface="Courier New"/>
              </a:rPr>
              <a:t>model = CatBoostClassifier(silent= </a:t>
            </a:r>
            <a:r>
              <a:rPr lang="en-US" sz="1050">
                <a:solidFill>
                  <a:srgbClr val="0000FF"/>
                </a:solidFill>
                <a:highlight>
                  <a:srgbClr val="F7F7F7"/>
                </a:highlight>
                <a:latin typeface="Courier New"/>
                <a:ea typeface="Courier New"/>
                <a:cs typeface="Courier New"/>
                <a:sym typeface="Courier New"/>
              </a:rPr>
              <a:t>True</a:t>
            </a:r>
            <a:r>
              <a:rPr lang="en-US" sz="1050">
                <a:solidFill>
                  <a:schemeClr val="dk1"/>
                </a:solidFill>
                <a:highlight>
                  <a:srgbClr val="F7F7F7"/>
                </a:highlight>
                <a:latin typeface="Courier New"/>
                <a:ea typeface="Courier New"/>
                <a:cs typeface="Courier New"/>
                <a:sym typeface="Courier New"/>
              </a:rPr>
              <a:t>,iterations =</a:t>
            </a:r>
            <a:r>
              <a:rPr lang="en-US" sz="1050">
                <a:solidFill>
                  <a:srgbClr val="116644"/>
                </a:solidFill>
                <a:highlight>
                  <a:srgbClr val="F7F7F7"/>
                </a:highlight>
                <a:latin typeface="Courier New"/>
                <a:ea typeface="Courier New"/>
                <a:cs typeface="Courier New"/>
                <a:sym typeface="Courier New"/>
              </a:rPr>
              <a:t>1000</a:t>
            </a:r>
            <a:r>
              <a:rPr lang="en-US" sz="1050">
                <a:solidFill>
                  <a:schemeClr val="dk1"/>
                </a:solidFill>
                <a:highlight>
                  <a:srgbClr val="F7F7F7"/>
                </a:highlight>
                <a:latin typeface="Courier New"/>
                <a:ea typeface="Courier New"/>
                <a:cs typeface="Courier New"/>
                <a:sym typeface="Courier New"/>
              </a:rPr>
              <a:t>, learning_rate= </a:t>
            </a:r>
            <a:r>
              <a:rPr lang="en-US" sz="1050">
                <a:solidFill>
                  <a:srgbClr val="116644"/>
                </a:solidFill>
                <a:highlight>
                  <a:srgbClr val="F7F7F7"/>
                </a:highlight>
                <a:latin typeface="Courier New"/>
                <a:ea typeface="Courier New"/>
                <a:cs typeface="Courier New"/>
                <a:sym typeface="Courier New"/>
              </a:rPr>
              <a:t>0.06935994732017255</a:t>
            </a:r>
            <a:r>
              <a:rPr lang="en-US"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chemeClr val="dk1"/>
                </a:solidFill>
                <a:highlight>
                  <a:srgbClr val="F7F7F7"/>
                </a:highlight>
                <a:latin typeface="Courier New"/>
                <a:ea typeface="Courier New"/>
                <a:cs typeface="Courier New"/>
                <a:sym typeface="Courier New"/>
              </a:rPr>
              <a:t>                           depth= </a:t>
            </a:r>
            <a:r>
              <a:rPr lang="en-US" sz="1050">
                <a:solidFill>
                  <a:srgbClr val="116644"/>
                </a:solidFill>
                <a:highlight>
                  <a:srgbClr val="F7F7F7"/>
                </a:highlight>
                <a:latin typeface="Courier New"/>
                <a:ea typeface="Courier New"/>
                <a:cs typeface="Courier New"/>
                <a:sym typeface="Courier New"/>
              </a:rPr>
              <a:t>6</a:t>
            </a:r>
            <a:r>
              <a:rPr lang="en-US" sz="1050">
                <a:solidFill>
                  <a:schemeClr val="dk1"/>
                </a:solidFill>
                <a:highlight>
                  <a:srgbClr val="F7F7F7"/>
                </a:highlight>
                <a:latin typeface="Courier New"/>
                <a:ea typeface="Courier New"/>
                <a:cs typeface="Courier New"/>
                <a:sym typeface="Courier New"/>
              </a:rPr>
              <a:t>, colsample_bylevel= </a:t>
            </a:r>
            <a:r>
              <a:rPr lang="en-US" sz="1050">
                <a:solidFill>
                  <a:srgbClr val="116644"/>
                </a:solidFill>
                <a:highlight>
                  <a:srgbClr val="F7F7F7"/>
                </a:highlight>
                <a:latin typeface="Courier New"/>
                <a:ea typeface="Courier New"/>
                <a:cs typeface="Courier New"/>
                <a:sym typeface="Courier New"/>
              </a:rPr>
              <a:t>0.2388830216292116</a:t>
            </a:r>
            <a:r>
              <a:rPr lang="en-US" sz="1050">
                <a:solidFill>
                  <a:schemeClr val="dk1"/>
                </a:solidFill>
                <a:highlight>
                  <a:srgbClr val="F7F7F7"/>
                </a:highlight>
                <a:latin typeface="Courier New"/>
                <a:ea typeface="Courier New"/>
                <a:cs typeface="Courier New"/>
                <a:sym typeface="Courier New"/>
              </a:rPr>
              <a:t>, min_data_in_leaf= </a:t>
            </a:r>
            <a:r>
              <a:rPr lang="en-US" sz="1050">
                <a:solidFill>
                  <a:srgbClr val="116644"/>
                </a:solidFill>
                <a:highlight>
                  <a:srgbClr val="F7F7F7"/>
                </a:highlight>
                <a:latin typeface="Courier New"/>
                <a:ea typeface="Courier New"/>
                <a:cs typeface="Courier New"/>
                <a:sym typeface="Courier New"/>
              </a:rPr>
              <a:t>7</a:t>
            </a:r>
            <a:r>
              <a:rPr lang="en-US"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chemeClr val="dk1"/>
                </a:solidFill>
                <a:highlight>
                  <a:srgbClr val="F7F7F7"/>
                </a:highlight>
                <a:latin typeface="Courier New"/>
                <a:ea typeface="Courier New"/>
                <a:cs typeface="Courier New"/>
                <a:sym typeface="Courier New"/>
              </a:rPr>
              <a:t>model.fit(trainingPool)</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rgbClr val="008000"/>
                </a:solidFill>
                <a:highlight>
                  <a:srgbClr val="F7F7F7"/>
                </a:highlight>
                <a:latin typeface="Courier New"/>
                <a:ea typeface="Courier New"/>
                <a:cs typeface="Courier New"/>
                <a:sym typeface="Courier New"/>
              </a:rPr>
              <a:t># predicting for validation data</a:t>
            </a:r>
            <a:endParaRPr sz="105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chemeClr val="dk1"/>
                </a:solidFill>
                <a:highlight>
                  <a:srgbClr val="F7F7F7"/>
                </a:highlight>
                <a:latin typeface="Courier New"/>
                <a:ea typeface="Courier New"/>
                <a:cs typeface="Courier New"/>
                <a:sym typeface="Courier New"/>
              </a:rPr>
              <a:t>y_prob=model.predict_proba(valPool)</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chemeClr val="dk1"/>
                </a:solidFill>
                <a:highlight>
                  <a:srgbClr val="F7F7F7"/>
                </a:highlight>
                <a:latin typeface="Courier New"/>
                <a:ea typeface="Courier New"/>
                <a:cs typeface="Courier New"/>
                <a:sym typeface="Courier New"/>
              </a:rPr>
              <a:t>pred=model.predict(valPool)</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chemeClr val="dk1"/>
                </a:solidFill>
                <a:highlight>
                  <a:srgbClr val="F7F7F7"/>
                </a:highlight>
                <a:latin typeface="Courier New"/>
                <a:ea typeface="Courier New"/>
                <a:cs typeface="Courier New"/>
                <a:sym typeface="Courier New"/>
              </a:rPr>
              <a:t>report= classification_report(y_val, pred, output_dict=</a:t>
            </a:r>
            <a:r>
              <a:rPr lang="en-US" sz="1050">
                <a:solidFill>
                  <a:srgbClr val="0000FF"/>
                </a:solidFill>
                <a:highlight>
                  <a:srgbClr val="F7F7F7"/>
                </a:highlight>
                <a:latin typeface="Courier New"/>
                <a:ea typeface="Courier New"/>
                <a:cs typeface="Courier New"/>
                <a:sym typeface="Courier New"/>
              </a:rPr>
              <a:t>True</a:t>
            </a:r>
            <a:r>
              <a:rPr lang="en-US"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rgbClr val="795E26"/>
                </a:solidFill>
                <a:highlight>
                  <a:srgbClr val="F7F7F7"/>
                </a:highlight>
                <a:latin typeface="Courier New"/>
                <a:ea typeface="Courier New"/>
                <a:cs typeface="Courier New"/>
                <a:sym typeface="Courier New"/>
              </a:rPr>
              <a:t>print</a:t>
            </a:r>
            <a:r>
              <a:rPr lang="en-US" sz="1050">
                <a:solidFill>
                  <a:schemeClr val="dk1"/>
                </a:solidFill>
                <a:highlight>
                  <a:srgbClr val="F7F7F7"/>
                </a:highlight>
                <a:latin typeface="Courier New"/>
                <a:ea typeface="Courier New"/>
                <a:cs typeface="Courier New"/>
                <a:sym typeface="Courier New"/>
              </a:rPr>
              <a:t>(report)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chemeClr val="dk1"/>
                </a:solidFill>
                <a:highlight>
                  <a:srgbClr val="F7F7F7"/>
                </a:highlight>
                <a:latin typeface="Courier New"/>
                <a:ea typeface="Courier New"/>
                <a:cs typeface="Courier New"/>
                <a:sym typeface="Courier New"/>
              </a:rPr>
              <a:t>fpr, tpr, thresold =roc_curve(y_val, y_prob[:,</a:t>
            </a:r>
            <a:r>
              <a:rPr lang="en-US" sz="1050">
                <a:solidFill>
                  <a:srgbClr val="116644"/>
                </a:solidFill>
                <a:highlight>
                  <a:srgbClr val="F7F7F7"/>
                </a:highlight>
                <a:latin typeface="Courier New"/>
                <a:ea typeface="Courier New"/>
                <a:cs typeface="Courier New"/>
                <a:sym typeface="Courier New"/>
              </a:rPr>
              <a:t>1</a:t>
            </a:r>
            <a:r>
              <a:rPr lang="en-US"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chemeClr val="dk1"/>
                </a:solidFill>
                <a:highlight>
                  <a:srgbClr val="F7F7F7"/>
                </a:highlight>
                <a:latin typeface="Courier New"/>
                <a:ea typeface="Courier New"/>
                <a:cs typeface="Courier New"/>
                <a:sym typeface="Courier New"/>
              </a:rPr>
              <a:t>roc_auc=auc(fpr,tpr)</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chemeClr val="dk1"/>
                </a:solidFill>
                <a:highlight>
                  <a:srgbClr val="F7F7F7"/>
                </a:highlight>
                <a:latin typeface="Courier New"/>
                <a:ea typeface="Courier New"/>
                <a:cs typeface="Courier New"/>
                <a:sym typeface="Courier New"/>
              </a:rPr>
              <a:t>plt.plot(fpr, tpr, label =</a:t>
            </a:r>
            <a:r>
              <a:rPr lang="en-US" sz="1050">
                <a:solidFill>
                  <a:srgbClr val="0000FF"/>
                </a:solidFill>
                <a:highlight>
                  <a:srgbClr val="F7F7F7"/>
                </a:highlight>
                <a:latin typeface="Courier New"/>
                <a:ea typeface="Courier New"/>
                <a:cs typeface="Courier New"/>
                <a:sym typeface="Courier New"/>
              </a:rPr>
              <a:t>f</a:t>
            </a:r>
            <a:r>
              <a:rPr lang="en-US" sz="1050">
                <a:solidFill>
                  <a:srgbClr val="A31515"/>
                </a:solidFill>
                <a:highlight>
                  <a:srgbClr val="F7F7F7"/>
                </a:highlight>
                <a:latin typeface="Courier New"/>
                <a:ea typeface="Courier New"/>
                <a:cs typeface="Courier New"/>
                <a:sym typeface="Courier New"/>
              </a:rPr>
              <a:t>'</a:t>
            </a:r>
            <a:r>
              <a:rPr lang="en-US" sz="1050">
                <a:solidFill>
                  <a:schemeClr val="dk1"/>
                </a:solidFill>
                <a:highlight>
                  <a:srgbClr val="F7F7F7"/>
                </a:highlight>
                <a:latin typeface="Courier New"/>
                <a:ea typeface="Courier New"/>
                <a:cs typeface="Courier New"/>
                <a:sym typeface="Courier New"/>
              </a:rPr>
              <a:t>{model}</a:t>
            </a:r>
            <a:r>
              <a:rPr lang="en-US" sz="1050">
                <a:solidFill>
                  <a:srgbClr val="A31515"/>
                </a:solidFill>
                <a:highlight>
                  <a:srgbClr val="F7F7F7"/>
                </a:highlight>
                <a:latin typeface="Courier New"/>
                <a:ea typeface="Courier New"/>
                <a:cs typeface="Courier New"/>
                <a:sym typeface="Courier New"/>
              </a:rPr>
              <a:t> with roc </a:t>
            </a:r>
            <a:r>
              <a:rPr lang="en-US" sz="1050">
                <a:solidFill>
                  <a:schemeClr val="dk1"/>
                </a:solidFill>
                <a:highlight>
                  <a:srgbClr val="F7F7F7"/>
                </a:highlight>
                <a:latin typeface="Courier New"/>
                <a:ea typeface="Courier New"/>
                <a:cs typeface="Courier New"/>
                <a:sym typeface="Courier New"/>
              </a:rPr>
              <a:t>{roc_auc</a:t>
            </a:r>
            <a:r>
              <a:rPr lang="en-US" sz="1050">
                <a:solidFill>
                  <a:srgbClr val="116644"/>
                </a:solidFill>
                <a:highlight>
                  <a:srgbClr val="F7F7F7"/>
                </a:highlight>
                <a:latin typeface="Courier New"/>
                <a:ea typeface="Courier New"/>
                <a:cs typeface="Courier New"/>
                <a:sym typeface="Courier New"/>
              </a:rPr>
              <a:t>:.2f</a:t>
            </a:r>
            <a:r>
              <a:rPr lang="en-US" sz="1050">
                <a:solidFill>
                  <a:schemeClr val="dk1"/>
                </a:solidFill>
                <a:highlight>
                  <a:srgbClr val="F7F7F7"/>
                </a:highlight>
                <a:latin typeface="Courier New"/>
                <a:ea typeface="Courier New"/>
                <a:cs typeface="Courier New"/>
                <a:sym typeface="Courier New"/>
              </a:rPr>
              <a:t>}</a:t>
            </a:r>
            <a:r>
              <a:rPr lang="en-US" sz="1050">
                <a:solidFill>
                  <a:srgbClr val="A31515"/>
                </a:solidFill>
                <a:highlight>
                  <a:srgbClr val="F7F7F7"/>
                </a:highlight>
                <a:latin typeface="Courier New"/>
                <a:ea typeface="Courier New"/>
                <a:cs typeface="Courier New"/>
                <a:sym typeface="Courier New"/>
              </a:rPr>
              <a:t>'</a:t>
            </a:r>
            <a:r>
              <a:rPr lang="en-US"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
        <p:nvSpPr>
          <p:cNvPr id="174" name="Google Shape;174;p24"/>
          <p:cNvSpPr txBox="1"/>
          <p:nvPr/>
        </p:nvSpPr>
        <p:spPr>
          <a:xfrm>
            <a:off x="6838225" y="3484375"/>
            <a:ext cx="2574600" cy="65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800">
              <a:solidFill>
                <a:schemeClr val="dk1"/>
              </a:solidFill>
            </a:endParaRPr>
          </a:p>
        </p:txBody>
      </p:sp>
      <p:pic>
        <p:nvPicPr>
          <p:cNvPr id="175" name="Google Shape;175;p24"/>
          <p:cNvPicPr preferRelativeResize="0"/>
          <p:nvPr/>
        </p:nvPicPr>
        <p:blipFill>
          <a:blip r:embed="rId3">
            <a:alphaModFix/>
          </a:blip>
          <a:stretch>
            <a:fillRect/>
          </a:stretch>
        </p:blipFill>
        <p:spPr>
          <a:xfrm>
            <a:off x="6956375" y="1799100"/>
            <a:ext cx="5356574" cy="42153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5"/>
          <p:cNvSpPr/>
          <p:nvPr/>
        </p:nvSpPr>
        <p:spPr>
          <a:xfrm>
            <a:off x="524250" y="1426149"/>
            <a:ext cx="12067500" cy="6011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900"/>
              <a:buFont typeface="Arial"/>
              <a:buNone/>
            </a:pPr>
            <a:br>
              <a:rPr b="0" i="0" lang="en-US" sz="1900" u="none" cap="none" strike="noStrike">
                <a:solidFill>
                  <a:schemeClr val="dk1"/>
                </a:solidFill>
                <a:latin typeface="Arial"/>
                <a:ea typeface="Arial"/>
                <a:cs typeface="Arial"/>
                <a:sym typeface="Arial"/>
              </a:rPr>
            </a:br>
            <a:endParaRPr b="0" i="0" sz="1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t/>
            </a:r>
            <a:endParaRPr b="1" i="0" sz="1900" u="none" cap="none" strike="noStrike">
              <a:solidFill>
                <a:schemeClr val="dk1"/>
              </a:solidFill>
              <a:latin typeface="Arial"/>
              <a:ea typeface="Arial"/>
              <a:cs typeface="Arial"/>
              <a:sym typeface="Arial"/>
            </a:endParaRPr>
          </a:p>
        </p:txBody>
      </p:sp>
      <p:sp>
        <p:nvSpPr>
          <p:cNvPr id="181" name="Google Shape;181;p25"/>
          <p:cNvSpPr txBox="1"/>
          <p:nvPr/>
        </p:nvSpPr>
        <p:spPr>
          <a:xfrm>
            <a:off x="373665" y="641046"/>
            <a:ext cx="12423900" cy="1323600"/>
          </a:xfrm>
          <a:prstGeom prst="rect">
            <a:avLst/>
          </a:prstGeom>
          <a:noFill/>
          <a:ln>
            <a:noFill/>
          </a:ln>
        </p:spPr>
        <p:txBody>
          <a:bodyPr anchorCtr="0" anchor="ctr"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3500"/>
              <a:buFont typeface="Arial"/>
              <a:buNone/>
            </a:pPr>
            <a:r>
              <a:rPr lang="en-US" sz="3500">
                <a:solidFill>
                  <a:schemeClr val="dk1"/>
                </a:solidFill>
              </a:rPr>
              <a:t>Classification metrics</a:t>
            </a:r>
            <a:endParaRPr sz="3500">
              <a:solidFill>
                <a:schemeClr val="dk1"/>
              </a:solidFill>
            </a:endParaRPr>
          </a:p>
          <a:p>
            <a:pPr indent="0" lvl="0" marL="0" marR="0" rtl="0" algn="l">
              <a:lnSpc>
                <a:spcPct val="100000"/>
              </a:lnSpc>
              <a:spcBef>
                <a:spcPts val="0"/>
              </a:spcBef>
              <a:spcAft>
                <a:spcPts val="0"/>
              </a:spcAft>
              <a:buClr>
                <a:srgbClr val="000000"/>
              </a:buClr>
              <a:buSzPts val="3500"/>
              <a:buFont typeface="Arial"/>
              <a:buNone/>
            </a:pPr>
            <a:r>
              <a:t/>
            </a:r>
            <a:endParaRPr sz="3500">
              <a:solidFill>
                <a:schemeClr val="dk1"/>
              </a:solidFill>
            </a:endParaRPr>
          </a:p>
        </p:txBody>
      </p:sp>
      <p:sp>
        <p:nvSpPr>
          <p:cNvPr id="182" name="Google Shape;182;p25"/>
          <p:cNvSpPr txBox="1"/>
          <p:nvPr>
            <p:ph idx="12" type="sldNum"/>
          </p:nvPr>
        </p:nvSpPr>
        <p:spPr>
          <a:xfrm>
            <a:off x="11296611" y="6014423"/>
            <a:ext cx="731600" cy="52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pic>
        <p:nvPicPr>
          <p:cNvPr id="183" name="Google Shape;183;p25"/>
          <p:cNvPicPr preferRelativeResize="0"/>
          <p:nvPr/>
        </p:nvPicPr>
        <p:blipFill>
          <a:blip r:embed="rId3">
            <a:alphaModFix/>
          </a:blip>
          <a:stretch>
            <a:fillRect/>
          </a:stretch>
        </p:blipFill>
        <p:spPr>
          <a:xfrm>
            <a:off x="524250" y="1960100"/>
            <a:ext cx="6438900" cy="4943475"/>
          </a:xfrm>
          <a:prstGeom prst="rect">
            <a:avLst/>
          </a:prstGeom>
          <a:noFill/>
          <a:ln>
            <a:noFill/>
          </a:ln>
        </p:spPr>
      </p:pic>
      <p:pic>
        <p:nvPicPr>
          <p:cNvPr id="184" name="Google Shape;184;p25"/>
          <p:cNvPicPr preferRelativeResize="0"/>
          <p:nvPr/>
        </p:nvPicPr>
        <p:blipFill>
          <a:blip r:embed="rId4">
            <a:alphaModFix/>
          </a:blip>
          <a:stretch>
            <a:fillRect/>
          </a:stretch>
        </p:blipFill>
        <p:spPr>
          <a:xfrm>
            <a:off x="6889150" y="2665637"/>
            <a:ext cx="4977775" cy="37868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6"/>
          <p:cNvSpPr txBox="1"/>
          <p:nvPr/>
        </p:nvSpPr>
        <p:spPr>
          <a:xfrm>
            <a:off x="512164" y="384042"/>
            <a:ext cx="9247200" cy="7695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3400"/>
              <a:buFont typeface="Arial"/>
              <a:buNone/>
            </a:pPr>
            <a:r>
              <a:rPr b="0" i="0" lang="en-US" sz="3400" u="none" cap="none" strike="noStrike">
                <a:solidFill>
                  <a:srgbClr val="000000"/>
                </a:solidFill>
                <a:latin typeface="Montserrat"/>
                <a:ea typeface="Montserrat"/>
                <a:cs typeface="Montserrat"/>
                <a:sym typeface="Montserrat"/>
              </a:rPr>
              <a:t>Hyperparameter Tuning</a:t>
            </a:r>
            <a:endParaRPr b="0" i="1" sz="3400" u="none" cap="none" strike="noStrike">
              <a:solidFill>
                <a:srgbClr val="000000"/>
              </a:solidFill>
              <a:latin typeface="Montserrat"/>
              <a:ea typeface="Montserrat"/>
              <a:cs typeface="Montserrat"/>
              <a:sym typeface="Montserrat"/>
            </a:endParaRPr>
          </a:p>
        </p:txBody>
      </p:sp>
      <p:sp>
        <p:nvSpPr>
          <p:cNvPr id="190" name="Google Shape;190;p26"/>
          <p:cNvSpPr txBox="1"/>
          <p:nvPr/>
        </p:nvSpPr>
        <p:spPr>
          <a:xfrm>
            <a:off x="494740" y="1091150"/>
            <a:ext cx="11167800" cy="512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30"/>
              <a:buFont typeface="Arial"/>
              <a:buNone/>
            </a:pPr>
            <a:r>
              <a:t/>
            </a:r>
            <a:endParaRPr b="0" i="0" sz="1330" u="sng" cap="none" strike="noStrike">
              <a:solidFill>
                <a:schemeClr val="dk1"/>
              </a:solidFill>
              <a:latin typeface="Montserrat"/>
              <a:ea typeface="Montserrat"/>
              <a:cs typeface="Montserrat"/>
              <a:sym typeface="Montserrat"/>
            </a:endParaRPr>
          </a:p>
        </p:txBody>
      </p:sp>
      <p:sp>
        <p:nvSpPr>
          <p:cNvPr id="191" name="Google Shape;191;p26"/>
          <p:cNvSpPr txBox="1"/>
          <p:nvPr>
            <p:ph idx="12" type="sldNum"/>
          </p:nvPr>
        </p:nvSpPr>
        <p:spPr>
          <a:xfrm>
            <a:off x="11296611" y="6014423"/>
            <a:ext cx="731700" cy="524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
        <p:nvSpPr>
          <p:cNvPr id="192" name="Google Shape;192;p26"/>
          <p:cNvSpPr txBox="1"/>
          <p:nvPr/>
        </p:nvSpPr>
        <p:spPr>
          <a:xfrm>
            <a:off x="7080700" y="1091150"/>
            <a:ext cx="4947600" cy="29187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US" sz="1050">
                <a:solidFill>
                  <a:srgbClr val="AF00DB"/>
                </a:solidFill>
                <a:highlight>
                  <a:srgbClr val="F7F7F7"/>
                </a:highlight>
                <a:latin typeface="Courier New"/>
                <a:ea typeface="Courier New"/>
                <a:cs typeface="Courier New"/>
                <a:sym typeface="Courier New"/>
              </a:rPr>
              <a:t>i</a:t>
            </a:r>
            <a:r>
              <a:rPr lang="en-US" sz="1050">
                <a:solidFill>
                  <a:srgbClr val="AF00DB"/>
                </a:solidFill>
                <a:highlight>
                  <a:srgbClr val="F7F7F7"/>
                </a:highlight>
                <a:latin typeface="Courier New"/>
                <a:ea typeface="Courier New"/>
                <a:cs typeface="Courier New"/>
                <a:sym typeface="Courier New"/>
              </a:rPr>
              <a:t>mport</a:t>
            </a:r>
            <a:r>
              <a:rPr lang="en-US" sz="1050">
                <a:solidFill>
                  <a:schemeClr val="dk1"/>
                </a:solidFill>
                <a:highlight>
                  <a:srgbClr val="F7F7F7"/>
                </a:highlight>
                <a:latin typeface="Courier New"/>
                <a:ea typeface="Courier New"/>
                <a:cs typeface="Courier New"/>
                <a:sym typeface="Courier New"/>
              </a:rPr>
              <a:t> optuna</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rgbClr val="AF00DB"/>
                </a:solidFill>
                <a:highlight>
                  <a:srgbClr val="F7F7F7"/>
                </a:highlight>
                <a:latin typeface="Courier New"/>
                <a:ea typeface="Courier New"/>
                <a:cs typeface="Courier New"/>
                <a:sym typeface="Courier New"/>
              </a:rPr>
              <a:t>from</a:t>
            </a:r>
            <a:r>
              <a:rPr lang="en-US" sz="1050">
                <a:solidFill>
                  <a:schemeClr val="dk1"/>
                </a:solidFill>
                <a:highlight>
                  <a:srgbClr val="F7F7F7"/>
                </a:highlight>
                <a:latin typeface="Courier New"/>
                <a:ea typeface="Courier New"/>
                <a:cs typeface="Courier New"/>
                <a:sym typeface="Courier New"/>
              </a:rPr>
              <a:t> sklearn.metrics </a:t>
            </a:r>
            <a:r>
              <a:rPr lang="en-US" sz="1050">
                <a:solidFill>
                  <a:srgbClr val="AF00DB"/>
                </a:solidFill>
                <a:highlight>
                  <a:srgbClr val="F7F7F7"/>
                </a:highlight>
                <a:latin typeface="Courier New"/>
                <a:ea typeface="Courier New"/>
                <a:cs typeface="Courier New"/>
                <a:sym typeface="Courier New"/>
              </a:rPr>
              <a:t>import</a:t>
            </a:r>
            <a:r>
              <a:rPr lang="en-US" sz="1050">
                <a:solidFill>
                  <a:schemeClr val="dk1"/>
                </a:solidFill>
                <a:highlight>
                  <a:srgbClr val="F7F7F7"/>
                </a:highlight>
                <a:latin typeface="Courier New"/>
                <a:ea typeface="Courier New"/>
                <a:cs typeface="Courier New"/>
                <a:sym typeface="Courier New"/>
              </a:rPr>
              <a:t> classification_report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rgbClr val="0000FF"/>
                </a:solidFill>
                <a:highlight>
                  <a:srgbClr val="F7F7F7"/>
                </a:highlight>
                <a:latin typeface="Courier New"/>
                <a:ea typeface="Courier New"/>
                <a:cs typeface="Courier New"/>
                <a:sym typeface="Courier New"/>
              </a:rPr>
              <a:t>def</a:t>
            </a:r>
            <a:r>
              <a:rPr lang="en-US" sz="1050">
                <a:solidFill>
                  <a:schemeClr val="dk1"/>
                </a:solidFill>
                <a:highlight>
                  <a:srgbClr val="F7F7F7"/>
                </a:highlight>
                <a:latin typeface="Courier New"/>
                <a:ea typeface="Courier New"/>
                <a:cs typeface="Courier New"/>
                <a:sym typeface="Courier New"/>
              </a:rPr>
              <a:t> </a:t>
            </a:r>
            <a:r>
              <a:rPr lang="en-US" sz="1050">
                <a:solidFill>
                  <a:srgbClr val="795E26"/>
                </a:solidFill>
                <a:highlight>
                  <a:srgbClr val="F7F7F7"/>
                </a:highlight>
                <a:latin typeface="Courier New"/>
                <a:ea typeface="Courier New"/>
                <a:cs typeface="Courier New"/>
                <a:sym typeface="Courier New"/>
              </a:rPr>
              <a:t>Objective</a:t>
            </a:r>
            <a:r>
              <a:rPr lang="en-US" sz="1050">
                <a:solidFill>
                  <a:schemeClr val="dk1"/>
                </a:solidFill>
                <a:highlight>
                  <a:srgbClr val="F7F7F7"/>
                </a:highlight>
                <a:latin typeface="Courier New"/>
                <a:ea typeface="Courier New"/>
                <a:cs typeface="Courier New"/>
                <a:sym typeface="Courier New"/>
              </a:rPr>
              <a:t>(</a:t>
            </a:r>
            <a:r>
              <a:rPr lang="en-US" sz="1050">
                <a:solidFill>
                  <a:srgbClr val="001080"/>
                </a:solidFill>
                <a:highlight>
                  <a:srgbClr val="F7F7F7"/>
                </a:highlight>
                <a:latin typeface="Courier New"/>
                <a:ea typeface="Courier New"/>
                <a:cs typeface="Courier New"/>
                <a:sym typeface="Courier New"/>
              </a:rPr>
              <a:t>test</a:t>
            </a:r>
            <a:r>
              <a:rPr lang="en-US"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chemeClr val="dk1"/>
                </a:solidFill>
                <a:highlight>
                  <a:srgbClr val="F7F7F7"/>
                </a:highlight>
                <a:latin typeface="Courier New"/>
                <a:ea typeface="Courier New"/>
                <a:cs typeface="Courier New"/>
                <a:sym typeface="Courier New"/>
              </a:rPr>
              <a:t>  params = {</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chemeClr val="dk1"/>
                </a:solidFill>
                <a:highlight>
                  <a:srgbClr val="F7F7F7"/>
                </a:highlight>
                <a:latin typeface="Courier New"/>
                <a:ea typeface="Courier New"/>
                <a:cs typeface="Courier New"/>
                <a:sym typeface="Courier New"/>
              </a:rPr>
              <a:t>        </a:t>
            </a:r>
            <a:r>
              <a:rPr lang="en-US" sz="1050">
                <a:solidFill>
                  <a:srgbClr val="A31515"/>
                </a:solidFill>
                <a:highlight>
                  <a:srgbClr val="F7F7F7"/>
                </a:highlight>
                <a:latin typeface="Courier New"/>
                <a:ea typeface="Courier New"/>
                <a:cs typeface="Courier New"/>
                <a:sym typeface="Courier New"/>
              </a:rPr>
              <a:t>"iterations"</a:t>
            </a:r>
            <a:r>
              <a:rPr lang="en-US" sz="1050">
                <a:solidFill>
                  <a:schemeClr val="dk1"/>
                </a:solidFill>
                <a:highlight>
                  <a:srgbClr val="F7F7F7"/>
                </a:highlight>
                <a:latin typeface="Courier New"/>
                <a:ea typeface="Courier New"/>
                <a:cs typeface="Courier New"/>
                <a:sym typeface="Courier New"/>
              </a:rPr>
              <a:t>: </a:t>
            </a:r>
            <a:r>
              <a:rPr lang="en-US" sz="1050">
                <a:solidFill>
                  <a:srgbClr val="116644"/>
                </a:solidFill>
                <a:highlight>
                  <a:srgbClr val="F7F7F7"/>
                </a:highlight>
                <a:latin typeface="Courier New"/>
                <a:ea typeface="Courier New"/>
                <a:cs typeface="Courier New"/>
                <a:sym typeface="Courier New"/>
              </a:rPr>
              <a:t>1000</a:t>
            </a:r>
            <a:r>
              <a:rPr lang="en-US"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chemeClr val="dk1"/>
                </a:solidFill>
                <a:highlight>
                  <a:srgbClr val="F7F7F7"/>
                </a:highlight>
                <a:latin typeface="Courier New"/>
                <a:ea typeface="Courier New"/>
                <a:cs typeface="Courier New"/>
                <a:sym typeface="Courier New"/>
              </a:rPr>
              <a:t>        </a:t>
            </a:r>
            <a:r>
              <a:rPr lang="en-US" sz="1050">
                <a:solidFill>
                  <a:srgbClr val="A31515"/>
                </a:solidFill>
                <a:highlight>
                  <a:srgbClr val="F7F7F7"/>
                </a:highlight>
                <a:latin typeface="Courier New"/>
                <a:ea typeface="Courier New"/>
                <a:cs typeface="Courier New"/>
                <a:sym typeface="Courier New"/>
              </a:rPr>
              <a:t>"learning_rate"</a:t>
            </a:r>
            <a:r>
              <a:rPr lang="en-US" sz="1050">
                <a:solidFill>
                  <a:schemeClr val="dk1"/>
                </a:solidFill>
                <a:highlight>
                  <a:srgbClr val="F7F7F7"/>
                </a:highlight>
                <a:latin typeface="Courier New"/>
                <a:ea typeface="Courier New"/>
                <a:cs typeface="Courier New"/>
                <a:sym typeface="Courier New"/>
              </a:rPr>
              <a:t>: test.suggest_float(</a:t>
            </a:r>
            <a:r>
              <a:rPr lang="en-US" sz="1050">
                <a:solidFill>
                  <a:srgbClr val="A31515"/>
                </a:solidFill>
                <a:highlight>
                  <a:srgbClr val="F7F7F7"/>
                </a:highlight>
                <a:latin typeface="Courier New"/>
                <a:ea typeface="Courier New"/>
                <a:cs typeface="Courier New"/>
                <a:sym typeface="Courier New"/>
              </a:rPr>
              <a:t>"learning_rate"</a:t>
            </a:r>
            <a:r>
              <a:rPr lang="en-US" sz="1050">
                <a:solidFill>
                  <a:schemeClr val="dk1"/>
                </a:solidFill>
                <a:highlight>
                  <a:srgbClr val="F7F7F7"/>
                </a:highlight>
                <a:latin typeface="Courier New"/>
                <a:ea typeface="Courier New"/>
                <a:cs typeface="Courier New"/>
                <a:sym typeface="Courier New"/>
              </a:rPr>
              <a:t>, </a:t>
            </a:r>
            <a:r>
              <a:rPr lang="en-US" sz="1050">
                <a:solidFill>
                  <a:srgbClr val="116644"/>
                </a:solidFill>
                <a:highlight>
                  <a:srgbClr val="F7F7F7"/>
                </a:highlight>
                <a:latin typeface="Courier New"/>
                <a:ea typeface="Courier New"/>
                <a:cs typeface="Courier New"/>
                <a:sym typeface="Courier New"/>
              </a:rPr>
              <a:t>1e-3</a:t>
            </a:r>
            <a:r>
              <a:rPr lang="en-US" sz="1050">
                <a:solidFill>
                  <a:schemeClr val="dk1"/>
                </a:solidFill>
                <a:highlight>
                  <a:srgbClr val="F7F7F7"/>
                </a:highlight>
                <a:latin typeface="Courier New"/>
                <a:ea typeface="Courier New"/>
                <a:cs typeface="Courier New"/>
                <a:sym typeface="Courier New"/>
              </a:rPr>
              <a:t>, </a:t>
            </a:r>
            <a:r>
              <a:rPr lang="en-US" sz="1050">
                <a:solidFill>
                  <a:srgbClr val="116644"/>
                </a:solidFill>
                <a:highlight>
                  <a:srgbClr val="F7F7F7"/>
                </a:highlight>
                <a:latin typeface="Courier New"/>
                <a:ea typeface="Courier New"/>
                <a:cs typeface="Courier New"/>
                <a:sym typeface="Courier New"/>
              </a:rPr>
              <a:t>0.1</a:t>
            </a:r>
            <a:r>
              <a:rPr lang="en-US" sz="1050">
                <a:solidFill>
                  <a:schemeClr val="dk1"/>
                </a:solidFill>
                <a:highlight>
                  <a:srgbClr val="F7F7F7"/>
                </a:highlight>
                <a:latin typeface="Courier New"/>
                <a:ea typeface="Courier New"/>
                <a:cs typeface="Courier New"/>
                <a:sym typeface="Courier New"/>
              </a:rPr>
              <a:t>, log=</a:t>
            </a:r>
            <a:r>
              <a:rPr lang="en-US" sz="1050">
                <a:solidFill>
                  <a:srgbClr val="0000FF"/>
                </a:solidFill>
                <a:highlight>
                  <a:srgbClr val="F7F7F7"/>
                </a:highlight>
                <a:latin typeface="Courier New"/>
                <a:ea typeface="Courier New"/>
                <a:cs typeface="Courier New"/>
                <a:sym typeface="Courier New"/>
              </a:rPr>
              <a:t>True</a:t>
            </a:r>
            <a:r>
              <a:rPr lang="en-US"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chemeClr val="dk1"/>
                </a:solidFill>
                <a:highlight>
                  <a:srgbClr val="F7F7F7"/>
                </a:highlight>
                <a:latin typeface="Courier New"/>
                <a:ea typeface="Courier New"/>
                <a:cs typeface="Courier New"/>
                <a:sym typeface="Courier New"/>
              </a:rPr>
              <a:t>        </a:t>
            </a:r>
            <a:r>
              <a:rPr lang="en-US" sz="1050">
                <a:solidFill>
                  <a:srgbClr val="A31515"/>
                </a:solidFill>
                <a:highlight>
                  <a:srgbClr val="F7F7F7"/>
                </a:highlight>
                <a:latin typeface="Courier New"/>
                <a:ea typeface="Courier New"/>
                <a:cs typeface="Courier New"/>
                <a:sym typeface="Courier New"/>
              </a:rPr>
              <a:t>"depth"</a:t>
            </a:r>
            <a:r>
              <a:rPr lang="en-US" sz="1050">
                <a:solidFill>
                  <a:schemeClr val="dk1"/>
                </a:solidFill>
                <a:highlight>
                  <a:srgbClr val="F7F7F7"/>
                </a:highlight>
                <a:latin typeface="Courier New"/>
                <a:ea typeface="Courier New"/>
                <a:cs typeface="Courier New"/>
                <a:sym typeface="Courier New"/>
              </a:rPr>
              <a:t>: test.suggest_int(</a:t>
            </a:r>
            <a:r>
              <a:rPr lang="en-US" sz="1050">
                <a:solidFill>
                  <a:srgbClr val="A31515"/>
                </a:solidFill>
                <a:highlight>
                  <a:srgbClr val="F7F7F7"/>
                </a:highlight>
                <a:latin typeface="Courier New"/>
                <a:ea typeface="Courier New"/>
                <a:cs typeface="Courier New"/>
                <a:sym typeface="Courier New"/>
              </a:rPr>
              <a:t>"depth"</a:t>
            </a:r>
            <a:r>
              <a:rPr lang="en-US" sz="1050">
                <a:solidFill>
                  <a:schemeClr val="dk1"/>
                </a:solidFill>
                <a:highlight>
                  <a:srgbClr val="F7F7F7"/>
                </a:highlight>
                <a:latin typeface="Courier New"/>
                <a:ea typeface="Courier New"/>
                <a:cs typeface="Courier New"/>
                <a:sym typeface="Courier New"/>
              </a:rPr>
              <a:t>, </a:t>
            </a:r>
            <a:r>
              <a:rPr lang="en-US" sz="1050">
                <a:solidFill>
                  <a:srgbClr val="116644"/>
                </a:solidFill>
                <a:highlight>
                  <a:srgbClr val="F7F7F7"/>
                </a:highlight>
                <a:latin typeface="Courier New"/>
                <a:ea typeface="Courier New"/>
                <a:cs typeface="Courier New"/>
                <a:sym typeface="Courier New"/>
              </a:rPr>
              <a:t>1</a:t>
            </a:r>
            <a:r>
              <a:rPr lang="en-US" sz="1050">
                <a:solidFill>
                  <a:schemeClr val="dk1"/>
                </a:solidFill>
                <a:highlight>
                  <a:srgbClr val="F7F7F7"/>
                </a:highlight>
                <a:latin typeface="Courier New"/>
                <a:ea typeface="Courier New"/>
                <a:cs typeface="Courier New"/>
                <a:sym typeface="Courier New"/>
              </a:rPr>
              <a:t>, </a:t>
            </a:r>
            <a:r>
              <a:rPr lang="en-US" sz="1050">
                <a:solidFill>
                  <a:srgbClr val="116644"/>
                </a:solidFill>
                <a:highlight>
                  <a:srgbClr val="F7F7F7"/>
                </a:highlight>
                <a:latin typeface="Courier New"/>
                <a:ea typeface="Courier New"/>
                <a:cs typeface="Courier New"/>
                <a:sym typeface="Courier New"/>
              </a:rPr>
              <a:t>10</a:t>
            </a:r>
            <a:r>
              <a:rPr lang="en-US"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chemeClr val="dk1"/>
                </a:solidFill>
                <a:highlight>
                  <a:srgbClr val="F7F7F7"/>
                </a:highlight>
                <a:latin typeface="Courier New"/>
                <a:ea typeface="Courier New"/>
                <a:cs typeface="Courier New"/>
                <a:sym typeface="Courier New"/>
              </a:rPr>
              <a:t>        </a:t>
            </a:r>
            <a:r>
              <a:rPr lang="en-US" sz="1050">
                <a:solidFill>
                  <a:srgbClr val="A31515"/>
                </a:solidFill>
                <a:highlight>
                  <a:srgbClr val="F7F7F7"/>
                </a:highlight>
                <a:latin typeface="Courier New"/>
                <a:ea typeface="Courier New"/>
                <a:cs typeface="Courier New"/>
                <a:sym typeface="Courier New"/>
              </a:rPr>
              <a:t>"colsample_bylevel"</a:t>
            </a:r>
            <a:r>
              <a:rPr lang="en-US" sz="1050">
                <a:solidFill>
                  <a:schemeClr val="dk1"/>
                </a:solidFill>
                <a:highlight>
                  <a:srgbClr val="F7F7F7"/>
                </a:highlight>
                <a:latin typeface="Courier New"/>
                <a:ea typeface="Courier New"/>
                <a:cs typeface="Courier New"/>
                <a:sym typeface="Courier New"/>
              </a:rPr>
              <a:t>: test.suggest_float(</a:t>
            </a:r>
            <a:r>
              <a:rPr lang="en-US" sz="1050">
                <a:solidFill>
                  <a:srgbClr val="A31515"/>
                </a:solidFill>
                <a:highlight>
                  <a:srgbClr val="F7F7F7"/>
                </a:highlight>
                <a:latin typeface="Courier New"/>
                <a:ea typeface="Courier New"/>
                <a:cs typeface="Courier New"/>
                <a:sym typeface="Courier New"/>
              </a:rPr>
              <a:t>"colsample_bylevel"</a:t>
            </a:r>
            <a:r>
              <a:rPr lang="en-US" sz="1050">
                <a:solidFill>
                  <a:schemeClr val="dk1"/>
                </a:solidFill>
                <a:highlight>
                  <a:srgbClr val="F7F7F7"/>
                </a:highlight>
                <a:latin typeface="Courier New"/>
                <a:ea typeface="Courier New"/>
                <a:cs typeface="Courier New"/>
                <a:sym typeface="Courier New"/>
              </a:rPr>
              <a:t>, </a:t>
            </a:r>
            <a:r>
              <a:rPr lang="en-US" sz="1050">
                <a:solidFill>
                  <a:srgbClr val="116644"/>
                </a:solidFill>
                <a:highlight>
                  <a:srgbClr val="F7F7F7"/>
                </a:highlight>
                <a:latin typeface="Courier New"/>
                <a:ea typeface="Courier New"/>
                <a:cs typeface="Courier New"/>
                <a:sym typeface="Courier New"/>
              </a:rPr>
              <a:t>0.05</a:t>
            </a:r>
            <a:r>
              <a:rPr lang="en-US" sz="1050">
                <a:solidFill>
                  <a:schemeClr val="dk1"/>
                </a:solidFill>
                <a:highlight>
                  <a:srgbClr val="F7F7F7"/>
                </a:highlight>
                <a:latin typeface="Courier New"/>
                <a:ea typeface="Courier New"/>
                <a:cs typeface="Courier New"/>
                <a:sym typeface="Courier New"/>
              </a:rPr>
              <a:t>, </a:t>
            </a:r>
            <a:r>
              <a:rPr lang="en-US" sz="1050">
                <a:solidFill>
                  <a:srgbClr val="116644"/>
                </a:solidFill>
                <a:highlight>
                  <a:srgbClr val="F7F7F7"/>
                </a:highlight>
                <a:latin typeface="Courier New"/>
                <a:ea typeface="Courier New"/>
                <a:cs typeface="Courier New"/>
                <a:sym typeface="Courier New"/>
              </a:rPr>
              <a:t>1.0</a:t>
            </a:r>
            <a:r>
              <a:rPr lang="en-US"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chemeClr val="dk1"/>
                </a:solidFill>
                <a:highlight>
                  <a:srgbClr val="F7F7F7"/>
                </a:highlight>
                <a:latin typeface="Courier New"/>
                <a:ea typeface="Courier New"/>
                <a:cs typeface="Courier New"/>
                <a:sym typeface="Courier New"/>
              </a:rPr>
              <a:t>        </a:t>
            </a:r>
            <a:r>
              <a:rPr lang="en-US" sz="1050">
                <a:solidFill>
                  <a:srgbClr val="A31515"/>
                </a:solidFill>
                <a:highlight>
                  <a:srgbClr val="F7F7F7"/>
                </a:highlight>
                <a:latin typeface="Courier New"/>
                <a:ea typeface="Courier New"/>
                <a:cs typeface="Courier New"/>
                <a:sym typeface="Courier New"/>
              </a:rPr>
              <a:t>"min_data_in_leaf"</a:t>
            </a:r>
            <a:r>
              <a:rPr lang="en-US" sz="1050">
                <a:solidFill>
                  <a:schemeClr val="dk1"/>
                </a:solidFill>
                <a:highlight>
                  <a:srgbClr val="F7F7F7"/>
                </a:highlight>
                <a:latin typeface="Courier New"/>
                <a:ea typeface="Courier New"/>
                <a:cs typeface="Courier New"/>
                <a:sym typeface="Courier New"/>
              </a:rPr>
              <a:t>: test.suggest_int(</a:t>
            </a:r>
            <a:r>
              <a:rPr lang="en-US" sz="1050">
                <a:solidFill>
                  <a:srgbClr val="A31515"/>
                </a:solidFill>
                <a:highlight>
                  <a:srgbClr val="F7F7F7"/>
                </a:highlight>
                <a:latin typeface="Courier New"/>
                <a:ea typeface="Courier New"/>
                <a:cs typeface="Courier New"/>
                <a:sym typeface="Courier New"/>
              </a:rPr>
              <a:t>"min_data_in_leaf"</a:t>
            </a:r>
            <a:r>
              <a:rPr lang="en-US" sz="1050">
                <a:solidFill>
                  <a:schemeClr val="dk1"/>
                </a:solidFill>
                <a:highlight>
                  <a:srgbClr val="F7F7F7"/>
                </a:highlight>
                <a:latin typeface="Courier New"/>
                <a:ea typeface="Courier New"/>
                <a:cs typeface="Courier New"/>
                <a:sym typeface="Courier New"/>
              </a:rPr>
              <a:t>, </a:t>
            </a:r>
            <a:r>
              <a:rPr lang="en-US" sz="1050">
                <a:solidFill>
                  <a:srgbClr val="116644"/>
                </a:solidFill>
                <a:highlight>
                  <a:srgbClr val="F7F7F7"/>
                </a:highlight>
                <a:latin typeface="Courier New"/>
                <a:ea typeface="Courier New"/>
                <a:cs typeface="Courier New"/>
                <a:sym typeface="Courier New"/>
              </a:rPr>
              <a:t>1</a:t>
            </a:r>
            <a:r>
              <a:rPr lang="en-US" sz="1050">
                <a:solidFill>
                  <a:schemeClr val="dk1"/>
                </a:solidFill>
                <a:highlight>
                  <a:srgbClr val="F7F7F7"/>
                </a:highlight>
                <a:latin typeface="Courier New"/>
                <a:ea typeface="Courier New"/>
                <a:cs typeface="Courier New"/>
                <a:sym typeface="Courier New"/>
              </a:rPr>
              <a:t>, </a:t>
            </a:r>
            <a:r>
              <a:rPr lang="en-US" sz="1050">
                <a:solidFill>
                  <a:srgbClr val="116644"/>
                </a:solidFill>
                <a:highlight>
                  <a:srgbClr val="F7F7F7"/>
                </a:highlight>
                <a:latin typeface="Courier New"/>
                <a:ea typeface="Courier New"/>
                <a:cs typeface="Courier New"/>
                <a:sym typeface="Courier New"/>
              </a:rPr>
              <a:t>100</a:t>
            </a:r>
            <a:r>
              <a:rPr lang="en-US"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chemeClr val="dk1"/>
                </a:solidFill>
                <a:highlight>
                  <a:srgbClr val="F7F7F7"/>
                </a:highlight>
                <a:latin typeface="Courier New"/>
                <a:ea typeface="Courier New"/>
                <a:cs typeface="Courier New"/>
                <a:sym typeface="Courier New"/>
              </a:rPr>
              <a:t>    }</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chemeClr val="dk1"/>
                </a:solidFill>
                <a:highlight>
                  <a:srgbClr val="F7F7F7"/>
                </a:highlight>
                <a:latin typeface="Courier New"/>
                <a:ea typeface="Courier New"/>
                <a:cs typeface="Courier New"/>
                <a:sym typeface="Courier New"/>
              </a:rPr>
              <a:t>  trainingPool = Pool(X_train, label=y_train, cat_features=catFeatureIndices)</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chemeClr val="dk1"/>
                </a:solidFill>
                <a:highlight>
                  <a:srgbClr val="F7F7F7"/>
                </a:highlight>
                <a:latin typeface="Courier New"/>
                <a:ea typeface="Courier New"/>
                <a:cs typeface="Courier New"/>
                <a:sym typeface="Courier New"/>
              </a:rPr>
              <a:t>  valPool = Pool(X_val, label=y_val,cat_features=catFeatureIndices)</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chemeClr val="dk1"/>
                </a:solidFill>
                <a:highlight>
                  <a:srgbClr val="F7F7F7"/>
                </a:highlight>
                <a:latin typeface="Courier New"/>
                <a:ea typeface="Courier New"/>
                <a:cs typeface="Courier New"/>
                <a:sym typeface="Courier New"/>
              </a:rPr>
              <a:t>  catModel= CatBoostClassifier(**params, silent=</a:t>
            </a:r>
            <a:r>
              <a:rPr lang="en-US" sz="1050">
                <a:solidFill>
                  <a:srgbClr val="0000FF"/>
                </a:solidFill>
                <a:highlight>
                  <a:srgbClr val="F7F7F7"/>
                </a:highlight>
                <a:latin typeface="Courier New"/>
                <a:ea typeface="Courier New"/>
                <a:cs typeface="Courier New"/>
                <a:sym typeface="Courier New"/>
              </a:rPr>
              <a:t>True</a:t>
            </a:r>
            <a:r>
              <a:rPr lang="en-US"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chemeClr val="dk1"/>
                </a:solidFill>
                <a:highlight>
                  <a:srgbClr val="F7F7F7"/>
                </a:highlight>
                <a:latin typeface="Courier New"/>
                <a:ea typeface="Courier New"/>
                <a:cs typeface="Courier New"/>
                <a:sym typeface="Courier New"/>
              </a:rPr>
              <a:t>  catModel.fit(trainingPool)</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chemeClr val="dk1"/>
                </a:solidFill>
                <a:highlight>
                  <a:srgbClr val="F7F7F7"/>
                </a:highlight>
                <a:latin typeface="Courier New"/>
                <a:ea typeface="Courier New"/>
                <a:cs typeface="Courier New"/>
                <a:sym typeface="Courier New"/>
              </a:rPr>
              <a:t>  pred=catModel.predict(valPool)</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chemeClr val="dk1"/>
                </a:solidFill>
                <a:highlight>
                  <a:srgbClr val="F7F7F7"/>
                </a:highlight>
                <a:latin typeface="Courier New"/>
                <a:ea typeface="Courier New"/>
                <a:cs typeface="Courier New"/>
                <a:sym typeface="Courier New"/>
              </a:rPr>
              <a:t>  report= classification_report(y_val, pred, output_dict=</a:t>
            </a:r>
            <a:r>
              <a:rPr lang="en-US" sz="1050">
                <a:solidFill>
                  <a:srgbClr val="0000FF"/>
                </a:solidFill>
                <a:highlight>
                  <a:srgbClr val="F7F7F7"/>
                </a:highlight>
                <a:latin typeface="Courier New"/>
                <a:ea typeface="Courier New"/>
                <a:cs typeface="Courier New"/>
                <a:sym typeface="Courier New"/>
              </a:rPr>
              <a:t>True</a:t>
            </a:r>
            <a:r>
              <a:rPr lang="en-US"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chemeClr val="dk1"/>
                </a:solidFill>
                <a:highlight>
                  <a:srgbClr val="F7F7F7"/>
                </a:highlight>
                <a:latin typeface="Courier New"/>
                <a:ea typeface="Courier New"/>
                <a:cs typeface="Courier New"/>
                <a:sym typeface="Courier New"/>
              </a:rPr>
              <a:t>  </a:t>
            </a:r>
            <a:r>
              <a:rPr lang="en-US" sz="1050">
                <a:solidFill>
                  <a:srgbClr val="795E26"/>
                </a:solidFill>
                <a:highlight>
                  <a:srgbClr val="F7F7F7"/>
                </a:highlight>
                <a:latin typeface="Courier New"/>
                <a:ea typeface="Courier New"/>
                <a:cs typeface="Courier New"/>
                <a:sym typeface="Courier New"/>
              </a:rPr>
              <a:t>print</a:t>
            </a:r>
            <a:r>
              <a:rPr lang="en-US" sz="1050">
                <a:solidFill>
                  <a:schemeClr val="dk1"/>
                </a:solidFill>
                <a:highlight>
                  <a:srgbClr val="F7F7F7"/>
                </a:highlight>
                <a:latin typeface="Courier New"/>
                <a:ea typeface="Courier New"/>
                <a:cs typeface="Courier New"/>
                <a:sym typeface="Courier New"/>
              </a:rPr>
              <a:t>(report)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chemeClr val="dk1"/>
                </a:solidFill>
                <a:highlight>
                  <a:srgbClr val="F7F7F7"/>
                </a:highlight>
                <a:latin typeface="Courier New"/>
                <a:ea typeface="Courier New"/>
                <a:cs typeface="Courier New"/>
                <a:sym typeface="Courier New"/>
              </a:rPr>
              <a:t>  f1score=report[</a:t>
            </a:r>
            <a:r>
              <a:rPr lang="en-US" sz="1050">
                <a:solidFill>
                  <a:srgbClr val="A31515"/>
                </a:solidFill>
                <a:highlight>
                  <a:srgbClr val="F7F7F7"/>
                </a:highlight>
                <a:latin typeface="Courier New"/>
                <a:ea typeface="Courier New"/>
                <a:cs typeface="Courier New"/>
                <a:sym typeface="Courier New"/>
              </a:rPr>
              <a:t>'0'</a:t>
            </a:r>
            <a:r>
              <a:rPr lang="en-US" sz="1050">
                <a:solidFill>
                  <a:schemeClr val="dk1"/>
                </a:solidFill>
                <a:highlight>
                  <a:srgbClr val="F7F7F7"/>
                </a:highlight>
                <a:latin typeface="Courier New"/>
                <a:ea typeface="Courier New"/>
                <a:cs typeface="Courier New"/>
                <a:sym typeface="Courier New"/>
              </a:rPr>
              <a:t>][</a:t>
            </a:r>
            <a:r>
              <a:rPr lang="en-US" sz="1050">
                <a:solidFill>
                  <a:srgbClr val="A31515"/>
                </a:solidFill>
                <a:highlight>
                  <a:srgbClr val="F7F7F7"/>
                </a:highlight>
                <a:latin typeface="Courier New"/>
                <a:ea typeface="Courier New"/>
                <a:cs typeface="Courier New"/>
                <a:sym typeface="Courier New"/>
              </a:rPr>
              <a:t>'f1-score'</a:t>
            </a:r>
            <a:r>
              <a:rPr lang="en-US" sz="1050">
                <a:solidFill>
                  <a:schemeClr val="dk1"/>
                </a:solidFill>
                <a:highlight>
                  <a:srgbClr val="F7F7F7"/>
                </a:highlight>
                <a:latin typeface="Courier New"/>
                <a:ea typeface="Courier New"/>
                <a:cs typeface="Courier New"/>
                <a:sym typeface="Courier New"/>
              </a:rPr>
              <a:t>] </a:t>
            </a:r>
            <a:r>
              <a:rPr lang="en-US" sz="1050">
                <a:solidFill>
                  <a:srgbClr val="008000"/>
                </a:solidFill>
                <a:highlight>
                  <a:srgbClr val="F7F7F7"/>
                </a:highlight>
                <a:latin typeface="Courier New"/>
                <a:ea typeface="Courier New"/>
                <a:cs typeface="Courier New"/>
                <a:sym typeface="Courier New"/>
              </a:rPr>
              <a:t>#Focus on false nagative</a:t>
            </a:r>
            <a:endParaRPr sz="105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chemeClr val="dk1"/>
                </a:solidFill>
                <a:highlight>
                  <a:srgbClr val="F7F7F7"/>
                </a:highlight>
                <a:latin typeface="Courier New"/>
                <a:ea typeface="Courier New"/>
                <a:cs typeface="Courier New"/>
                <a:sym typeface="Courier New"/>
              </a:rPr>
              <a:t>  accuracy = accuracy_score(y_val,pred)</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chemeClr val="dk1"/>
                </a:solidFill>
                <a:highlight>
                  <a:srgbClr val="F7F7F7"/>
                </a:highlight>
                <a:latin typeface="Courier New"/>
                <a:ea typeface="Courier New"/>
                <a:cs typeface="Courier New"/>
                <a:sym typeface="Courier New"/>
              </a:rPr>
              <a:t>  </a:t>
            </a:r>
            <a:r>
              <a:rPr lang="en-US" sz="1050">
                <a:solidFill>
                  <a:srgbClr val="AF00DB"/>
                </a:solidFill>
                <a:highlight>
                  <a:srgbClr val="F7F7F7"/>
                </a:highlight>
                <a:latin typeface="Courier New"/>
                <a:ea typeface="Courier New"/>
                <a:cs typeface="Courier New"/>
                <a:sym typeface="Courier New"/>
              </a:rPr>
              <a:t>return</a:t>
            </a:r>
            <a:r>
              <a:rPr lang="en-US" sz="1050">
                <a:solidFill>
                  <a:schemeClr val="dk1"/>
                </a:solidFill>
                <a:highlight>
                  <a:srgbClr val="F7F7F7"/>
                </a:highlight>
                <a:latin typeface="Courier New"/>
                <a:ea typeface="Courier New"/>
                <a:cs typeface="Courier New"/>
                <a:sym typeface="Courier New"/>
              </a:rPr>
              <a:t> accuracy</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chemeClr val="dk1"/>
                </a:solidFill>
                <a:highlight>
                  <a:srgbClr val="F7F7F7"/>
                </a:highlight>
                <a:latin typeface="Courier New"/>
                <a:ea typeface="Courier New"/>
                <a:cs typeface="Courier New"/>
                <a:sym typeface="Courier New"/>
              </a:rPr>
              <a:t>study = optuna.create_study(directions=[</a:t>
            </a:r>
            <a:r>
              <a:rPr lang="en-US" sz="1050">
                <a:solidFill>
                  <a:srgbClr val="A31515"/>
                </a:solidFill>
                <a:highlight>
                  <a:srgbClr val="F7F7F7"/>
                </a:highlight>
                <a:latin typeface="Courier New"/>
                <a:ea typeface="Courier New"/>
                <a:cs typeface="Courier New"/>
                <a:sym typeface="Courier New"/>
              </a:rPr>
              <a:t>'maximize'</a:t>
            </a:r>
            <a:r>
              <a:rPr lang="en-US"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chemeClr val="dk1"/>
                </a:solidFill>
                <a:highlight>
                  <a:srgbClr val="F7F7F7"/>
                </a:highlight>
                <a:latin typeface="Courier New"/>
                <a:ea typeface="Courier New"/>
                <a:cs typeface="Courier New"/>
                <a:sym typeface="Courier New"/>
              </a:rPr>
              <a:t>study.optimize(Objective, n_trials=</a:t>
            </a:r>
            <a:r>
              <a:rPr lang="en-US" sz="1050">
                <a:solidFill>
                  <a:srgbClr val="116644"/>
                </a:solidFill>
                <a:highlight>
                  <a:srgbClr val="F7F7F7"/>
                </a:highlight>
                <a:latin typeface="Courier New"/>
                <a:ea typeface="Courier New"/>
                <a:cs typeface="Courier New"/>
                <a:sym typeface="Courier New"/>
              </a:rPr>
              <a:t>30</a:t>
            </a:r>
            <a:r>
              <a:rPr lang="en-US"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AF00DB"/>
              </a:solidFill>
              <a:highlight>
                <a:srgbClr val="F7F7F7"/>
              </a:highlight>
              <a:latin typeface="Courier New"/>
              <a:ea typeface="Courier New"/>
              <a:cs typeface="Courier New"/>
              <a:sym typeface="Courier New"/>
            </a:endParaRPr>
          </a:p>
        </p:txBody>
      </p:sp>
      <p:sp>
        <p:nvSpPr>
          <p:cNvPr id="193" name="Google Shape;193;p26"/>
          <p:cNvSpPr txBox="1"/>
          <p:nvPr/>
        </p:nvSpPr>
        <p:spPr>
          <a:xfrm>
            <a:off x="-162150" y="1285375"/>
            <a:ext cx="7047900" cy="6324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1900">
              <a:solidFill>
                <a:schemeClr val="dk1"/>
              </a:solidFill>
              <a:highlight>
                <a:srgbClr val="F7F7F7"/>
              </a:highlight>
            </a:endParaRPr>
          </a:p>
          <a:p>
            <a:pPr indent="-349250" lvl="0" marL="457200" rtl="0" algn="l">
              <a:lnSpc>
                <a:spcPct val="150000"/>
              </a:lnSpc>
              <a:spcBef>
                <a:spcPts val="0"/>
              </a:spcBef>
              <a:spcAft>
                <a:spcPts val="0"/>
              </a:spcAft>
              <a:buClr>
                <a:schemeClr val="dk1"/>
              </a:buClr>
              <a:buSzPts val="1900"/>
              <a:buChar char="➢"/>
            </a:pPr>
            <a:r>
              <a:rPr lang="en-US" sz="1900">
                <a:solidFill>
                  <a:schemeClr val="dk1"/>
                </a:solidFill>
                <a:highlight>
                  <a:srgbClr val="F7F7F7"/>
                </a:highlight>
              </a:rPr>
              <a:t>Optuna is an open source library that automates the process of finding optimal hyperparameters for machine learning and deep learning models.</a:t>
            </a:r>
            <a:endParaRPr sz="1900">
              <a:solidFill>
                <a:schemeClr val="dk1"/>
              </a:solidFill>
              <a:highlight>
                <a:srgbClr val="F7F7F7"/>
              </a:highlight>
            </a:endParaRPr>
          </a:p>
          <a:p>
            <a:pPr indent="0" lvl="0" marL="457200" rtl="0" algn="l">
              <a:lnSpc>
                <a:spcPct val="150000"/>
              </a:lnSpc>
              <a:spcBef>
                <a:spcPts val="0"/>
              </a:spcBef>
              <a:spcAft>
                <a:spcPts val="0"/>
              </a:spcAft>
              <a:buNone/>
            </a:pPr>
            <a:r>
              <a:t/>
            </a:r>
            <a:endParaRPr sz="1900">
              <a:solidFill>
                <a:schemeClr val="dk1"/>
              </a:solidFill>
              <a:highlight>
                <a:srgbClr val="F7F7F7"/>
              </a:highlight>
            </a:endParaRPr>
          </a:p>
          <a:p>
            <a:pPr indent="-349250" lvl="0" marL="457200" rtl="0" algn="l">
              <a:lnSpc>
                <a:spcPct val="150000"/>
              </a:lnSpc>
              <a:spcBef>
                <a:spcPts val="0"/>
              </a:spcBef>
              <a:spcAft>
                <a:spcPts val="0"/>
              </a:spcAft>
              <a:buClr>
                <a:schemeClr val="dk1"/>
              </a:buClr>
              <a:buSzPts val="1900"/>
              <a:buChar char="➢"/>
            </a:pPr>
            <a:r>
              <a:rPr lang="en-US" sz="1900">
                <a:solidFill>
                  <a:schemeClr val="dk1"/>
                </a:solidFill>
                <a:highlight>
                  <a:srgbClr val="F7F7F7"/>
                </a:highlight>
              </a:rPr>
              <a:t>Defined an objective function and the number of trials involved as param to optimize on the model parameters.</a:t>
            </a:r>
            <a:endParaRPr sz="1900">
              <a:solidFill>
                <a:schemeClr val="dk1"/>
              </a:solidFill>
              <a:highlight>
                <a:srgbClr val="F7F7F7"/>
              </a:highlight>
            </a:endParaRPr>
          </a:p>
          <a:p>
            <a:pPr indent="0" lvl="0" marL="457200" rtl="0" algn="l">
              <a:lnSpc>
                <a:spcPct val="150000"/>
              </a:lnSpc>
              <a:spcBef>
                <a:spcPts val="0"/>
              </a:spcBef>
              <a:spcAft>
                <a:spcPts val="0"/>
              </a:spcAft>
              <a:buNone/>
            </a:pPr>
            <a:r>
              <a:t/>
            </a:r>
            <a:endParaRPr sz="1900">
              <a:solidFill>
                <a:schemeClr val="dk1"/>
              </a:solidFill>
              <a:highlight>
                <a:srgbClr val="F7F7F7"/>
              </a:highlight>
            </a:endParaRPr>
          </a:p>
          <a:p>
            <a:pPr indent="-349250" lvl="0" marL="457200" rtl="0" algn="l">
              <a:lnSpc>
                <a:spcPct val="150000"/>
              </a:lnSpc>
              <a:spcBef>
                <a:spcPts val="0"/>
              </a:spcBef>
              <a:spcAft>
                <a:spcPts val="0"/>
              </a:spcAft>
              <a:buClr>
                <a:schemeClr val="dk1"/>
              </a:buClr>
              <a:buSzPts val="1900"/>
              <a:buChar char="➢"/>
            </a:pPr>
            <a:r>
              <a:rPr lang="en-US" sz="1900">
                <a:solidFill>
                  <a:schemeClr val="dk1"/>
                </a:solidFill>
                <a:highlight>
                  <a:srgbClr val="F7F7F7"/>
                </a:highlight>
              </a:rPr>
              <a:t>A study with the objective is created which focuses on optimizing the objective functions return value, which is accuracy in this case.</a:t>
            </a:r>
            <a:endParaRPr sz="19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7"/>
          <p:cNvSpPr txBox="1"/>
          <p:nvPr/>
        </p:nvSpPr>
        <p:spPr>
          <a:xfrm>
            <a:off x="512164" y="384042"/>
            <a:ext cx="9247200" cy="7695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3400"/>
              <a:buFont typeface="Arial"/>
              <a:buNone/>
            </a:pPr>
            <a:r>
              <a:rPr lang="en-US" sz="3400">
                <a:latin typeface="Montserrat"/>
                <a:ea typeface="Montserrat"/>
                <a:cs typeface="Montserrat"/>
                <a:sym typeface="Montserrat"/>
              </a:rPr>
              <a:t>Feature Importance</a:t>
            </a:r>
            <a:endParaRPr b="0" i="1" sz="3400" u="none" cap="none" strike="noStrike">
              <a:solidFill>
                <a:srgbClr val="000000"/>
              </a:solidFill>
              <a:latin typeface="Montserrat"/>
              <a:ea typeface="Montserrat"/>
              <a:cs typeface="Montserrat"/>
              <a:sym typeface="Montserrat"/>
            </a:endParaRPr>
          </a:p>
        </p:txBody>
      </p:sp>
      <p:sp>
        <p:nvSpPr>
          <p:cNvPr id="199" name="Google Shape;199;p27"/>
          <p:cNvSpPr txBox="1"/>
          <p:nvPr/>
        </p:nvSpPr>
        <p:spPr>
          <a:xfrm>
            <a:off x="494740" y="1091150"/>
            <a:ext cx="11167800" cy="512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30"/>
              <a:buFont typeface="Arial"/>
              <a:buNone/>
            </a:pPr>
            <a:r>
              <a:t/>
            </a:r>
            <a:endParaRPr b="0" i="0" sz="1330" u="sng" cap="none" strike="noStrike">
              <a:solidFill>
                <a:schemeClr val="dk1"/>
              </a:solidFill>
              <a:latin typeface="Montserrat"/>
              <a:ea typeface="Montserrat"/>
              <a:cs typeface="Montserrat"/>
              <a:sym typeface="Montserrat"/>
            </a:endParaRPr>
          </a:p>
        </p:txBody>
      </p:sp>
      <p:sp>
        <p:nvSpPr>
          <p:cNvPr id="200" name="Google Shape;200;p27"/>
          <p:cNvSpPr txBox="1"/>
          <p:nvPr>
            <p:ph idx="12" type="sldNum"/>
          </p:nvPr>
        </p:nvSpPr>
        <p:spPr>
          <a:xfrm>
            <a:off x="11296611" y="6014423"/>
            <a:ext cx="731700" cy="524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
        <p:nvSpPr>
          <p:cNvPr id="201" name="Google Shape;201;p27"/>
          <p:cNvSpPr txBox="1"/>
          <p:nvPr/>
        </p:nvSpPr>
        <p:spPr>
          <a:xfrm>
            <a:off x="225200" y="1347525"/>
            <a:ext cx="11540700" cy="7695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p:txBody>
      </p:sp>
      <p:pic>
        <p:nvPicPr>
          <p:cNvPr id="202" name="Google Shape;202;p27"/>
          <p:cNvPicPr preferRelativeResize="0"/>
          <p:nvPr/>
        </p:nvPicPr>
        <p:blipFill>
          <a:blip r:embed="rId3">
            <a:alphaModFix/>
          </a:blip>
          <a:stretch>
            <a:fillRect/>
          </a:stretch>
        </p:blipFill>
        <p:spPr>
          <a:xfrm>
            <a:off x="689900" y="1153550"/>
            <a:ext cx="10048176" cy="5534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8"/>
          <p:cNvSpPr txBox="1"/>
          <p:nvPr>
            <p:ph idx="12" type="sldNum"/>
          </p:nvPr>
        </p:nvSpPr>
        <p:spPr>
          <a:xfrm>
            <a:off x="11296611" y="6014423"/>
            <a:ext cx="731600" cy="52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
        <p:nvSpPr>
          <p:cNvPr id="208" name="Google Shape;208;p28"/>
          <p:cNvSpPr txBox="1"/>
          <p:nvPr/>
        </p:nvSpPr>
        <p:spPr>
          <a:xfrm>
            <a:off x="373665" y="533324"/>
            <a:ext cx="12423900" cy="785100"/>
          </a:xfrm>
          <a:prstGeom prst="rect">
            <a:avLst/>
          </a:prstGeom>
          <a:noFill/>
          <a:ln>
            <a:noFill/>
          </a:ln>
        </p:spPr>
        <p:txBody>
          <a:bodyPr anchorCtr="0" anchor="ctr"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3500"/>
              <a:buFont typeface="Arial"/>
              <a:buNone/>
            </a:pPr>
            <a:r>
              <a:rPr b="0" i="0" lang="en-US" sz="3500" u="none" cap="none" strike="noStrike">
                <a:solidFill>
                  <a:schemeClr val="dk1"/>
                </a:solidFill>
                <a:latin typeface="Arial"/>
                <a:ea typeface="Arial"/>
                <a:cs typeface="Arial"/>
                <a:sym typeface="Arial"/>
              </a:rPr>
              <a:t>Conclusion</a:t>
            </a:r>
            <a:endParaRPr b="0" i="0" sz="3500" u="none" cap="none" strike="noStrike">
              <a:solidFill>
                <a:srgbClr val="000000"/>
              </a:solidFill>
              <a:latin typeface="Arial"/>
              <a:ea typeface="Arial"/>
              <a:cs typeface="Arial"/>
              <a:sym typeface="Arial"/>
            </a:endParaRPr>
          </a:p>
        </p:txBody>
      </p:sp>
      <p:sp>
        <p:nvSpPr>
          <p:cNvPr id="209" name="Google Shape;209;p28"/>
          <p:cNvSpPr txBox="1"/>
          <p:nvPr/>
        </p:nvSpPr>
        <p:spPr>
          <a:xfrm>
            <a:off x="712032" y="1490008"/>
            <a:ext cx="6400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Montserrat"/>
              <a:ea typeface="Montserrat"/>
              <a:cs typeface="Montserrat"/>
              <a:sym typeface="Montserrat"/>
            </a:endParaRPr>
          </a:p>
        </p:txBody>
      </p:sp>
      <p:sp>
        <p:nvSpPr>
          <p:cNvPr id="210" name="Google Shape;210;p28"/>
          <p:cNvSpPr txBox="1"/>
          <p:nvPr/>
        </p:nvSpPr>
        <p:spPr>
          <a:xfrm>
            <a:off x="601775" y="1469350"/>
            <a:ext cx="11308200" cy="4053600"/>
          </a:xfrm>
          <a:prstGeom prst="rect">
            <a:avLst/>
          </a:prstGeom>
          <a:noFill/>
          <a:ln>
            <a:noFill/>
          </a:ln>
        </p:spPr>
        <p:txBody>
          <a:bodyPr anchorCtr="0" anchor="t" bIns="91425" lIns="91425" spcFirstLastPara="1" rIns="91425" wrap="square" tIns="91425">
            <a:noAutofit/>
          </a:bodyPr>
          <a:lstStyle/>
          <a:p>
            <a:pPr indent="-349250" lvl="0" marL="914400" marR="0" rtl="0" algn="l">
              <a:lnSpc>
                <a:spcPct val="150000"/>
              </a:lnSpc>
              <a:spcBef>
                <a:spcPts val="0"/>
              </a:spcBef>
              <a:spcAft>
                <a:spcPts val="0"/>
              </a:spcAft>
              <a:buClr>
                <a:schemeClr val="dk1"/>
              </a:buClr>
              <a:buSzPts val="1900"/>
              <a:buFont typeface="Arial"/>
              <a:buChar char="➢"/>
            </a:pPr>
            <a:r>
              <a:rPr b="0" i="0" lang="en-US" sz="1900" u="none" cap="none" strike="noStrike">
                <a:solidFill>
                  <a:schemeClr val="dk1"/>
                </a:solidFill>
                <a:latin typeface="Arial"/>
                <a:ea typeface="Arial"/>
                <a:cs typeface="Arial"/>
                <a:sym typeface="Arial"/>
              </a:rPr>
              <a:t>Machine learning algorithm, </a:t>
            </a:r>
            <a:r>
              <a:rPr lang="en-US" sz="1900">
                <a:solidFill>
                  <a:schemeClr val="dk1"/>
                </a:solidFill>
              </a:rPr>
              <a:t>CATBoost </a:t>
            </a:r>
            <a:r>
              <a:rPr b="0" i="0" lang="en-US" sz="1900" u="none" cap="none" strike="noStrike">
                <a:solidFill>
                  <a:schemeClr val="dk1"/>
                </a:solidFill>
                <a:latin typeface="Arial"/>
                <a:ea typeface="Arial"/>
                <a:cs typeface="Arial"/>
                <a:sym typeface="Arial"/>
              </a:rPr>
              <a:t> is well suited for this problem with </a:t>
            </a:r>
            <a:r>
              <a:rPr lang="en-US" sz="1900">
                <a:solidFill>
                  <a:schemeClr val="dk1"/>
                </a:solidFill>
              </a:rPr>
              <a:t>94</a:t>
            </a:r>
            <a:r>
              <a:rPr b="0" i="0" lang="en-US" sz="1900" u="none" cap="none" strike="noStrike">
                <a:solidFill>
                  <a:schemeClr val="dk1"/>
                </a:solidFill>
                <a:latin typeface="Arial"/>
                <a:ea typeface="Arial"/>
                <a:cs typeface="Arial"/>
                <a:sym typeface="Arial"/>
              </a:rPr>
              <a:t>% accuracy.</a:t>
            </a:r>
            <a:endParaRPr b="0" i="0" sz="1900" u="none" cap="none" strike="noStrike">
              <a:solidFill>
                <a:schemeClr val="dk1"/>
              </a:solidFill>
              <a:latin typeface="Arial"/>
              <a:ea typeface="Arial"/>
              <a:cs typeface="Arial"/>
              <a:sym typeface="Arial"/>
            </a:endParaRPr>
          </a:p>
          <a:p>
            <a:pPr indent="-349250" lvl="0" marL="914400" marR="0" rtl="0" algn="l">
              <a:lnSpc>
                <a:spcPct val="150000"/>
              </a:lnSpc>
              <a:spcBef>
                <a:spcPts val="0"/>
              </a:spcBef>
              <a:spcAft>
                <a:spcPts val="0"/>
              </a:spcAft>
              <a:buClr>
                <a:schemeClr val="dk1"/>
              </a:buClr>
              <a:buSzPts val="1900"/>
              <a:buFont typeface="Arial"/>
              <a:buChar char="➢"/>
            </a:pPr>
            <a:r>
              <a:rPr lang="en-US" sz="1900">
                <a:solidFill>
                  <a:schemeClr val="dk1"/>
                </a:solidFill>
              </a:rPr>
              <a:t>Age , </a:t>
            </a:r>
            <a:r>
              <a:rPr lang="en-US" sz="1900">
                <a:solidFill>
                  <a:schemeClr val="dk1"/>
                </a:solidFill>
              </a:rPr>
              <a:t>Suicidal</a:t>
            </a:r>
            <a:r>
              <a:rPr lang="en-US" sz="1900">
                <a:solidFill>
                  <a:schemeClr val="dk1"/>
                </a:solidFill>
              </a:rPr>
              <a:t> thoughts, financial, work and acdaemic stress are the primary factors that contribute to the onset of depression.</a:t>
            </a:r>
            <a:endParaRPr b="0" i="0" sz="1900" u="none" cap="none" strike="noStrike">
              <a:solidFill>
                <a:schemeClr val="dk1"/>
              </a:solidFill>
              <a:latin typeface="Arial"/>
              <a:ea typeface="Arial"/>
              <a:cs typeface="Arial"/>
              <a:sym typeface="Arial"/>
            </a:endParaRPr>
          </a:p>
          <a:p>
            <a:pPr indent="-349250" lvl="0" marL="914400" marR="0" rtl="0" algn="l">
              <a:lnSpc>
                <a:spcPct val="150000"/>
              </a:lnSpc>
              <a:spcBef>
                <a:spcPts val="0"/>
              </a:spcBef>
              <a:spcAft>
                <a:spcPts val="0"/>
              </a:spcAft>
              <a:buClr>
                <a:schemeClr val="dk1"/>
              </a:buClr>
              <a:buSzPts val="1900"/>
              <a:buFont typeface="Arial"/>
              <a:buChar char="➢"/>
            </a:pPr>
            <a:r>
              <a:rPr lang="en-US" sz="1900">
                <a:solidFill>
                  <a:schemeClr val="dk1"/>
                </a:solidFill>
              </a:rPr>
              <a:t>With the insights from mental health predictions,</a:t>
            </a:r>
            <a:endParaRPr sz="1900">
              <a:solidFill>
                <a:schemeClr val="dk1"/>
              </a:solidFill>
            </a:endParaRPr>
          </a:p>
          <a:p>
            <a:pPr indent="-349250" lvl="2" marL="1371600" rtl="0" algn="l">
              <a:lnSpc>
                <a:spcPct val="150000"/>
              </a:lnSpc>
              <a:spcBef>
                <a:spcPts val="0"/>
              </a:spcBef>
              <a:spcAft>
                <a:spcPts val="0"/>
              </a:spcAft>
              <a:buClr>
                <a:schemeClr val="dk1"/>
              </a:buClr>
              <a:buSzPts val="1900"/>
              <a:buChar char="■"/>
            </a:pPr>
            <a:r>
              <a:rPr b="1" lang="en-US" sz="1900">
                <a:solidFill>
                  <a:schemeClr val="dk1"/>
                </a:solidFill>
              </a:rPr>
              <a:t>Government Policymakers</a:t>
            </a:r>
            <a:r>
              <a:rPr lang="en-US" sz="1900">
                <a:solidFill>
                  <a:schemeClr val="dk1"/>
                </a:solidFill>
              </a:rPr>
              <a:t>: Allocate resources, develop policies, and prioritize mental health in public agendas.</a:t>
            </a:r>
            <a:endParaRPr sz="1900">
              <a:solidFill>
                <a:schemeClr val="dk1"/>
              </a:solidFill>
            </a:endParaRPr>
          </a:p>
          <a:p>
            <a:pPr indent="-349250" lvl="2" marL="1371600" rtl="0" algn="l">
              <a:lnSpc>
                <a:spcPct val="150000"/>
              </a:lnSpc>
              <a:spcBef>
                <a:spcPts val="0"/>
              </a:spcBef>
              <a:spcAft>
                <a:spcPts val="0"/>
              </a:spcAft>
              <a:buClr>
                <a:schemeClr val="dk1"/>
              </a:buClr>
              <a:buSzPts val="1900"/>
              <a:buChar char="■"/>
            </a:pPr>
            <a:r>
              <a:rPr b="1" lang="en-US" sz="1900">
                <a:solidFill>
                  <a:schemeClr val="dk1"/>
                </a:solidFill>
              </a:rPr>
              <a:t>Public Healthcare Systems</a:t>
            </a:r>
            <a:r>
              <a:rPr lang="en-US" sz="1900">
                <a:solidFill>
                  <a:schemeClr val="dk1"/>
                </a:solidFill>
              </a:rPr>
              <a:t>: Set up early intervention programs and enhance crisis intervention services.</a:t>
            </a:r>
            <a:endParaRPr sz="1900">
              <a:solidFill>
                <a:schemeClr val="dk1"/>
              </a:solidFill>
            </a:endParaRPr>
          </a:p>
          <a:p>
            <a:pPr indent="-349250" lvl="2" marL="1371600" rtl="0" algn="l">
              <a:lnSpc>
                <a:spcPct val="150000"/>
              </a:lnSpc>
              <a:spcBef>
                <a:spcPts val="0"/>
              </a:spcBef>
              <a:spcAft>
                <a:spcPts val="0"/>
              </a:spcAft>
              <a:buClr>
                <a:schemeClr val="dk1"/>
              </a:buClr>
              <a:buSzPts val="1900"/>
              <a:buChar char="■"/>
            </a:pPr>
            <a:r>
              <a:rPr b="1" lang="en-US" sz="1900">
                <a:solidFill>
                  <a:schemeClr val="dk1"/>
                </a:solidFill>
              </a:rPr>
              <a:t>Organizations</a:t>
            </a:r>
            <a:r>
              <a:rPr lang="en-US" sz="1900">
                <a:solidFill>
                  <a:schemeClr val="dk1"/>
                </a:solidFill>
              </a:rPr>
              <a:t>: Establish mental health support programs and wellness initiatives to reduce stress.</a:t>
            </a:r>
            <a:endParaRPr sz="1900">
              <a:solidFill>
                <a:schemeClr val="dk1"/>
              </a:solidFill>
            </a:endParaRPr>
          </a:p>
          <a:p>
            <a:pPr indent="-349250" lvl="2" marL="1371600" rtl="0" algn="l">
              <a:lnSpc>
                <a:spcPct val="150000"/>
              </a:lnSpc>
              <a:spcBef>
                <a:spcPts val="0"/>
              </a:spcBef>
              <a:spcAft>
                <a:spcPts val="0"/>
              </a:spcAft>
              <a:buClr>
                <a:schemeClr val="dk1"/>
              </a:buClr>
              <a:buSzPts val="1900"/>
              <a:buChar char="■"/>
            </a:pPr>
            <a:r>
              <a:rPr b="1" lang="en-US" sz="1900">
                <a:solidFill>
                  <a:schemeClr val="dk1"/>
                </a:solidFill>
              </a:rPr>
              <a:t>Educational Institutions</a:t>
            </a:r>
            <a:r>
              <a:rPr lang="en-US" sz="1900">
                <a:solidFill>
                  <a:schemeClr val="dk1"/>
                </a:solidFill>
              </a:rPr>
              <a:t>: Set up mental health clubs, offer stress reduction programs, and promote mental health literacy.</a:t>
            </a:r>
            <a:endParaRPr sz="1900">
              <a:solidFill>
                <a:schemeClr val="dk1"/>
              </a:solidFill>
            </a:endParaRPr>
          </a:p>
          <a:p>
            <a:pPr indent="0" lvl="0" marL="1371600" marR="0" rtl="0" algn="l">
              <a:lnSpc>
                <a:spcPct val="150000"/>
              </a:lnSpc>
              <a:spcBef>
                <a:spcPts val="0"/>
              </a:spcBef>
              <a:spcAft>
                <a:spcPts val="0"/>
              </a:spcAft>
              <a:buNone/>
            </a:pPr>
            <a:r>
              <a:t/>
            </a:r>
            <a:endParaRPr b="0" i="0" sz="1900" u="none" cap="none" strike="noStrike">
              <a:solidFill>
                <a:schemeClr val="dk1"/>
              </a:solidFill>
              <a:latin typeface="Arial"/>
              <a:ea typeface="Arial"/>
              <a:cs typeface="Arial"/>
              <a:sym typeface="Arial"/>
            </a:endParaRPr>
          </a:p>
          <a:p>
            <a:pPr indent="0" lvl="0" marL="914400" marR="0" rtl="0" algn="l">
              <a:lnSpc>
                <a:spcPct val="15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9"/>
          <p:cNvSpPr txBox="1"/>
          <p:nvPr>
            <p:ph idx="12" type="sldNum"/>
          </p:nvPr>
        </p:nvSpPr>
        <p:spPr>
          <a:xfrm>
            <a:off x="11296611" y="6014423"/>
            <a:ext cx="731700" cy="524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
        <p:nvSpPr>
          <p:cNvPr id="216" name="Google Shape;216;p29"/>
          <p:cNvSpPr txBox="1"/>
          <p:nvPr/>
        </p:nvSpPr>
        <p:spPr>
          <a:xfrm>
            <a:off x="373665" y="533324"/>
            <a:ext cx="12423900" cy="785100"/>
          </a:xfrm>
          <a:prstGeom prst="rect">
            <a:avLst/>
          </a:prstGeom>
          <a:noFill/>
          <a:ln>
            <a:noFill/>
          </a:ln>
        </p:spPr>
        <p:txBody>
          <a:bodyPr anchorCtr="0" anchor="ctr"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3500"/>
              <a:buFont typeface="Arial"/>
              <a:buNone/>
            </a:pPr>
            <a:r>
              <a:rPr lang="en-US" sz="3500">
                <a:solidFill>
                  <a:schemeClr val="dk1"/>
                </a:solidFill>
              </a:rPr>
              <a:t>Kaggle and further enhancements due…</a:t>
            </a:r>
            <a:endParaRPr b="0" i="0" sz="3500" u="none" cap="none" strike="noStrike">
              <a:solidFill>
                <a:srgbClr val="000000"/>
              </a:solidFill>
              <a:latin typeface="Arial"/>
              <a:ea typeface="Arial"/>
              <a:cs typeface="Arial"/>
              <a:sym typeface="Arial"/>
            </a:endParaRPr>
          </a:p>
        </p:txBody>
      </p:sp>
      <p:sp>
        <p:nvSpPr>
          <p:cNvPr id="217" name="Google Shape;217;p29"/>
          <p:cNvSpPr txBox="1"/>
          <p:nvPr/>
        </p:nvSpPr>
        <p:spPr>
          <a:xfrm>
            <a:off x="712032" y="1490008"/>
            <a:ext cx="6400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Montserrat"/>
              <a:ea typeface="Montserrat"/>
              <a:cs typeface="Montserrat"/>
              <a:sym typeface="Montserrat"/>
            </a:endParaRPr>
          </a:p>
        </p:txBody>
      </p:sp>
      <p:sp>
        <p:nvSpPr>
          <p:cNvPr id="218" name="Google Shape;218;p29"/>
          <p:cNvSpPr txBox="1"/>
          <p:nvPr/>
        </p:nvSpPr>
        <p:spPr>
          <a:xfrm>
            <a:off x="373675" y="1402200"/>
            <a:ext cx="11308200" cy="30867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None/>
            </a:pPr>
            <a:r>
              <a:rPr lang="en-US" sz="1900">
                <a:solidFill>
                  <a:schemeClr val="dk1"/>
                </a:solidFill>
              </a:rPr>
              <a:t>These are the further enhancements inline to improve the accuracy of the model,</a:t>
            </a:r>
            <a:endParaRPr sz="1900">
              <a:solidFill>
                <a:schemeClr val="dk1"/>
              </a:solidFill>
            </a:endParaRPr>
          </a:p>
          <a:p>
            <a:pPr indent="-349250" lvl="0" marL="914400" marR="0" rtl="0" algn="l">
              <a:lnSpc>
                <a:spcPct val="150000"/>
              </a:lnSpc>
              <a:spcBef>
                <a:spcPts val="0"/>
              </a:spcBef>
              <a:spcAft>
                <a:spcPts val="0"/>
              </a:spcAft>
              <a:buClr>
                <a:schemeClr val="dk1"/>
              </a:buClr>
              <a:buSzPts val="1900"/>
              <a:buFont typeface="Arial"/>
              <a:buChar char="➢"/>
            </a:pPr>
            <a:r>
              <a:rPr lang="en-US" sz="1900">
                <a:solidFill>
                  <a:schemeClr val="dk1"/>
                </a:solidFill>
              </a:rPr>
              <a:t>Feature engineering, merging, the satisfaction columns together </a:t>
            </a:r>
            <a:endParaRPr sz="1900">
              <a:solidFill>
                <a:schemeClr val="dk1"/>
              </a:solidFill>
            </a:endParaRPr>
          </a:p>
          <a:p>
            <a:pPr indent="457200" lvl="0" marL="457200" marR="0" rtl="0" algn="l">
              <a:lnSpc>
                <a:spcPct val="150000"/>
              </a:lnSpc>
              <a:spcBef>
                <a:spcPts val="0"/>
              </a:spcBef>
              <a:spcAft>
                <a:spcPts val="0"/>
              </a:spcAft>
              <a:buNone/>
            </a:pPr>
            <a:r>
              <a:rPr lang="en-US" sz="1900">
                <a:solidFill>
                  <a:schemeClr val="dk1"/>
                </a:solidFill>
              </a:rPr>
              <a:t>and pressure columns together</a:t>
            </a:r>
            <a:endParaRPr sz="1900">
              <a:solidFill>
                <a:schemeClr val="dk1"/>
              </a:solidFill>
            </a:endParaRPr>
          </a:p>
          <a:p>
            <a:pPr indent="-349250" lvl="0" marL="914400" marR="0" rtl="0" algn="l">
              <a:lnSpc>
                <a:spcPct val="150000"/>
              </a:lnSpc>
              <a:spcBef>
                <a:spcPts val="0"/>
              </a:spcBef>
              <a:spcAft>
                <a:spcPts val="0"/>
              </a:spcAft>
              <a:buClr>
                <a:schemeClr val="dk1"/>
              </a:buClr>
              <a:buSzPts val="1900"/>
              <a:buChar char="➢"/>
            </a:pPr>
            <a:r>
              <a:rPr lang="en-US" sz="1900">
                <a:solidFill>
                  <a:schemeClr val="dk1"/>
                </a:solidFill>
              </a:rPr>
              <a:t>Scaling the numerical features like Age, CGPA and study hours.</a:t>
            </a:r>
            <a:endParaRPr sz="1900">
              <a:solidFill>
                <a:schemeClr val="dk1"/>
              </a:solidFill>
            </a:endParaRPr>
          </a:p>
          <a:p>
            <a:pPr indent="-349250" lvl="0" marL="914400" marR="0" rtl="0" algn="l">
              <a:lnSpc>
                <a:spcPct val="150000"/>
              </a:lnSpc>
              <a:spcBef>
                <a:spcPts val="0"/>
              </a:spcBef>
              <a:spcAft>
                <a:spcPts val="0"/>
              </a:spcAft>
              <a:buClr>
                <a:schemeClr val="dk1"/>
              </a:buClr>
              <a:buSzPts val="1900"/>
              <a:buChar char="➢"/>
            </a:pPr>
            <a:r>
              <a:rPr lang="en-US" sz="1900">
                <a:solidFill>
                  <a:schemeClr val="dk1"/>
                </a:solidFill>
              </a:rPr>
              <a:t>Binning the feature variables like Age</a:t>
            </a:r>
            <a:endParaRPr sz="1900">
              <a:solidFill>
                <a:schemeClr val="dk1"/>
              </a:solidFill>
            </a:endParaRPr>
          </a:p>
          <a:p>
            <a:pPr indent="-349250" lvl="0" marL="914400" marR="0" rtl="0" algn="l">
              <a:lnSpc>
                <a:spcPct val="150000"/>
              </a:lnSpc>
              <a:spcBef>
                <a:spcPts val="0"/>
              </a:spcBef>
              <a:spcAft>
                <a:spcPts val="0"/>
              </a:spcAft>
              <a:buClr>
                <a:schemeClr val="dk1"/>
              </a:buClr>
              <a:buSzPts val="1900"/>
              <a:buChar char="➢"/>
            </a:pPr>
            <a:r>
              <a:rPr lang="en-US" sz="1900">
                <a:solidFill>
                  <a:schemeClr val="dk1"/>
                </a:solidFill>
              </a:rPr>
              <a:t>Converting all the noise data to one ‘unknown’ category.</a:t>
            </a:r>
            <a:endParaRPr sz="1900">
              <a:solidFill>
                <a:schemeClr val="dk1"/>
              </a:solidFill>
            </a:endParaRPr>
          </a:p>
          <a:p>
            <a:pPr indent="-349250" lvl="0" marL="914400" marR="0" rtl="0" algn="l">
              <a:lnSpc>
                <a:spcPct val="150000"/>
              </a:lnSpc>
              <a:spcBef>
                <a:spcPts val="0"/>
              </a:spcBef>
              <a:spcAft>
                <a:spcPts val="0"/>
              </a:spcAft>
              <a:buClr>
                <a:schemeClr val="dk1"/>
              </a:buClr>
              <a:buSzPts val="1900"/>
              <a:buChar char="➢"/>
            </a:pPr>
            <a:r>
              <a:rPr lang="en-US" sz="1900">
                <a:solidFill>
                  <a:schemeClr val="dk1"/>
                </a:solidFill>
              </a:rPr>
              <a:t>Finding</a:t>
            </a:r>
            <a:r>
              <a:rPr lang="en-US" sz="1900">
                <a:solidFill>
                  <a:schemeClr val="dk1"/>
                </a:solidFill>
              </a:rPr>
              <a:t> the optimal </a:t>
            </a:r>
            <a:r>
              <a:rPr lang="en-US" sz="1900">
                <a:solidFill>
                  <a:schemeClr val="dk1"/>
                </a:solidFill>
              </a:rPr>
              <a:t>threshold</a:t>
            </a:r>
            <a:r>
              <a:rPr lang="en-US" sz="1900">
                <a:solidFill>
                  <a:schemeClr val="dk1"/>
                </a:solidFill>
              </a:rPr>
              <a:t> value for the classification.</a:t>
            </a:r>
            <a:endParaRPr sz="1900">
              <a:solidFill>
                <a:schemeClr val="dk1"/>
              </a:solidFill>
            </a:endParaRPr>
          </a:p>
          <a:p>
            <a:pPr indent="0" lvl="0" marL="0" marR="0" rtl="0" algn="l">
              <a:lnSpc>
                <a:spcPct val="15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p:txBody>
      </p:sp>
      <p:pic>
        <p:nvPicPr>
          <p:cNvPr id="219" name="Google Shape;219;p29"/>
          <p:cNvPicPr preferRelativeResize="0"/>
          <p:nvPr/>
        </p:nvPicPr>
        <p:blipFill>
          <a:blip r:embed="rId3">
            <a:alphaModFix/>
          </a:blip>
          <a:stretch>
            <a:fillRect/>
          </a:stretch>
        </p:blipFill>
        <p:spPr>
          <a:xfrm>
            <a:off x="0" y="4871650"/>
            <a:ext cx="11519051" cy="1909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pic>
        <p:nvPicPr>
          <p:cNvPr id="224" name="Google Shape;224;p30"/>
          <p:cNvPicPr preferRelativeResize="0"/>
          <p:nvPr/>
        </p:nvPicPr>
        <p:blipFill rotWithShape="1">
          <a:blip r:embed="rId3">
            <a:alphaModFix/>
          </a:blip>
          <a:srcRect b="0" l="0" r="0" t="0"/>
          <a:stretch/>
        </p:blipFill>
        <p:spPr>
          <a:xfrm>
            <a:off x="1259032" y="2316215"/>
            <a:ext cx="9673936" cy="3575430"/>
          </a:xfrm>
          <a:prstGeom prst="rect">
            <a:avLst/>
          </a:prstGeom>
          <a:noFill/>
          <a:ln>
            <a:noFill/>
          </a:ln>
        </p:spPr>
      </p:pic>
      <p:sp>
        <p:nvSpPr>
          <p:cNvPr id="225" name="Google Shape;225;p30"/>
          <p:cNvSpPr txBox="1"/>
          <p:nvPr>
            <p:ph idx="12" type="sldNum"/>
          </p:nvPr>
        </p:nvSpPr>
        <p:spPr>
          <a:xfrm>
            <a:off x="11296611" y="6014423"/>
            <a:ext cx="731600" cy="52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
        <p:nvSpPr>
          <p:cNvPr id="226" name="Google Shape;226;p30"/>
          <p:cNvSpPr txBox="1"/>
          <p:nvPr/>
        </p:nvSpPr>
        <p:spPr>
          <a:xfrm>
            <a:off x="0" y="771572"/>
            <a:ext cx="12192000" cy="1200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Montserrat"/>
                <a:ea typeface="Montserrat"/>
                <a:cs typeface="Montserrat"/>
                <a:sym typeface="Montserrat"/>
              </a:rPr>
              <a:t>Alamelu Ramanathan</a:t>
            </a:r>
            <a:endParaRPr b="1" i="0" sz="1800" u="none" cap="none" strike="noStrike">
              <a:solidFill>
                <a:schemeClr val="dk1"/>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Montserrat"/>
                <a:ea typeface="Montserrat"/>
                <a:cs typeface="Montserrat"/>
                <a:sym typeface="Montserrat"/>
              </a:rPr>
              <a:t>alamurm@gmail.com</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nvSpPr>
        <p:spPr>
          <a:xfrm>
            <a:off x="169121" y="1069171"/>
            <a:ext cx="11656800" cy="649800"/>
          </a:xfrm>
          <a:prstGeom prst="rect">
            <a:avLst/>
          </a:prstGeom>
          <a:noFill/>
          <a:ln>
            <a:noFill/>
          </a:ln>
        </p:spPr>
        <p:txBody>
          <a:bodyPr anchorCtr="0" anchor="t" bIns="52525" lIns="105100" spcFirstLastPara="1" rIns="105100" wrap="square" tIns="52525">
            <a:spAutoFit/>
          </a:bodyPr>
          <a:lstStyle/>
          <a:p>
            <a:pPr indent="0" lvl="0" marL="0" marR="0" rtl="0" algn="l">
              <a:lnSpc>
                <a:spcPct val="100000"/>
              </a:lnSpc>
              <a:spcBef>
                <a:spcPts val="0"/>
              </a:spcBef>
              <a:spcAft>
                <a:spcPts val="0"/>
              </a:spcAft>
              <a:buClr>
                <a:srgbClr val="000000"/>
              </a:buClr>
              <a:buSzPts val="3533"/>
              <a:buFont typeface="Arial"/>
              <a:buNone/>
            </a:pPr>
            <a:r>
              <a:rPr b="0" i="0" lang="en-US" sz="3533" u="none" cap="none" strike="noStrike">
                <a:solidFill>
                  <a:schemeClr val="dk1"/>
                </a:solidFill>
                <a:latin typeface="Arial"/>
                <a:ea typeface="Arial"/>
                <a:cs typeface="Arial"/>
                <a:sym typeface="Arial"/>
              </a:rPr>
              <a:t>Problem Statement</a:t>
            </a:r>
            <a:endParaRPr b="0" i="0" sz="3533" u="none" cap="none" strike="noStrike">
              <a:solidFill>
                <a:schemeClr val="dk1"/>
              </a:solidFill>
              <a:latin typeface="Arial"/>
              <a:ea typeface="Arial"/>
              <a:cs typeface="Arial"/>
              <a:sym typeface="Arial"/>
            </a:endParaRPr>
          </a:p>
        </p:txBody>
      </p:sp>
      <p:sp>
        <p:nvSpPr>
          <p:cNvPr id="105" name="Google Shape;105;p16"/>
          <p:cNvSpPr txBox="1"/>
          <p:nvPr/>
        </p:nvSpPr>
        <p:spPr>
          <a:xfrm>
            <a:off x="653393" y="2271175"/>
            <a:ext cx="11374800" cy="4479000"/>
          </a:xfrm>
          <a:prstGeom prst="rect">
            <a:avLst/>
          </a:prstGeom>
          <a:noFill/>
          <a:ln>
            <a:noFill/>
          </a:ln>
        </p:spPr>
        <p:txBody>
          <a:bodyPr anchorCtr="0" anchor="t" bIns="121900" lIns="121900" spcFirstLastPara="1" rIns="121900" wrap="square" tIns="121900">
            <a:spAutoFit/>
          </a:bodyPr>
          <a:lstStyle/>
          <a:p>
            <a:pPr indent="0" lvl="0" marL="0" marR="0" rtl="0" algn="l">
              <a:lnSpc>
                <a:spcPct val="200000"/>
              </a:lnSpc>
              <a:spcBef>
                <a:spcPts val="1600"/>
              </a:spcBef>
              <a:spcAft>
                <a:spcPts val="0"/>
              </a:spcAft>
              <a:buClr>
                <a:srgbClr val="000000"/>
              </a:buClr>
              <a:buSzPts val="2500"/>
              <a:buFont typeface="Arial"/>
              <a:buNone/>
            </a:pPr>
            <a:r>
              <a:rPr lang="en-US" sz="2500">
                <a:solidFill>
                  <a:schemeClr val="dk1"/>
                </a:solidFill>
              </a:rPr>
              <a:t>Depression is a complex mental health condition influenced by a variety of factors, including demographic, lifestyle, and psychosocial variables. This study aims to identify and analyze key factors that contribute to the experience of depression in individuals, with the goal of uncovering patterns and potential risk factors. Understanding these relationships will help inform targeted interventions and support strategies to improve mental health outcomes.</a:t>
            </a:r>
            <a:endParaRPr b="0" i="0" sz="2500" u="none" cap="none" strike="noStrike">
              <a:solidFill>
                <a:srgbClr val="000000"/>
              </a:solidFill>
              <a:latin typeface="Arial"/>
              <a:ea typeface="Arial"/>
              <a:cs typeface="Arial"/>
              <a:sym typeface="Arial"/>
            </a:endParaRPr>
          </a:p>
        </p:txBody>
      </p:sp>
      <p:sp>
        <p:nvSpPr>
          <p:cNvPr id="106" name="Google Shape;106;p16"/>
          <p:cNvSpPr txBox="1"/>
          <p:nvPr>
            <p:ph idx="12" type="sldNum"/>
          </p:nvPr>
        </p:nvSpPr>
        <p:spPr>
          <a:xfrm>
            <a:off x="11296611" y="6014423"/>
            <a:ext cx="731600" cy="52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
        <p:nvSpPr>
          <p:cNvPr id="107" name="Google Shape;107;p16"/>
          <p:cNvSpPr txBox="1"/>
          <p:nvPr/>
        </p:nvSpPr>
        <p:spPr>
          <a:xfrm>
            <a:off x="169121" y="3541809"/>
            <a:ext cx="11656800" cy="649800"/>
          </a:xfrm>
          <a:prstGeom prst="rect">
            <a:avLst/>
          </a:prstGeom>
          <a:noFill/>
          <a:ln>
            <a:noFill/>
          </a:ln>
        </p:spPr>
        <p:txBody>
          <a:bodyPr anchorCtr="0" anchor="t" bIns="52525" lIns="105100" spcFirstLastPara="1" rIns="105100" wrap="square" tIns="52525">
            <a:spAutoFit/>
          </a:bodyPr>
          <a:lstStyle/>
          <a:p>
            <a:pPr indent="0" lvl="0" marL="0" marR="0" rtl="0" algn="l">
              <a:lnSpc>
                <a:spcPct val="100000"/>
              </a:lnSpc>
              <a:spcBef>
                <a:spcPts val="0"/>
              </a:spcBef>
              <a:spcAft>
                <a:spcPts val="0"/>
              </a:spcAft>
              <a:buClr>
                <a:srgbClr val="000000"/>
              </a:buClr>
              <a:buSzPts val="3533"/>
              <a:buFont typeface="Arial"/>
              <a:buNone/>
            </a:pPr>
            <a:r>
              <a:t/>
            </a:r>
            <a:endParaRPr b="0" i="0" sz="3533"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nvSpPr>
        <p:spPr>
          <a:xfrm>
            <a:off x="686449" y="663188"/>
            <a:ext cx="6976800" cy="7902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3533"/>
              <a:buFont typeface="Arial"/>
              <a:buNone/>
            </a:pPr>
            <a:r>
              <a:rPr b="0" i="0" lang="en-US" sz="3533" u="none" cap="none" strike="noStrike">
                <a:solidFill>
                  <a:schemeClr val="dk1"/>
                </a:solidFill>
                <a:latin typeface="Arial"/>
                <a:ea typeface="Arial"/>
                <a:cs typeface="Arial"/>
                <a:sym typeface="Arial"/>
              </a:rPr>
              <a:t>Key Objectives</a:t>
            </a:r>
            <a:endParaRPr b="0" i="0" sz="3533" u="none" cap="none" strike="noStrike">
              <a:solidFill>
                <a:srgbClr val="000000"/>
              </a:solidFill>
              <a:latin typeface="Arial"/>
              <a:ea typeface="Arial"/>
              <a:cs typeface="Arial"/>
              <a:sym typeface="Arial"/>
            </a:endParaRPr>
          </a:p>
        </p:txBody>
      </p:sp>
      <p:sp>
        <p:nvSpPr>
          <p:cNvPr id="113" name="Google Shape;113;p17"/>
          <p:cNvSpPr txBox="1"/>
          <p:nvPr/>
        </p:nvSpPr>
        <p:spPr>
          <a:xfrm>
            <a:off x="753274" y="1369975"/>
            <a:ext cx="10835100" cy="5469300"/>
          </a:xfrm>
          <a:prstGeom prst="rect">
            <a:avLst/>
          </a:prstGeom>
          <a:noFill/>
          <a:ln>
            <a:noFill/>
          </a:ln>
        </p:spPr>
        <p:txBody>
          <a:bodyPr anchorCtr="0" anchor="t" bIns="121900" lIns="121900" spcFirstLastPara="1" rIns="121900" wrap="square" tIns="121900">
            <a:spAutoFit/>
          </a:bodyPr>
          <a:lstStyle/>
          <a:p>
            <a:pPr indent="0" lvl="0" marL="211662" marR="0" rtl="0" algn="l">
              <a:lnSpc>
                <a:spcPct val="150000"/>
              </a:lnSpc>
              <a:spcBef>
                <a:spcPts val="0"/>
              </a:spcBef>
              <a:spcAft>
                <a:spcPts val="0"/>
              </a:spcAft>
              <a:buClr>
                <a:srgbClr val="000000"/>
              </a:buClr>
              <a:buSzPts val="2200"/>
              <a:buFont typeface="Arial"/>
              <a:buNone/>
            </a:pPr>
            <a:r>
              <a:t/>
            </a:r>
            <a:endParaRPr b="0" i="0" sz="2200" u="none" cap="none" strike="noStrike">
              <a:solidFill>
                <a:schemeClr val="dk1"/>
              </a:solidFill>
              <a:latin typeface="Arial"/>
              <a:ea typeface="Arial"/>
              <a:cs typeface="Arial"/>
              <a:sym typeface="Arial"/>
            </a:endParaRPr>
          </a:p>
          <a:p>
            <a:pPr indent="-368300" lvl="0" marL="457200" marR="0" rtl="0" algn="l">
              <a:lnSpc>
                <a:spcPct val="150000"/>
              </a:lnSpc>
              <a:spcBef>
                <a:spcPts val="1600"/>
              </a:spcBef>
              <a:spcAft>
                <a:spcPts val="0"/>
              </a:spcAft>
              <a:buClr>
                <a:schemeClr val="dk1"/>
              </a:buClr>
              <a:buSzPts val="2200"/>
              <a:buFont typeface="Montserrat"/>
              <a:buChar char="●"/>
            </a:pPr>
            <a:r>
              <a:rPr b="1" i="0" lang="en-US" sz="2200" u="none" cap="none" strike="noStrike">
                <a:solidFill>
                  <a:schemeClr val="dk1"/>
                </a:solidFill>
                <a:latin typeface="Arial"/>
                <a:ea typeface="Arial"/>
                <a:cs typeface="Arial"/>
                <a:sym typeface="Arial"/>
              </a:rPr>
              <a:t>Predict</a:t>
            </a:r>
            <a:r>
              <a:rPr b="1" lang="en-US" sz="2200">
                <a:solidFill>
                  <a:schemeClr val="dk1"/>
                </a:solidFill>
              </a:rPr>
              <a:t>ion of Depression onset</a:t>
            </a:r>
            <a:r>
              <a:rPr b="0" i="0" lang="en-US" sz="2200" u="none" cap="none" strike="noStrike">
                <a:solidFill>
                  <a:schemeClr val="dk1"/>
                </a:solidFill>
                <a:latin typeface="Arial"/>
                <a:ea typeface="Arial"/>
                <a:cs typeface="Arial"/>
                <a:sym typeface="Arial"/>
              </a:rPr>
              <a:t>: Develop a machine learning model t</a:t>
            </a:r>
            <a:r>
              <a:rPr lang="en-US" sz="2200">
                <a:solidFill>
                  <a:schemeClr val="dk1"/>
                </a:solidFill>
              </a:rPr>
              <a:t>hat can accurately classify individuals onset of  depression.</a:t>
            </a:r>
            <a:endParaRPr b="0" i="0" sz="2200" u="none" cap="none" strike="noStrike">
              <a:solidFill>
                <a:schemeClr val="dk1"/>
              </a:solidFill>
              <a:latin typeface="Arial"/>
              <a:ea typeface="Arial"/>
              <a:cs typeface="Arial"/>
              <a:sym typeface="Arial"/>
            </a:endParaRPr>
          </a:p>
          <a:p>
            <a:pPr indent="-368300" lvl="0" marL="457200" marR="0" rtl="0" algn="l">
              <a:lnSpc>
                <a:spcPct val="150000"/>
              </a:lnSpc>
              <a:spcBef>
                <a:spcPts val="1600"/>
              </a:spcBef>
              <a:spcAft>
                <a:spcPts val="0"/>
              </a:spcAft>
              <a:buClr>
                <a:schemeClr val="dk1"/>
              </a:buClr>
              <a:buSzPts val="2200"/>
              <a:buFont typeface="Montserrat"/>
              <a:buChar char="●"/>
            </a:pPr>
            <a:r>
              <a:rPr b="1" i="0" lang="en-US" sz="2200" u="none" cap="none" strike="noStrike">
                <a:solidFill>
                  <a:schemeClr val="dk1"/>
                </a:solidFill>
                <a:latin typeface="Arial"/>
                <a:ea typeface="Arial"/>
                <a:cs typeface="Arial"/>
                <a:sym typeface="Arial"/>
              </a:rPr>
              <a:t>Understand Key Drivers</a:t>
            </a:r>
            <a:r>
              <a:rPr b="0" i="0" lang="en-US" sz="2200" u="none" cap="none" strike="noStrike">
                <a:solidFill>
                  <a:schemeClr val="dk1"/>
                </a:solidFill>
                <a:latin typeface="Arial"/>
                <a:ea typeface="Arial"/>
                <a:cs typeface="Arial"/>
                <a:sym typeface="Arial"/>
              </a:rPr>
              <a:t>: </a:t>
            </a:r>
            <a:r>
              <a:rPr lang="en-US" sz="1050">
                <a:solidFill>
                  <a:srgbClr val="3C4043"/>
                </a:solidFill>
                <a:highlight>
                  <a:srgbClr val="FFFFFF"/>
                </a:highlight>
              </a:rPr>
              <a:t> </a:t>
            </a:r>
            <a:r>
              <a:rPr lang="en-US" sz="2200">
                <a:solidFill>
                  <a:srgbClr val="3C4043"/>
                </a:solidFill>
                <a:highlight>
                  <a:srgbClr val="FFFFFF"/>
                </a:highlight>
              </a:rPr>
              <a:t>Explore factors that may cause individuals to experience depression.</a:t>
            </a:r>
            <a:endParaRPr b="0" i="0" sz="2200" u="none" cap="none" strike="noStrike">
              <a:solidFill>
                <a:schemeClr val="dk1"/>
              </a:solidFill>
              <a:latin typeface="Arial"/>
              <a:ea typeface="Arial"/>
              <a:cs typeface="Arial"/>
              <a:sym typeface="Arial"/>
            </a:endParaRPr>
          </a:p>
          <a:p>
            <a:pPr indent="-368300" lvl="0" marL="457200" marR="0" rtl="0" algn="l">
              <a:lnSpc>
                <a:spcPct val="150000"/>
              </a:lnSpc>
              <a:spcBef>
                <a:spcPts val="1600"/>
              </a:spcBef>
              <a:spcAft>
                <a:spcPts val="0"/>
              </a:spcAft>
              <a:buClr>
                <a:schemeClr val="dk1"/>
              </a:buClr>
              <a:buSzPts val="2200"/>
              <a:buFont typeface="Montserrat"/>
              <a:buChar char="●"/>
            </a:pPr>
            <a:r>
              <a:rPr b="1" i="0" lang="en-US" sz="2200" u="none" cap="none" strike="noStrike">
                <a:solidFill>
                  <a:schemeClr val="dk1"/>
                </a:solidFill>
                <a:latin typeface="Arial"/>
                <a:ea typeface="Arial"/>
                <a:cs typeface="Arial"/>
                <a:sym typeface="Arial"/>
              </a:rPr>
              <a:t>Actionable Insights</a:t>
            </a:r>
            <a:r>
              <a:rPr b="0" i="0" lang="en-US" sz="2200" u="none" cap="none" strike="noStrike">
                <a:solidFill>
                  <a:schemeClr val="dk1"/>
                </a:solidFill>
                <a:latin typeface="Arial"/>
                <a:ea typeface="Arial"/>
                <a:cs typeface="Arial"/>
                <a:sym typeface="Arial"/>
              </a:rPr>
              <a:t>: </a:t>
            </a:r>
            <a:r>
              <a:rPr lang="en-US" sz="2200">
                <a:solidFill>
                  <a:schemeClr val="dk1"/>
                </a:solidFill>
              </a:rPr>
              <a:t>Use the findings to generate insights for healthcare system, </a:t>
            </a:r>
            <a:r>
              <a:rPr lang="en-US" sz="2200">
                <a:solidFill>
                  <a:schemeClr val="dk1"/>
                </a:solidFill>
              </a:rPr>
              <a:t>policy</a:t>
            </a:r>
            <a:r>
              <a:rPr lang="en-US" sz="2200">
                <a:solidFill>
                  <a:schemeClr val="dk1"/>
                </a:solidFill>
              </a:rPr>
              <a:t> makers, </a:t>
            </a:r>
            <a:r>
              <a:rPr lang="en-US" sz="2200">
                <a:solidFill>
                  <a:schemeClr val="dk1"/>
                </a:solidFill>
              </a:rPr>
              <a:t>organizations</a:t>
            </a:r>
            <a:r>
              <a:rPr lang="en-US" sz="2200">
                <a:solidFill>
                  <a:schemeClr val="dk1"/>
                </a:solidFill>
              </a:rPr>
              <a:t>, educational institutions and individuals to mitigate depression risk.</a:t>
            </a:r>
            <a:endParaRPr b="0" i="0" sz="2200" u="none" cap="none" strike="noStrike">
              <a:solidFill>
                <a:schemeClr val="dk1"/>
              </a:solidFill>
              <a:latin typeface="Arial"/>
              <a:ea typeface="Arial"/>
              <a:cs typeface="Arial"/>
              <a:sym typeface="Arial"/>
            </a:endParaRPr>
          </a:p>
          <a:p>
            <a:pPr indent="0" lvl="0" marL="457200" marR="0" rtl="0" algn="l">
              <a:lnSpc>
                <a:spcPct val="150000"/>
              </a:lnSpc>
              <a:spcBef>
                <a:spcPts val="1600"/>
              </a:spcBef>
              <a:spcAft>
                <a:spcPts val="0"/>
              </a:spcAft>
              <a:buClr>
                <a:srgbClr val="000000"/>
              </a:buClr>
              <a:buSzPts val="2200"/>
              <a:buFont typeface="Arial"/>
              <a:buNone/>
            </a:pPr>
            <a:r>
              <a:t/>
            </a:r>
            <a:endParaRPr b="0" i="0" sz="2200" u="none" cap="none" strike="noStrike">
              <a:solidFill>
                <a:schemeClr val="dk1"/>
              </a:solidFill>
              <a:latin typeface="Arial"/>
              <a:ea typeface="Arial"/>
              <a:cs typeface="Arial"/>
              <a:sym typeface="Arial"/>
            </a:endParaRPr>
          </a:p>
        </p:txBody>
      </p:sp>
      <p:sp>
        <p:nvSpPr>
          <p:cNvPr id="114" name="Google Shape;114;p17"/>
          <p:cNvSpPr txBox="1"/>
          <p:nvPr>
            <p:ph idx="12" type="sldNum"/>
          </p:nvPr>
        </p:nvSpPr>
        <p:spPr>
          <a:xfrm>
            <a:off x="11296611" y="6014423"/>
            <a:ext cx="731600" cy="52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p:nvPr/>
        </p:nvSpPr>
        <p:spPr>
          <a:xfrm>
            <a:off x="1286561" y="709742"/>
            <a:ext cx="7373961" cy="120032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br>
              <a:rPr b="0" i="0" lang="en-US" sz="2400" u="none" cap="none" strike="noStrike">
                <a:solidFill>
                  <a:schemeClr val="dk1"/>
                </a:solidFill>
                <a:latin typeface="Calibri"/>
                <a:ea typeface="Calibri"/>
                <a:cs typeface="Calibri"/>
                <a:sym typeface="Calibri"/>
              </a:rPr>
            </a:b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Calibri"/>
              <a:ea typeface="Calibri"/>
              <a:cs typeface="Calibri"/>
              <a:sym typeface="Calibri"/>
            </a:endParaRPr>
          </a:p>
        </p:txBody>
      </p:sp>
      <p:sp>
        <p:nvSpPr>
          <p:cNvPr id="120" name="Google Shape;120;p18"/>
          <p:cNvSpPr txBox="1"/>
          <p:nvPr/>
        </p:nvSpPr>
        <p:spPr>
          <a:xfrm>
            <a:off x="349946" y="519878"/>
            <a:ext cx="11472000" cy="785100"/>
          </a:xfrm>
          <a:prstGeom prst="rect">
            <a:avLst/>
          </a:prstGeom>
          <a:noFill/>
          <a:ln>
            <a:noFill/>
          </a:ln>
        </p:spPr>
        <p:txBody>
          <a:bodyPr anchorCtr="0" anchor="ctr"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3500"/>
              <a:buFont typeface="Arial"/>
              <a:buNone/>
            </a:pPr>
            <a:r>
              <a:rPr b="0" i="0" lang="en-US" sz="3500" u="none" cap="none" strike="noStrike">
                <a:solidFill>
                  <a:srgbClr val="000000"/>
                </a:solidFill>
                <a:latin typeface="Arial"/>
                <a:ea typeface="Arial"/>
                <a:cs typeface="Arial"/>
                <a:sym typeface="Arial"/>
              </a:rPr>
              <a:t>Exploratory Data Analysis</a:t>
            </a:r>
            <a:endParaRPr b="0" i="0" sz="3500" u="none" cap="none" strike="noStrike">
              <a:solidFill>
                <a:srgbClr val="000000"/>
              </a:solidFill>
              <a:latin typeface="Arial"/>
              <a:ea typeface="Arial"/>
              <a:cs typeface="Arial"/>
              <a:sym typeface="Arial"/>
            </a:endParaRPr>
          </a:p>
        </p:txBody>
      </p:sp>
      <p:sp>
        <p:nvSpPr>
          <p:cNvPr id="121" name="Google Shape;121;p18"/>
          <p:cNvSpPr/>
          <p:nvPr/>
        </p:nvSpPr>
        <p:spPr>
          <a:xfrm>
            <a:off x="61650" y="1441275"/>
            <a:ext cx="6397800" cy="13158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900"/>
              <a:buFont typeface="Arial"/>
              <a:buNone/>
            </a:pPr>
            <a:r>
              <a:rPr b="0" i="0" lang="en-US" sz="1900" u="none" cap="none" strike="noStrike">
                <a:solidFill>
                  <a:schemeClr val="dk1"/>
                </a:solidFill>
                <a:latin typeface="Arial"/>
                <a:ea typeface="Arial"/>
                <a:cs typeface="Arial"/>
                <a:sym typeface="Arial"/>
              </a:rPr>
              <a:t>Analyse the information in the </a:t>
            </a:r>
            <a:r>
              <a:rPr lang="en-US" sz="1900">
                <a:solidFill>
                  <a:schemeClr val="dk1"/>
                </a:solidFill>
              </a:rPr>
              <a:t>mental health </a:t>
            </a:r>
            <a:r>
              <a:rPr b="0" i="0" lang="en-US" sz="1900" u="none" cap="none" strike="noStrike">
                <a:solidFill>
                  <a:schemeClr val="dk1"/>
                </a:solidFill>
                <a:latin typeface="Arial"/>
                <a:ea typeface="Arial"/>
                <a:cs typeface="Arial"/>
                <a:sym typeface="Arial"/>
              </a:rPr>
              <a:t>dataset , find the missing / null values if any and find ways to handle them.</a:t>
            </a:r>
            <a:endParaRPr b="0" i="0" sz="19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900"/>
              <a:buFont typeface="Arial"/>
              <a:buNone/>
            </a:pPr>
            <a:r>
              <a:rPr b="0" i="0" lang="en-US" sz="1900" u="none" cap="none" strike="noStrike">
                <a:solidFill>
                  <a:schemeClr val="dk1"/>
                </a:solidFill>
                <a:latin typeface="Arial"/>
                <a:ea typeface="Arial"/>
                <a:cs typeface="Arial"/>
                <a:sym typeface="Arial"/>
              </a:rPr>
              <a:t>Dataset has 140700 records </a:t>
            </a:r>
            <a:r>
              <a:rPr lang="en-US" sz="1900">
                <a:solidFill>
                  <a:schemeClr val="dk1"/>
                </a:solidFill>
              </a:rPr>
              <a:t>with </a:t>
            </a:r>
            <a:r>
              <a:rPr b="0" i="0" lang="en-US" sz="1900" u="none" cap="none" strike="noStrike">
                <a:solidFill>
                  <a:schemeClr val="dk1"/>
                </a:solidFill>
                <a:latin typeface="Arial"/>
                <a:ea typeface="Arial"/>
                <a:cs typeface="Arial"/>
                <a:sym typeface="Arial"/>
              </a:rPr>
              <a:t>2</a:t>
            </a:r>
            <a:r>
              <a:rPr lang="en-US" sz="1900">
                <a:solidFill>
                  <a:schemeClr val="dk1"/>
                </a:solidFill>
              </a:rPr>
              <a:t>0</a:t>
            </a:r>
            <a:r>
              <a:rPr b="0" i="0" lang="en-US" sz="1900" u="none" cap="none" strike="noStrike">
                <a:solidFill>
                  <a:schemeClr val="dk1"/>
                </a:solidFill>
                <a:latin typeface="Arial"/>
                <a:ea typeface="Arial"/>
                <a:cs typeface="Arial"/>
                <a:sym typeface="Arial"/>
              </a:rPr>
              <a:t> columns that could be grouped under the following categories.</a:t>
            </a:r>
            <a:endParaRPr b="0" i="0" sz="1900" u="none" cap="none" strike="noStrike">
              <a:solidFill>
                <a:schemeClr val="dk1"/>
              </a:solidFill>
              <a:latin typeface="Arial"/>
              <a:ea typeface="Arial"/>
              <a:cs typeface="Arial"/>
              <a:sym typeface="Arial"/>
            </a:endParaRPr>
          </a:p>
          <a:p>
            <a:pPr indent="-349250" lvl="0" marL="457200" marR="0" rtl="0" algn="l">
              <a:lnSpc>
                <a:spcPct val="150000"/>
              </a:lnSpc>
              <a:spcBef>
                <a:spcPts val="0"/>
              </a:spcBef>
              <a:spcAft>
                <a:spcPts val="0"/>
              </a:spcAft>
              <a:buClr>
                <a:schemeClr val="dk1"/>
              </a:buClr>
              <a:buSzPts val="1900"/>
              <a:buFont typeface="Arial"/>
              <a:buChar char="➢"/>
            </a:pPr>
            <a:r>
              <a:rPr lang="en-US" sz="1900">
                <a:solidFill>
                  <a:schemeClr val="dk1"/>
                </a:solidFill>
              </a:rPr>
              <a:t>Individual </a:t>
            </a:r>
            <a:r>
              <a:rPr b="0" i="0" lang="en-US" sz="1900" u="none" cap="none" strike="noStrike">
                <a:solidFill>
                  <a:schemeClr val="dk1"/>
                </a:solidFill>
                <a:latin typeface="Arial"/>
                <a:ea typeface="Arial"/>
                <a:cs typeface="Arial"/>
                <a:sym typeface="Arial"/>
              </a:rPr>
              <a:t>demographics,</a:t>
            </a:r>
            <a:endParaRPr b="0" i="0" sz="1900" u="none" cap="none" strike="noStrike">
              <a:solidFill>
                <a:schemeClr val="dk1"/>
              </a:solidFill>
              <a:latin typeface="Arial"/>
              <a:ea typeface="Arial"/>
              <a:cs typeface="Arial"/>
              <a:sym typeface="Arial"/>
            </a:endParaRPr>
          </a:p>
          <a:p>
            <a:pPr indent="-349250" lvl="0" marL="457200" marR="0" rtl="0" algn="l">
              <a:lnSpc>
                <a:spcPct val="150000"/>
              </a:lnSpc>
              <a:spcBef>
                <a:spcPts val="0"/>
              </a:spcBef>
              <a:spcAft>
                <a:spcPts val="0"/>
              </a:spcAft>
              <a:buClr>
                <a:schemeClr val="dk1"/>
              </a:buClr>
              <a:buSzPts val="1900"/>
              <a:buFont typeface="Arial"/>
              <a:buChar char="➢"/>
            </a:pPr>
            <a:r>
              <a:rPr lang="en-US" sz="1900">
                <a:solidFill>
                  <a:schemeClr val="dk1"/>
                </a:solidFill>
              </a:rPr>
              <a:t>Lifestyle</a:t>
            </a:r>
            <a:r>
              <a:rPr b="0" i="0" lang="en-US" sz="1900" u="none" cap="none" strike="noStrike">
                <a:solidFill>
                  <a:schemeClr val="dk1"/>
                </a:solidFill>
                <a:latin typeface="Arial"/>
                <a:ea typeface="Arial"/>
                <a:cs typeface="Arial"/>
                <a:sym typeface="Arial"/>
              </a:rPr>
              <a:t> and</a:t>
            </a:r>
            <a:endParaRPr b="0" i="0" sz="1900" u="none" cap="none" strike="noStrike">
              <a:solidFill>
                <a:schemeClr val="dk1"/>
              </a:solidFill>
              <a:latin typeface="Arial"/>
              <a:ea typeface="Arial"/>
              <a:cs typeface="Arial"/>
              <a:sym typeface="Arial"/>
            </a:endParaRPr>
          </a:p>
          <a:p>
            <a:pPr indent="-349250" lvl="0" marL="457200" marR="0" rtl="0" algn="l">
              <a:lnSpc>
                <a:spcPct val="150000"/>
              </a:lnSpc>
              <a:spcBef>
                <a:spcPts val="0"/>
              </a:spcBef>
              <a:spcAft>
                <a:spcPts val="0"/>
              </a:spcAft>
              <a:buClr>
                <a:schemeClr val="dk1"/>
              </a:buClr>
              <a:buSzPts val="1900"/>
              <a:buFont typeface="Arial"/>
              <a:buChar char="➢"/>
            </a:pPr>
            <a:r>
              <a:rPr lang="en-US" sz="1900">
                <a:solidFill>
                  <a:schemeClr val="dk1"/>
                </a:solidFill>
              </a:rPr>
              <a:t>psychosocial</a:t>
            </a:r>
            <a:r>
              <a:rPr b="0" i="0" lang="en-US" sz="1900" u="none" cap="none" strike="noStrike">
                <a:solidFill>
                  <a:schemeClr val="dk1"/>
                </a:solidFill>
                <a:latin typeface="Arial"/>
                <a:ea typeface="Arial"/>
                <a:cs typeface="Arial"/>
                <a:sym typeface="Arial"/>
              </a:rPr>
              <a:t> information</a:t>
            </a:r>
            <a:endParaRPr b="0" i="0" sz="19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900"/>
              <a:buFont typeface="Arial"/>
              <a:buNone/>
            </a:pPr>
            <a:r>
              <a:t/>
            </a:r>
            <a:endParaRPr sz="1900">
              <a:solidFill>
                <a:schemeClr val="dk1"/>
              </a:solidFill>
            </a:endParaRPr>
          </a:p>
          <a:p>
            <a:pPr indent="0" lvl="0" marL="0" marR="0" rtl="0" algn="l">
              <a:lnSpc>
                <a:spcPct val="150000"/>
              </a:lnSpc>
              <a:spcBef>
                <a:spcPts val="0"/>
              </a:spcBef>
              <a:spcAft>
                <a:spcPts val="0"/>
              </a:spcAft>
              <a:buClr>
                <a:srgbClr val="000000"/>
              </a:buClr>
              <a:buSzPts val="1900"/>
              <a:buFont typeface="Arial"/>
              <a:buNone/>
            </a:pPr>
            <a:r>
              <a:rPr lang="en-US" sz="1900">
                <a:solidFill>
                  <a:schemeClr val="dk1"/>
                </a:solidFill>
              </a:rPr>
              <a:t>On analysis it is found that there are more categorical features  in the dataset and lot of noise is there.</a:t>
            </a:r>
            <a:endParaRPr sz="1900">
              <a:solidFill>
                <a:schemeClr val="dk1"/>
              </a:solidFill>
            </a:endParaRPr>
          </a:p>
          <a:p>
            <a:pPr indent="0" lvl="0" marL="0" marR="0" rtl="0" algn="l">
              <a:lnSpc>
                <a:spcPct val="150000"/>
              </a:lnSpc>
              <a:spcBef>
                <a:spcPts val="0"/>
              </a:spcBef>
              <a:spcAft>
                <a:spcPts val="0"/>
              </a:spcAft>
              <a:buClr>
                <a:srgbClr val="000000"/>
              </a:buClr>
              <a:buSzPts val="1033"/>
              <a:buFont typeface="Arial"/>
              <a:buNone/>
            </a:pPr>
            <a:r>
              <a:t/>
            </a:r>
            <a:endParaRPr b="0" i="0" sz="1033" u="none" cap="none" strike="noStrik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1100"/>
              <a:buFont typeface="Arial"/>
              <a:buNone/>
            </a:pPr>
            <a:r>
              <a:t/>
            </a:r>
            <a:endParaRPr b="0" i="0" sz="750" u="none" cap="none" strike="noStrike">
              <a:solidFill>
                <a:schemeClr val="dk1"/>
              </a:solidFill>
              <a:highlight>
                <a:srgbClr val="F7F7F7"/>
              </a:highlight>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1033"/>
              <a:buFont typeface="Arial"/>
              <a:buNone/>
            </a:pPr>
            <a:br>
              <a:rPr b="0" i="0" lang="en-US" sz="1033" u="none" cap="none" strike="noStrike">
                <a:solidFill>
                  <a:schemeClr val="dk1"/>
                </a:solidFill>
                <a:latin typeface="Calibri"/>
                <a:ea typeface="Calibri"/>
                <a:cs typeface="Calibri"/>
                <a:sym typeface="Calibri"/>
              </a:rPr>
            </a:br>
            <a:endParaRPr b="0" i="0" sz="1033" u="none" cap="none" strike="noStrik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1033"/>
              <a:buFont typeface="Arial"/>
              <a:buNone/>
            </a:pPr>
            <a:r>
              <a:t/>
            </a:r>
            <a:endParaRPr b="0" i="0" sz="1033"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100"/>
              <a:buFont typeface="Arial"/>
              <a:buNone/>
            </a:pPr>
            <a:br>
              <a:rPr b="0" i="0" lang="en-US" sz="2100" u="none" cap="none" strike="noStrike">
                <a:solidFill>
                  <a:schemeClr val="dk1"/>
                </a:solidFill>
                <a:latin typeface="Calibri"/>
                <a:ea typeface="Calibri"/>
                <a:cs typeface="Calibri"/>
                <a:sym typeface="Calibri"/>
              </a:rPr>
            </a:br>
            <a:endParaRPr b="0" i="0" sz="2100" u="none" cap="none" strike="noStrike">
              <a:solidFill>
                <a:schemeClr val="dk1"/>
              </a:solidFill>
              <a:latin typeface="Calibri"/>
              <a:ea typeface="Calibri"/>
              <a:cs typeface="Calibri"/>
              <a:sym typeface="Calibri"/>
            </a:endParaRPr>
          </a:p>
        </p:txBody>
      </p:sp>
      <p:sp>
        <p:nvSpPr>
          <p:cNvPr id="122" name="Google Shape;122;p18"/>
          <p:cNvSpPr txBox="1"/>
          <p:nvPr>
            <p:ph idx="12" type="sldNum"/>
          </p:nvPr>
        </p:nvSpPr>
        <p:spPr>
          <a:xfrm>
            <a:off x="11296611" y="6014423"/>
            <a:ext cx="731600" cy="52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
        <p:nvSpPr>
          <p:cNvPr id="123" name="Google Shape;123;p18"/>
          <p:cNvSpPr txBox="1"/>
          <p:nvPr/>
        </p:nvSpPr>
        <p:spPr>
          <a:xfrm>
            <a:off x="6459450" y="791425"/>
            <a:ext cx="5117700" cy="58299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US" sz="1050">
                <a:solidFill>
                  <a:srgbClr val="008000"/>
                </a:solidFill>
                <a:highlight>
                  <a:srgbClr val="F7F7F7"/>
                </a:highlight>
                <a:latin typeface="Courier New"/>
                <a:ea typeface="Courier New"/>
                <a:cs typeface="Courier New"/>
                <a:sym typeface="Courier New"/>
              </a:rPr>
              <a:t>#2. Exploratory data analysis</a:t>
            </a:r>
            <a:endParaRPr sz="105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chemeClr val="dk1"/>
                </a:solidFill>
                <a:highlight>
                  <a:srgbClr val="F7F7F7"/>
                </a:highlight>
                <a:latin typeface="Courier New"/>
                <a:ea typeface="Courier New"/>
                <a:cs typeface="Courier New"/>
                <a:sym typeface="Courier New"/>
              </a:rPr>
              <a:t>dsTrain.info()</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chemeClr val="dk1"/>
                </a:solidFill>
                <a:highlight>
                  <a:srgbClr val="F7F7F7"/>
                </a:highlight>
                <a:latin typeface="Courier New"/>
                <a:ea typeface="Courier New"/>
                <a:cs typeface="Courier New"/>
                <a:sym typeface="Courier New"/>
              </a:rPr>
              <a:t>TARGET = </a:t>
            </a:r>
            <a:r>
              <a:rPr lang="en-US" sz="1050">
                <a:solidFill>
                  <a:srgbClr val="A31515"/>
                </a:solidFill>
                <a:highlight>
                  <a:srgbClr val="F7F7F7"/>
                </a:highlight>
                <a:latin typeface="Courier New"/>
                <a:ea typeface="Courier New"/>
                <a:cs typeface="Courier New"/>
                <a:sym typeface="Courier New"/>
              </a:rPr>
              <a:t>'Depression'</a:t>
            </a:r>
            <a:endParaRPr sz="1050">
              <a:solidFill>
                <a:srgbClr val="A31515"/>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rgbClr val="008000"/>
                </a:solidFill>
                <a:highlight>
                  <a:srgbClr val="F7F7F7"/>
                </a:highlight>
                <a:latin typeface="Courier New"/>
                <a:ea typeface="Courier New"/>
                <a:cs typeface="Courier New"/>
                <a:sym typeface="Courier New"/>
              </a:rPr>
              <a:t>#Find the features with missing values</a:t>
            </a:r>
            <a:endParaRPr sz="105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rgbClr val="795E26"/>
                </a:solidFill>
                <a:highlight>
                  <a:srgbClr val="F7F7F7"/>
                </a:highlight>
                <a:latin typeface="Courier New"/>
                <a:ea typeface="Courier New"/>
                <a:cs typeface="Courier New"/>
                <a:sym typeface="Courier New"/>
              </a:rPr>
              <a:t>print</a:t>
            </a:r>
            <a:r>
              <a:rPr lang="en-US" sz="1050">
                <a:solidFill>
                  <a:schemeClr val="dk1"/>
                </a:solidFill>
                <a:highlight>
                  <a:srgbClr val="F7F7F7"/>
                </a:highlight>
                <a:latin typeface="Courier New"/>
                <a:ea typeface="Courier New"/>
                <a:cs typeface="Courier New"/>
                <a:sym typeface="Courier New"/>
              </a:rPr>
              <a:t>(dsTrain.isnull().</a:t>
            </a:r>
            <a:r>
              <a:rPr lang="en-US" sz="1050">
                <a:solidFill>
                  <a:srgbClr val="795E26"/>
                </a:solidFill>
                <a:highlight>
                  <a:srgbClr val="F7F7F7"/>
                </a:highlight>
                <a:latin typeface="Courier New"/>
                <a:ea typeface="Courier New"/>
                <a:cs typeface="Courier New"/>
                <a:sym typeface="Courier New"/>
              </a:rPr>
              <a:t>sum</a:t>
            </a:r>
            <a:r>
              <a:rPr lang="en-US"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rgbClr val="008000"/>
                </a:solidFill>
                <a:highlight>
                  <a:srgbClr val="F7F7F7"/>
                </a:highlight>
                <a:latin typeface="Courier New"/>
                <a:ea typeface="Courier New"/>
                <a:cs typeface="Courier New"/>
                <a:sym typeface="Courier New"/>
              </a:rPr>
              <a:t>#Analyse the values in the demographics features</a:t>
            </a:r>
            <a:endParaRPr sz="105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chemeClr val="dk1"/>
                </a:solidFill>
                <a:highlight>
                  <a:srgbClr val="F7F7F7"/>
                </a:highlight>
                <a:latin typeface="Courier New"/>
                <a:ea typeface="Courier New"/>
                <a:cs typeface="Courier New"/>
                <a:sym typeface="Courier New"/>
              </a:rPr>
              <a:t>print (dsTrain[</a:t>
            </a:r>
            <a:r>
              <a:rPr lang="en-US" sz="1050">
                <a:solidFill>
                  <a:srgbClr val="A31515"/>
                </a:solidFill>
                <a:highlight>
                  <a:srgbClr val="F7F7F7"/>
                </a:highlight>
                <a:latin typeface="Courier New"/>
                <a:ea typeface="Courier New"/>
                <a:cs typeface="Courier New"/>
                <a:sym typeface="Courier New"/>
              </a:rPr>
              <a:t>'Age'</a:t>
            </a:r>
            <a:r>
              <a:rPr lang="en-US" sz="1050">
                <a:solidFill>
                  <a:schemeClr val="dk1"/>
                </a:solidFill>
                <a:highlight>
                  <a:srgbClr val="F7F7F7"/>
                </a:highlight>
                <a:latin typeface="Courier New"/>
                <a:ea typeface="Courier New"/>
                <a:cs typeface="Courier New"/>
                <a:sym typeface="Courier New"/>
              </a:rPr>
              <a:t>].value_counts())</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rgbClr val="795E26"/>
                </a:solidFill>
                <a:highlight>
                  <a:srgbClr val="F7F7F7"/>
                </a:highlight>
                <a:latin typeface="Courier New"/>
                <a:ea typeface="Courier New"/>
                <a:cs typeface="Courier New"/>
                <a:sym typeface="Courier New"/>
              </a:rPr>
              <a:t>print</a:t>
            </a:r>
            <a:r>
              <a:rPr lang="en-US" sz="1050">
                <a:solidFill>
                  <a:schemeClr val="dk1"/>
                </a:solidFill>
                <a:highlight>
                  <a:srgbClr val="F7F7F7"/>
                </a:highlight>
                <a:latin typeface="Courier New"/>
                <a:ea typeface="Courier New"/>
                <a:cs typeface="Courier New"/>
                <a:sym typeface="Courier New"/>
              </a:rPr>
              <a:t>(dsTrain[</a:t>
            </a:r>
            <a:r>
              <a:rPr lang="en-US" sz="1050">
                <a:solidFill>
                  <a:srgbClr val="A31515"/>
                </a:solidFill>
                <a:highlight>
                  <a:srgbClr val="F7F7F7"/>
                </a:highlight>
                <a:latin typeface="Courier New"/>
                <a:ea typeface="Courier New"/>
                <a:cs typeface="Courier New"/>
                <a:sym typeface="Courier New"/>
              </a:rPr>
              <a:t>'City'</a:t>
            </a:r>
            <a:r>
              <a:rPr lang="en-US" sz="1050">
                <a:solidFill>
                  <a:schemeClr val="dk1"/>
                </a:solidFill>
                <a:highlight>
                  <a:srgbClr val="F7F7F7"/>
                </a:highlight>
                <a:latin typeface="Courier New"/>
                <a:ea typeface="Courier New"/>
                <a:cs typeface="Courier New"/>
                <a:sym typeface="Courier New"/>
              </a:rPr>
              <a:t>].value_counts())</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rgbClr val="795E26"/>
                </a:solidFill>
                <a:highlight>
                  <a:srgbClr val="F7F7F7"/>
                </a:highlight>
                <a:latin typeface="Courier New"/>
                <a:ea typeface="Courier New"/>
                <a:cs typeface="Courier New"/>
                <a:sym typeface="Courier New"/>
              </a:rPr>
              <a:t>print</a:t>
            </a:r>
            <a:r>
              <a:rPr lang="en-US" sz="1050">
                <a:solidFill>
                  <a:schemeClr val="dk1"/>
                </a:solidFill>
                <a:highlight>
                  <a:srgbClr val="F7F7F7"/>
                </a:highlight>
                <a:latin typeface="Courier New"/>
                <a:ea typeface="Courier New"/>
                <a:cs typeface="Courier New"/>
                <a:sym typeface="Courier New"/>
              </a:rPr>
              <a:t>(dsTrain[</a:t>
            </a:r>
            <a:r>
              <a:rPr lang="en-US" sz="1050">
                <a:solidFill>
                  <a:srgbClr val="A31515"/>
                </a:solidFill>
                <a:highlight>
                  <a:srgbClr val="F7F7F7"/>
                </a:highlight>
                <a:latin typeface="Courier New"/>
                <a:ea typeface="Courier New"/>
                <a:cs typeface="Courier New"/>
                <a:sym typeface="Courier New"/>
              </a:rPr>
              <a:t>'Gender'</a:t>
            </a:r>
            <a:r>
              <a:rPr lang="en-US" sz="1050">
                <a:solidFill>
                  <a:schemeClr val="dk1"/>
                </a:solidFill>
                <a:highlight>
                  <a:srgbClr val="F7F7F7"/>
                </a:highlight>
                <a:latin typeface="Courier New"/>
                <a:ea typeface="Courier New"/>
                <a:cs typeface="Courier New"/>
                <a:sym typeface="Courier New"/>
              </a:rPr>
              <a:t>].value_counts())</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rgbClr val="795E26"/>
                </a:solidFill>
                <a:highlight>
                  <a:srgbClr val="F7F7F7"/>
                </a:highlight>
                <a:latin typeface="Courier New"/>
                <a:ea typeface="Courier New"/>
                <a:cs typeface="Courier New"/>
                <a:sym typeface="Courier New"/>
              </a:rPr>
              <a:t>print</a:t>
            </a:r>
            <a:r>
              <a:rPr lang="en-US" sz="1050">
                <a:solidFill>
                  <a:schemeClr val="dk1"/>
                </a:solidFill>
                <a:highlight>
                  <a:srgbClr val="F7F7F7"/>
                </a:highlight>
                <a:latin typeface="Courier New"/>
                <a:ea typeface="Courier New"/>
                <a:cs typeface="Courier New"/>
                <a:sym typeface="Courier New"/>
              </a:rPr>
              <a:t>(dsTrain[</a:t>
            </a:r>
            <a:r>
              <a:rPr lang="en-US" sz="1050">
                <a:solidFill>
                  <a:srgbClr val="A31515"/>
                </a:solidFill>
                <a:highlight>
                  <a:srgbClr val="F7F7F7"/>
                </a:highlight>
                <a:latin typeface="Courier New"/>
                <a:ea typeface="Courier New"/>
                <a:cs typeface="Courier New"/>
                <a:sym typeface="Courier New"/>
              </a:rPr>
              <a:t>'Profession'</a:t>
            </a:r>
            <a:r>
              <a:rPr lang="en-US" sz="1050">
                <a:solidFill>
                  <a:schemeClr val="dk1"/>
                </a:solidFill>
                <a:highlight>
                  <a:srgbClr val="F7F7F7"/>
                </a:highlight>
                <a:latin typeface="Courier New"/>
                <a:ea typeface="Courier New"/>
                <a:cs typeface="Courier New"/>
                <a:sym typeface="Courier New"/>
              </a:rPr>
              <a:t>].value_counts())</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rgbClr val="795E26"/>
                </a:solidFill>
                <a:highlight>
                  <a:srgbClr val="F7F7F7"/>
                </a:highlight>
                <a:latin typeface="Courier New"/>
                <a:ea typeface="Courier New"/>
                <a:cs typeface="Courier New"/>
                <a:sym typeface="Courier New"/>
              </a:rPr>
              <a:t>print</a:t>
            </a:r>
            <a:r>
              <a:rPr lang="en-US" sz="1050">
                <a:solidFill>
                  <a:schemeClr val="dk1"/>
                </a:solidFill>
                <a:highlight>
                  <a:srgbClr val="F7F7F7"/>
                </a:highlight>
                <a:latin typeface="Courier New"/>
                <a:ea typeface="Courier New"/>
                <a:cs typeface="Courier New"/>
                <a:sym typeface="Courier New"/>
              </a:rPr>
              <a:t>(dsTrain[</a:t>
            </a:r>
            <a:r>
              <a:rPr lang="en-US" sz="1050">
                <a:solidFill>
                  <a:srgbClr val="A31515"/>
                </a:solidFill>
                <a:highlight>
                  <a:srgbClr val="F7F7F7"/>
                </a:highlight>
                <a:latin typeface="Courier New"/>
                <a:ea typeface="Courier New"/>
                <a:cs typeface="Courier New"/>
                <a:sym typeface="Courier New"/>
              </a:rPr>
              <a:t>'Working Professional or Student'</a:t>
            </a:r>
            <a:r>
              <a:rPr lang="en-US" sz="1050">
                <a:solidFill>
                  <a:schemeClr val="dk1"/>
                </a:solidFill>
                <a:highlight>
                  <a:srgbClr val="F7F7F7"/>
                </a:highlight>
                <a:latin typeface="Courier New"/>
                <a:ea typeface="Courier New"/>
                <a:cs typeface="Courier New"/>
                <a:sym typeface="Courier New"/>
              </a:rPr>
              <a:t>].value_counts())</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rgbClr val="008000"/>
                </a:solidFill>
                <a:highlight>
                  <a:srgbClr val="F7F7F7"/>
                </a:highlight>
                <a:latin typeface="Courier New"/>
                <a:ea typeface="Courier New"/>
                <a:cs typeface="Courier New"/>
                <a:sym typeface="Courier New"/>
              </a:rPr>
              <a:t>#Aanlayse the values in psychosocial features</a:t>
            </a:r>
            <a:endParaRPr sz="105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rgbClr val="795E26"/>
                </a:solidFill>
                <a:highlight>
                  <a:srgbClr val="F7F7F7"/>
                </a:highlight>
                <a:latin typeface="Courier New"/>
                <a:ea typeface="Courier New"/>
                <a:cs typeface="Courier New"/>
                <a:sym typeface="Courier New"/>
              </a:rPr>
              <a:t>print</a:t>
            </a:r>
            <a:r>
              <a:rPr lang="en-US" sz="1050">
                <a:solidFill>
                  <a:schemeClr val="dk1"/>
                </a:solidFill>
                <a:highlight>
                  <a:srgbClr val="F7F7F7"/>
                </a:highlight>
                <a:latin typeface="Courier New"/>
                <a:ea typeface="Courier New"/>
                <a:cs typeface="Courier New"/>
                <a:sym typeface="Courier New"/>
              </a:rPr>
              <a:t>(dsTrain[</a:t>
            </a:r>
            <a:r>
              <a:rPr lang="en-US" sz="1050">
                <a:solidFill>
                  <a:srgbClr val="A31515"/>
                </a:solidFill>
                <a:highlight>
                  <a:srgbClr val="F7F7F7"/>
                </a:highlight>
                <a:latin typeface="Courier New"/>
                <a:ea typeface="Courier New"/>
                <a:cs typeface="Courier New"/>
                <a:sym typeface="Courier New"/>
              </a:rPr>
              <a:t>'Financial Stress'</a:t>
            </a:r>
            <a:r>
              <a:rPr lang="en-US" sz="1050">
                <a:solidFill>
                  <a:schemeClr val="dk1"/>
                </a:solidFill>
                <a:highlight>
                  <a:srgbClr val="F7F7F7"/>
                </a:highlight>
                <a:latin typeface="Courier New"/>
                <a:ea typeface="Courier New"/>
                <a:cs typeface="Courier New"/>
                <a:sym typeface="Courier New"/>
              </a:rPr>
              <a:t>].value_counts())</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rgbClr val="795E26"/>
                </a:solidFill>
                <a:highlight>
                  <a:srgbClr val="F7F7F7"/>
                </a:highlight>
                <a:latin typeface="Courier New"/>
                <a:ea typeface="Courier New"/>
                <a:cs typeface="Courier New"/>
                <a:sym typeface="Courier New"/>
              </a:rPr>
              <a:t>print</a:t>
            </a:r>
            <a:r>
              <a:rPr lang="en-US" sz="1050">
                <a:solidFill>
                  <a:schemeClr val="dk1"/>
                </a:solidFill>
                <a:highlight>
                  <a:srgbClr val="F7F7F7"/>
                </a:highlight>
                <a:latin typeface="Courier New"/>
                <a:ea typeface="Courier New"/>
                <a:cs typeface="Courier New"/>
                <a:sym typeface="Courier New"/>
              </a:rPr>
              <a:t>(dsTrain[</a:t>
            </a:r>
            <a:r>
              <a:rPr lang="en-US" sz="1050">
                <a:solidFill>
                  <a:srgbClr val="A31515"/>
                </a:solidFill>
                <a:highlight>
                  <a:srgbClr val="F7F7F7"/>
                </a:highlight>
                <a:latin typeface="Courier New"/>
                <a:ea typeface="Courier New"/>
                <a:cs typeface="Courier New"/>
                <a:sym typeface="Courier New"/>
              </a:rPr>
              <a:t>'Job Satisfaction'</a:t>
            </a:r>
            <a:r>
              <a:rPr lang="en-US" sz="1050">
                <a:solidFill>
                  <a:schemeClr val="dk1"/>
                </a:solidFill>
                <a:highlight>
                  <a:srgbClr val="F7F7F7"/>
                </a:highlight>
                <a:latin typeface="Courier New"/>
                <a:ea typeface="Courier New"/>
                <a:cs typeface="Courier New"/>
                <a:sym typeface="Courier New"/>
              </a:rPr>
              <a:t>].value_counts())</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rgbClr val="795E26"/>
                </a:solidFill>
                <a:highlight>
                  <a:srgbClr val="F7F7F7"/>
                </a:highlight>
                <a:latin typeface="Courier New"/>
                <a:ea typeface="Courier New"/>
                <a:cs typeface="Courier New"/>
                <a:sym typeface="Courier New"/>
              </a:rPr>
              <a:t>print</a:t>
            </a:r>
            <a:r>
              <a:rPr lang="en-US" sz="1050">
                <a:solidFill>
                  <a:schemeClr val="dk1"/>
                </a:solidFill>
                <a:highlight>
                  <a:srgbClr val="F7F7F7"/>
                </a:highlight>
                <a:latin typeface="Courier New"/>
                <a:ea typeface="Courier New"/>
                <a:cs typeface="Courier New"/>
                <a:sym typeface="Courier New"/>
              </a:rPr>
              <a:t>(dsTrain[</a:t>
            </a:r>
            <a:r>
              <a:rPr lang="en-US" sz="1050">
                <a:solidFill>
                  <a:srgbClr val="A31515"/>
                </a:solidFill>
                <a:highlight>
                  <a:srgbClr val="F7F7F7"/>
                </a:highlight>
                <a:latin typeface="Courier New"/>
                <a:ea typeface="Courier New"/>
                <a:cs typeface="Courier New"/>
                <a:sym typeface="Courier New"/>
              </a:rPr>
              <a:t>'Study Satisfaction'</a:t>
            </a:r>
            <a:r>
              <a:rPr lang="en-US" sz="1050">
                <a:solidFill>
                  <a:schemeClr val="dk1"/>
                </a:solidFill>
                <a:highlight>
                  <a:srgbClr val="F7F7F7"/>
                </a:highlight>
                <a:latin typeface="Courier New"/>
                <a:ea typeface="Courier New"/>
                <a:cs typeface="Courier New"/>
                <a:sym typeface="Courier New"/>
              </a:rPr>
              <a:t>].value_counts())</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rgbClr val="795E26"/>
                </a:solidFill>
                <a:highlight>
                  <a:srgbClr val="F7F7F7"/>
                </a:highlight>
                <a:latin typeface="Courier New"/>
                <a:ea typeface="Courier New"/>
                <a:cs typeface="Courier New"/>
                <a:sym typeface="Courier New"/>
              </a:rPr>
              <a:t>print</a:t>
            </a:r>
            <a:r>
              <a:rPr lang="en-US" sz="1050">
                <a:solidFill>
                  <a:schemeClr val="dk1"/>
                </a:solidFill>
                <a:highlight>
                  <a:srgbClr val="F7F7F7"/>
                </a:highlight>
                <a:latin typeface="Courier New"/>
                <a:ea typeface="Courier New"/>
                <a:cs typeface="Courier New"/>
                <a:sym typeface="Courier New"/>
              </a:rPr>
              <a:t>(dsTrain[</a:t>
            </a:r>
            <a:r>
              <a:rPr lang="en-US" sz="1050">
                <a:solidFill>
                  <a:srgbClr val="A31515"/>
                </a:solidFill>
                <a:highlight>
                  <a:srgbClr val="F7F7F7"/>
                </a:highlight>
                <a:latin typeface="Courier New"/>
                <a:ea typeface="Courier New"/>
                <a:cs typeface="Courier New"/>
                <a:sym typeface="Courier New"/>
              </a:rPr>
              <a:t>'Academic Pressure'</a:t>
            </a:r>
            <a:r>
              <a:rPr lang="en-US" sz="1050">
                <a:solidFill>
                  <a:schemeClr val="dk1"/>
                </a:solidFill>
                <a:highlight>
                  <a:srgbClr val="F7F7F7"/>
                </a:highlight>
                <a:latin typeface="Courier New"/>
                <a:ea typeface="Courier New"/>
                <a:cs typeface="Courier New"/>
                <a:sym typeface="Courier New"/>
              </a:rPr>
              <a:t>].value_counts())</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rgbClr val="795E26"/>
                </a:solidFill>
                <a:highlight>
                  <a:srgbClr val="F7F7F7"/>
                </a:highlight>
                <a:latin typeface="Courier New"/>
                <a:ea typeface="Courier New"/>
                <a:cs typeface="Courier New"/>
                <a:sym typeface="Courier New"/>
              </a:rPr>
              <a:t>print</a:t>
            </a:r>
            <a:r>
              <a:rPr lang="en-US" sz="1050">
                <a:solidFill>
                  <a:schemeClr val="dk1"/>
                </a:solidFill>
                <a:highlight>
                  <a:srgbClr val="F7F7F7"/>
                </a:highlight>
                <a:latin typeface="Courier New"/>
                <a:ea typeface="Courier New"/>
                <a:cs typeface="Courier New"/>
                <a:sym typeface="Courier New"/>
              </a:rPr>
              <a:t>(dsTrain[</a:t>
            </a:r>
            <a:r>
              <a:rPr lang="en-US" sz="1050">
                <a:solidFill>
                  <a:srgbClr val="A31515"/>
                </a:solidFill>
                <a:highlight>
                  <a:srgbClr val="F7F7F7"/>
                </a:highlight>
                <a:latin typeface="Courier New"/>
                <a:ea typeface="Courier New"/>
                <a:cs typeface="Courier New"/>
                <a:sym typeface="Courier New"/>
              </a:rPr>
              <a:t>'Work Pressure'</a:t>
            </a:r>
            <a:r>
              <a:rPr lang="en-US" sz="1050">
                <a:solidFill>
                  <a:schemeClr val="dk1"/>
                </a:solidFill>
                <a:highlight>
                  <a:srgbClr val="F7F7F7"/>
                </a:highlight>
                <a:latin typeface="Courier New"/>
                <a:ea typeface="Courier New"/>
                <a:cs typeface="Courier New"/>
                <a:sym typeface="Courier New"/>
              </a:rPr>
              <a:t>].value_counts())</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rgbClr val="795E26"/>
                </a:solidFill>
                <a:highlight>
                  <a:srgbClr val="F7F7F7"/>
                </a:highlight>
                <a:latin typeface="Courier New"/>
                <a:ea typeface="Courier New"/>
                <a:cs typeface="Courier New"/>
                <a:sym typeface="Courier New"/>
              </a:rPr>
              <a:t>print</a:t>
            </a:r>
            <a:r>
              <a:rPr lang="en-US" sz="1050">
                <a:solidFill>
                  <a:schemeClr val="dk1"/>
                </a:solidFill>
                <a:highlight>
                  <a:srgbClr val="F7F7F7"/>
                </a:highlight>
                <a:latin typeface="Courier New"/>
                <a:ea typeface="Courier New"/>
                <a:cs typeface="Courier New"/>
                <a:sym typeface="Courier New"/>
              </a:rPr>
              <a:t>(dsTrain[</a:t>
            </a:r>
            <a:r>
              <a:rPr lang="en-US" sz="1050">
                <a:solidFill>
                  <a:srgbClr val="A31515"/>
                </a:solidFill>
                <a:highlight>
                  <a:srgbClr val="F7F7F7"/>
                </a:highlight>
                <a:latin typeface="Courier New"/>
                <a:ea typeface="Courier New"/>
                <a:cs typeface="Courier New"/>
                <a:sym typeface="Courier New"/>
              </a:rPr>
              <a:t>'Family History of Mental Illness'</a:t>
            </a:r>
            <a:r>
              <a:rPr lang="en-US" sz="1050">
                <a:solidFill>
                  <a:schemeClr val="dk1"/>
                </a:solidFill>
                <a:highlight>
                  <a:srgbClr val="F7F7F7"/>
                </a:highlight>
                <a:latin typeface="Courier New"/>
                <a:ea typeface="Courier New"/>
                <a:cs typeface="Courier New"/>
                <a:sym typeface="Courier New"/>
              </a:rPr>
              <a:t>].value_counts())</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rgbClr val="795E26"/>
                </a:solidFill>
                <a:highlight>
                  <a:srgbClr val="F7F7F7"/>
                </a:highlight>
                <a:latin typeface="Courier New"/>
                <a:ea typeface="Courier New"/>
                <a:cs typeface="Courier New"/>
                <a:sym typeface="Courier New"/>
              </a:rPr>
              <a:t>print</a:t>
            </a:r>
            <a:r>
              <a:rPr lang="en-US" sz="1050">
                <a:solidFill>
                  <a:schemeClr val="dk1"/>
                </a:solidFill>
                <a:highlight>
                  <a:srgbClr val="F7F7F7"/>
                </a:highlight>
                <a:latin typeface="Courier New"/>
                <a:ea typeface="Courier New"/>
                <a:cs typeface="Courier New"/>
                <a:sym typeface="Courier New"/>
              </a:rPr>
              <a:t>(dsTrain[</a:t>
            </a:r>
            <a:r>
              <a:rPr lang="en-US" sz="1050">
                <a:solidFill>
                  <a:srgbClr val="A31515"/>
                </a:solidFill>
                <a:highlight>
                  <a:srgbClr val="F7F7F7"/>
                </a:highlight>
                <a:latin typeface="Courier New"/>
                <a:ea typeface="Courier New"/>
                <a:cs typeface="Courier New"/>
                <a:sym typeface="Courier New"/>
              </a:rPr>
              <a:t>'Have you ever had suicidal thoughts ?'</a:t>
            </a:r>
            <a:r>
              <a:rPr lang="en-US" sz="1050">
                <a:solidFill>
                  <a:schemeClr val="dk1"/>
                </a:solidFill>
                <a:highlight>
                  <a:srgbClr val="F7F7F7"/>
                </a:highlight>
                <a:latin typeface="Courier New"/>
                <a:ea typeface="Courier New"/>
                <a:cs typeface="Courier New"/>
                <a:sym typeface="Courier New"/>
              </a:rPr>
              <a:t>].value_counts())</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008000"/>
              </a:solidFill>
              <a:highlight>
                <a:srgbClr val="F7F7F7"/>
              </a:highlight>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p:nvPr/>
        </p:nvSpPr>
        <p:spPr>
          <a:xfrm>
            <a:off x="1286561" y="709742"/>
            <a:ext cx="7374000" cy="1200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br>
              <a:rPr b="0" i="0" lang="en-US" sz="2400" u="none" cap="none" strike="noStrike">
                <a:solidFill>
                  <a:schemeClr val="dk1"/>
                </a:solidFill>
                <a:latin typeface="Calibri"/>
                <a:ea typeface="Calibri"/>
                <a:cs typeface="Calibri"/>
                <a:sym typeface="Calibri"/>
              </a:rPr>
            </a:b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Calibri"/>
              <a:ea typeface="Calibri"/>
              <a:cs typeface="Calibri"/>
              <a:sym typeface="Calibri"/>
            </a:endParaRPr>
          </a:p>
        </p:txBody>
      </p:sp>
      <p:sp>
        <p:nvSpPr>
          <p:cNvPr id="129" name="Google Shape;129;p19"/>
          <p:cNvSpPr txBox="1"/>
          <p:nvPr/>
        </p:nvSpPr>
        <p:spPr>
          <a:xfrm>
            <a:off x="349946" y="519878"/>
            <a:ext cx="11472000" cy="785100"/>
          </a:xfrm>
          <a:prstGeom prst="rect">
            <a:avLst/>
          </a:prstGeom>
          <a:noFill/>
          <a:ln>
            <a:noFill/>
          </a:ln>
        </p:spPr>
        <p:txBody>
          <a:bodyPr anchorCtr="0" anchor="ctr"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3500"/>
              <a:buFont typeface="Arial"/>
              <a:buNone/>
            </a:pPr>
            <a:r>
              <a:rPr b="0" i="0" lang="en-US" sz="3500" u="none" cap="none" strike="noStrike">
                <a:solidFill>
                  <a:srgbClr val="000000"/>
                </a:solidFill>
                <a:latin typeface="Arial"/>
                <a:ea typeface="Arial"/>
                <a:cs typeface="Arial"/>
                <a:sym typeface="Arial"/>
              </a:rPr>
              <a:t>Exploratory Data Analysis cont</a:t>
            </a:r>
            <a:r>
              <a:rPr lang="en-US" sz="3500"/>
              <a:t>d…</a:t>
            </a:r>
            <a:endParaRPr b="0" i="0" sz="3500" u="none" cap="none" strike="noStrike">
              <a:solidFill>
                <a:srgbClr val="000000"/>
              </a:solidFill>
              <a:latin typeface="Arial"/>
              <a:ea typeface="Arial"/>
              <a:cs typeface="Arial"/>
              <a:sym typeface="Arial"/>
            </a:endParaRPr>
          </a:p>
        </p:txBody>
      </p:sp>
      <p:sp>
        <p:nvSpPr>
          <p:cNvPr id="130" name="Google Shape;130;p19"/>
          <p:cNvSpPr/>
          <p:nvPr/>
        </p:nvSpPr>
        <p:spPr>
          <a:xfrm>
            <a:off x="0" y="1295375"/>
            <a:ext cx="6397800" cy="55383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900"/>
              <a:buFont typeface="Arial"/>
              <a:buNone/>
            </a:pPr>
            <a:r>
              <a:rPr lang="en-US" sz="1800">
                <a:solidFill>
                  <a:schemeClr val="dk1"/>
                </a:solidFill>
              </a:rPr>
              <a:t>These are findings on analysis,</a:t>
            </a:r>
            <a:endParaRPr sz="1800">
              <a:solidFill>
                <a:schemeClr val="dk1"/>
              </a:solidFill>
            </a:endParaRPr>
          </a:p>
          <a:p>
            <a:pPr indent="0" lvl="0" marL="0" marR="0" rtl="0" algn="l">
              <a:lnSpc>
                <a:spcPct val="150000"/>
              </a:lnSpc>
              <a:spcBef>
                <a:spcPts val="0"/>
              </a:spcBef>
              <a:spcAft>
                <a:spcPts val="0"/>
              </a:spcAft>
              <a:buClr>
                <a:srgbClr val="000000"/>
              </a:buClr>
              <a:buSzPts val="1900"/>
              <a:buFont typeface="Arial"/>
              <a:buNone/>
            </a:pPr>
            <a:r>
              <a:t/>
            </a:r>
            <a:endParaRPr sz="1800">
              <a:solidFill>
                <a:schemeClr val="dk1"/>
              </a:solidFill>
            </a:endParaRPr>
          </a:p>
          <a:p>
            <a:pPr indent="-342900" lvl="0" marL="457200" rtl="0" algn="l">
              <a:lnSpc>
                <a:spcPct val="150000"/>
              </a:lnSpc>
              <a:spcBef>
                <a:spcPts val="0"/>
              </a:spcBef>
              <a:spcAft>
                <a:spcPts val="0"/>
              </a:spcAft>
              <a:buClr>
                <a:schemeClr val="dk1"/>
              </a:buClr>
              <a:buSzPts val="1800"/>
              <a:buChar char="➢"/>
            </a:pPr>
            <a:r>
              <a:rPr lang="en-US" sz="1800">
                <a:solidFill>
                  <a:schemeClr val="dk1"/>
                </a:solidFill>
                <a:highlight>
                  <a:srgbClr val="F7F7F7"/>
                </a:highlight>
              </a:rPr>
              <a:t>Id , name column seems irrelevant for our analysis</a:t>
            </a:r>
            <a:endParaRPr sz="1800">
              <a:solidFill>
                <a:schemeClr val="dk1"/>
              </a:solidFill>
              <a:highlight>
                <a:srgbClr val="F7F7F7"/>
              </a:highlight>
            </a:endParaRPr>
          </a:p>
          <a:p>
            <a:pPr indent="-342900" lvl="0" marL="457200" rtl="0" algn="l">
              <a:lnSpc>
                <a:spcPct val="150000"/>
              </a:lnSpc>
              <a:spcBef>
                <a:spcPts val="0"/>
              </a:spcBef>
              <a:spcAft>
                <a:spcPts val="0"/>
              </a:spcAft>
              <a:buClr>
                <a:schemeClr val="dk1"/>
              </a:buClr>
              <a:buSzPts val="1800"/>
              <a:buChar char="➢"/>
            </a:pPr>
            <a:r>
              <a:rPr lang="en-US" sz="1800">
                <a:solidFill>
                  <a:schemeClr val="dk1"/>
                </a:solidFill>
                <a:highlight>
                  <a:srgbClr val="F7F7F7"/>
                </a:highlight>
              </a:rPr>
              <a:t>There are </a:t>
            </a:r>
            <a:r>
              <a:rPr lang="en-US" sz="1800">
                <a:solidFill>
                  <a:schemeClr val="dk1"/>
                </a:solidFill>
                <a:highlight>
                  <a:srgbClr val="F7F7F7"/>
                </a:highlight>
              </a:rPr>
              <a:t>around</a:t>
            </a:r>
            <a:r>
              <a:rPr lang="en-US" sz="1800">
                <a:solidFill>
                  <a:schemeClr val="dk1"/>
                </a:solidFill>
                <a:highlight>
                  <a:srgbClr val="F7F7F7"/>
                </a:highlight>
              </a:rPr>
              <a:t> 98 cities 64 professions with high cardinality  features</a:t>
            </a:r>
            <a:endParaRPr sz="1800">
              <a:solidFill>
                <a:schemeClr val="dk1"/>
              </a:solidFill>
              <a:highlight>
                <a:srgbClr val="F7F7F7"/>
              </a:highlight>
            </a:endParaRPr>
          </a:p>
          <a:p>
            <a:pPr indent="-342900" lvl="0" marL="457200" rtl="0" algn="l">
              <a:lnSpc>
                <a:spcPct val="150000"/>
              </a:lnSpc>
              <a:spcBef>
                <a:spcPts val="0"/>
              </a:spcBef>
              <a:spcAft>
                <a:spcPts val="0"/>
              </a:spcAft>
              <a:buClr>
                <a:schemeClr val="dk1"/>
              </a:buClr>
              <a:buSzPts val="1800"/>
              <a:buChar char="➢"/>
            </a:pPr>
            <a:r>
              <a:rPr lang="en-US" sz="1800">
                <a:solidFill>
                  <a:schemeClr val="dk1"/>
                </a:solidFill>
                <a:highlight>
                  <a:srgbClr val="F7F7F7"/>
                </a:highlight>
              </a:rPr>
              <a:t>pressure &amp; </a:t>
            </a:r>
            <a:r>
              <a:rPr lang="en-US" sz="1800">
                <a:solidFill>
                  <a:schemeClr val="dk1"/>
                </a:solidFill>
                <a:highlight>
                  <a:srgbClr val="F7F7F7"/>
                </a:highlight>
              </a:rPr>
              <a:t>satisfaction</a:t>
            </a:r>
            <a:r>
              <a:rPr lang="en-US" sz="1800">
                <a:solidFill>
                  <a:schemeClr val="dk1"/>
                </a:solidFill>
                <a:highlight>
                  <a:srgbClr val="F7F7F7"/>
                </a:highlight>
              </a:rPr>
              <a:t> cols has scale from 1 to 5</a:t>
            </a:r>
            <a:endParaRPr sz="1800">
              <a:solidFill>
                <a:schemeClr val="dk1"/>
              </a:solidFill>
              <a:highlight>
                <a:srgbClr val="F7F7F7"/>
              </a:highlight>
            </a:endParaRPr>
          </a:p>
          <a:p>
            <a:pPr indent="-342900" lvl="0" marL="457200" rtl="0" algn="l">
              <a:lnSpc>
                <a:spcPct val="150000"/>
              </a:lnSpc>
              <a:spcBef>
                <a:spcPts val="0"/>
              </a:spcBef>
              <a:spcAft>
                <a:spcPts val="0"/>
              </a:spcAft>
              <a:buClr>
                <a:schemeClr val="dk1"/>
              </a:buClr>
              <a:buSzPts val="1800"/>
              <a:buChar char="➢"/>
            </a:pPr>
            <a:r>
              <a:rPr lang="en-US" sz="1800">
                <a:solidFill>
                  <a:schemeClr val="dk1"/>
                </a:solidFill>
                <a:highlight>
                  <a:srgbClr val="F7F7F7"/>
                </a:highlight>
              </a:rPr>
              <a:t>Sleep duration, Dietary habits, Degree has noise</a:t>
            </a:r>
            <a:endParaRPr sz="1800">
              <a:solidFill>
                <a:schemeClr val="dk1"/>
              </a:solidFill>
              <a:highlight>
                <a:srgbClr val="F7F7F7"/>
              </a:highlight>
            </a:endParaRPr>
          </a:p>
          <a:p>
            <a:pPr indent="-342900" lvl="0" marL="457200" rtl="0" algn="l">
              <a:lnSpc>
                <a:spcPct val="150000"/>
              </a:lnSpc>
              <a:spcBef>
                <a:spcPts val="0"/>
              </a:spcBef>
              <a:spcAft>
                <a:spcPts val="0"/>
              </a:spcAft>
              <a:buClr>
                <a:schemeClr val="dk1"/>
              </a:buClr>
              <a:buSzPts val="1800"/>
              <a:buChar char="➢"/>
            </a:pPr>
            <a:r>
              <a:rPr lang="en-US" sz="1800">
                <a:solidFill>
                  <a:schemeClr val="dk1"/>
                </a:solidFill>
                <a:highlight>
                  <a:srgbClr val="F7F7F7"/>
                </a:highlight>
              </a:rPr>
              <a:t>Age group with higher risk , 18 - 32!!!</a:t>
            </a:r>
            <a:endParaRPr sz="1800">
              <a:solidFill>
                <a:schemeClr val="dk1"/>
              </a:solidFill>
              <a:highlight>
                <a:srgbClr val="F7F7F7"/>
              </a:highlight>
            </a:endParaRPr>
          </a:p>
          <a:p>
            <a:pPr indent="-342900" lvl="0" marL="457200" rtl="0" algn="l">
              <a:lnSpc>
                <a:spcPct val="150000"/>
              </a:lnSpc>
              <a:spcBef>
                <a:spcPts val="0"/>
              </a:spcBef>
              <a:spcAft>
                <a:spcPts val="0"/>
              </a:spcAft>
              <a:buClr>
                <a:schemeClr val="dk1"/>
              </a:buClr>
              <a:buSzPts val="1800"/>
              <a:buChar char="➢"/>
            </a:pPr>
            <a:r>
              <a:rPr lang="en-US" sz="1800">
                <a:solidFill>
                  <a:schemeClr val="dk1"/>
                </a:solidFill>
                <a:highlight>
                  <a:srgbClr val="F7F7F7"/>
                </a:highlight>
              </a:rPr>
              <a:t> job </a:t>
            </a:r>
            <a:r>
              <a:rPr lang="en-US" sz="1800">
                <a:solidFill>
                  <a:schemeClr val="dk1"/>
                </a:solidFill>
                <a:highlight>
                  <a:srgbClr val="F7F7F7"/>
                </a:highlight>
              </a:rPr>
              <a:t>satisfaction</a:t>
            </a:r>
            <a:r>
              <a:rPr lang="en-US" sz="1800">
                <a:solidFill>
                  <a:schemeClr val="dk1"/>
                </a:solidFill>
                <a:highlight>
                  <a:srgbClr val="F7F7F7"/>
                </a:highlight>
              </a:rPr>
              <a:t> and work </a:t>
            </a:r>
            <a:r>
              <a:rPr lang="en-US" sz="1800">
                <a:solidFill>
                  <a:schemeClr val="dk1"/>
                </a:solidFill>
                <a:highlight>
                  <a:srgbClr val="F7F7F7"/>
                </a:highlight>
              </a:rPr>
              <a:t>satisfaction</a:t>
            </a:r>
            <a:r>
              <a:rPr lang="en-US" sz="1800">
                <a:solidFill>
                  <a:schemeClr val="dk1"/>
                </a:solidFill>
                <a:highlight>
                  <a:srgbClr val="F7F7F7"/>
                </a:highlight>
              </a:rPr>
              <a:t>  could be merged</a:t>
            </a:r>
            <a:endParaRPr sz="1800">
              <a:solidFill>
                <a:schemeClr val="dk1"/>
              </a:solidFill>
              <a:highlight>
                <a:srgbClr val="F7F7F7"/>
              </a:highlight>
            </a:endParaRPr>
          </a:p>
          <a:p>
            <a:pPr indent="-342900" lvl="0" marL="457200" rtl="0" algn="l">
              <a:lnSpc>
                <a:spcPct val="150000"/>
              </a:lnSpc>
              <a:spcBef>
                <a:spcPts val="0"/>
              </a:spcBef>
              <a:spcAft>
                <a:spcPts val="0"/>
              </a:spcAft>
              <a:buClr>
                <a:schemeClr val="dk1"/>
              </a:buClr>
              <a:buSzPts val="1800"/>
              <a:buChar char="➢"/>
            </a:pPr>
            <a:r>
              <a:rPr lang="en-US" sz="1800">
                <a:solidFill>
                  <a:schemeClr val="dk1"/>
                </a:solidFill>
                <a:highlight>
                  <a:srgbClr val="F7F7F7"/>
                </a:highlight>
              </a:rPr>
              <a:t>Academic pressure and work pressure </a:t>
            </a:r>
            <a:r>
              <a:rPr lang="en-US" sz="1800">
                <a:solidFill>
                  <a:schemeClr val="dk1"/>
                </a:solidFill>
                <a:highlight>
                  <a:srgbClr val="F7F7F7"/>
                </a:highlight>
              </a:rPr>
              <a:t>could</a:t>
            </a:r>
            <a:r>
              <a:rPr lang="en-US" sz="1800">
                <a:solidFill>
                  <a:schemeClr val="dk1"/>
                </a:solidFill>
                <a:highlight>
                  <a:srgbClr val="F7F7F7"/>
                </a:highlight>
              </a:rPr>
              <a:t> be merged</a:t>
            </a:r>
            <a:endParaRPr sz="1800">
              <a:solidFill>
                <a:schemeClr val="dk1"/>
              </a:solidFill>
              <a:highlight>
                <a:srgbClr val="F7F7F7"/>
              </a:highlight>
            </a:endParaRPr>
          </a:p>
          <a:p>
            <a:pPr indent="-342900" lvl="0" marL="457200" rtl="0" algn="l">
              <a:lnSpc>
                <a:spcPct val="150000"/>
              </a:lnSpc>
              <a:spcBef>
                <a:spcPts val="0"/>
              </a:spcBef>
              <a:spcAft>
                <a:spcPts val="0"/>
              </a:spcAft>
              <a:buClr>
                <a:schemeClr val="dk1"/>
              </a:buClr>
              <a:buSzPts val="1800"/>
              <a:buChar char="➢"/>
            </a:pPr>
            <a:r>
              <a:rPr lang="en-US" sz="1800">
                <a:solidFill>
                  <a:schemeClr val="dk1"/>
                </a:solidFill>
                <a:highlight>
                  <a:srgbClr val="F7F7F7"/>
                </a:highlight>
              </a:rPr>
              <a:t>There is no class imbalance as the the ratio is 1:4.5 for the target feature , Depression</a:t>
            </a:r>
            <a:endParaRPr i="0" sz="1800" u="none" cap="none" strike="noStrike">
              <a:solidFill>
                <a:schemeClr val="dk1"/>
              </a:solidFill>
            </a:endParaRPr>
          </a:p>
        </p:txBody>
      </p:sp>
      <p:sp>
        <p:nvSpPr>
          <p:cNvPr id="131" name="Google Shape;131;p19"/>
          <p:cNvSpPr txBox="1"/>
          <p:nvPr>
            <p:ph idx="12" type="sldNum"/>
          </p:nvPr>
        </p:nvSpPr>
        <p:spPr>
          <a:xfrm>
            <a:off x="11296611" y="6014423"/>
            <a:ext cx="731700" cy="524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
        <p:nvSpPr>
          <p:cNvPr id="132" name="Google Shape;132;p19"/>
          <p:cNvSpPr txBox="1"/>
          <p:nvPr/>
        </p:nvSpPr>
        <p:spPr>
          <a:xfrm>
            <a:off x="6459450" y="1149575"/>
            <a:ext cx="5117700" cy="58299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US" sz="1050">
                <a:solidFill>
                  <a:srgbClr val="008000"/>
                </a:solidFill>
                <a:highlight>
                  <a:srgbClr val="F7F7F7"/>
                </a:highlight>
                <a:latin typeface="Courier New"/>
                <a:ea typeface="Courier New"/>
                <a:cs typeface="Courier New"/>
                <a:sym typeface="Courier New"/>
              </a:rPr>
              <a:t>#Analyse the lifestyle features</a:t>
            </a:r>
            <a:endParaRPr sz="105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rgbClr val="795E26"/>
                </a:solidFill>
                <a:highlight>
                  <a:srgbClr val="F7F7F7"/>
                </a:highlight>
                <a:latin typeface="Courier New"/>
                <a:ea typeface="Courier New"/>
                <a:cs typeface="Courier New"/>
                <a:sym typeface="Courier New"/>
              </a:rPr>
              <a:t>print</a:t>
            </a:r>
            <a:r>
              <a:rPr lang="en-US" sz="1050">
                <a:solidFill>
                  <a:schemeClr val="dk1"/>
                </a:solidFill>
                <a:highlight>
                  <a:srgbClr val="F7F7F7"/>
                </a:highlight>
                <a:latin typeface="Courier New"/>
                <a:ea typeface="Courier New"/>
                <a:cs typeface="Courier New"/>
                <a:sym typeface="Courier New"/>
              </a:rPr>
              <a:t>(dsTrain[</a:t>
            </a:r>
            <a:r>
              <a:rPr lang="en-US" sz="1050">
                <a:solidFill>
                  <a:srgbClr val="A31515"/>
                </a:solidFill>
                <a:highlight>
                  <a:srgbClr val="F7F7F7"/>
                </a:highlight>
                <a:latin typeface="Courier New"/>
                <a:ea typeface="Courier New"/>
                <a:cs typeface="Courier New"/>
                <a:sym typeface="Courier New"/>
              </a:rPr>
              <a:t>'Sleep Duration'</a:t>
            </a:r>
            <a:r>
              <a:rPr lang="en-US" sz="1050">
                <a:solidFill>
                  <a:schemeClr val="dk1"/>
                </a:solidFill>
                <a:highlight>
                  <a:srgbClr val="F7F7F7"/>
                </a:highlight>
                <a:latin typeface="Courier New"/>
                <a:ea typeface="Courier New"/>
                <a:cs typeface="Courier New"/>
                <a:sym typeface="Courier New"/>
              </a:rPr>
              <a:t>].value_counts())</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rgbClr val="795E26"/>
                </a:solidFill>
                <a:highlight>
                  <a:srgbClr val="F7F7F7"/>
                </a:highlight>
                <a:latin typeface="Courier New"/>
                <a:ea typeface="Courier New"/>
                <a:cs typeface="Courier New"/>
                <a:sym typeface="Courier New"/>
              </a:rPr>
              <a:t>print</a:t>
            </a:r>
            <a:r>
              <a:rPr lang="en-US" sz="1050">
                <a:solidFill>
                  <a:schemeClr val="dk1"/>
                </a:solidFill>
                <a:highlight>
                  <a:srgbClr val="F7F7F7"/>
                </a:highlight>
                <a:latin typeface="Courier New"/>
                <a:ea typeface="Courier New"/>
                <a:cs typeface="Courier New"/>
                <a:sym typeface="Courier New"/>
              </a:rPr>
              <a:t>(dsTrain[</a:t>
            </a:r>
            <a:r>
              <a:rPr lang="en-US" sz="1050">
                <a:solidFill>
                  <a:srgbClr val="A31515"/>
                </a:solidFill>
                <a:highlight>
                  <a:srgbClr val="F7F7F7"/>
                </a:highlight>
                <a:latin typeface="Courier New"/>
                <a:ea typeface="Courier New"/>
                <a:cs typeface="Courier New"/>
                <a:sym typeface="Courier New"/>
              </a:rPr>
              <a:t>'Dietary Habits'</a:t>
            </a:r>
            <a:r>
              <a:rPr lang="en-US" sz="1050">
                <a:solidFill>
                  <a:schemeClr val="dk1"/>
                </a:solidFill>
                <a:highlight>
                  <a:srgbClr val="F7F7F7"/>
                </a:highlight>
                <a:latin typeface="Courier New"/>
                <a:ea typeface="Courier New"/>
                <a:cs typeface="Courier New"/>
                <a:sym typeface="Courier New"/>
              </a:rPr>
              <a:t>].value_counts())</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rgbClr val="795E26"/>
                </a:solidFill>
                <a:highlight>
                  <a:srgbClr val="F7F7F7"/>
                </a:highlight>
                <a:latin typeface="Courier New"/>
                <a:ea typeface="Courier New"/>
                <a:cs typeface="Courier New"/>
                <a:sym typeface="Courier New"/>
              </a:rPr>
              <a:t>print</a:t>
            </a:r>
            <a:r>
              <a:rPr lang="en-US" sz="1050">
                <a:solidFill>
                  <a:schemeClr val="dk1"/>
                </a:solidFill>
                <a:highlight>
                  <a:srgbClr val="F7F7F7"/>
                </a:highlight>
                <a:latin typeface="Courier New"/>
                <a:ea typeface="Courier New"/>
                <a:cs typeface="Courier New"/>
                <a:sym typeface="Courier New"/>
              </a:rPr>
              <a:t>(dsTrain[</a:t>
            </a:r>
            <a:r>
              <a:rPr lang="en-US" sz="1050">
                <a:solidFill>
                  <a:srgbClr val="A31515"/>
                </a:solidFill>
                <a:highlight>
                  <a:srgbClr val="F7F7F7"/>
                </a:highlight>
                <a:latin typeface="Courier New"/>
                <a:ea typeface="Courier New"/>
                <a:cs typeface="Courier New"/>
                <a:sym typeface="Courier New"/>
              </a:rPr>
              <a:t>'Degree'</a:t>
            </a:r>
            <a:r>
              <a:rPr lang="en-US" sz="1050">
                <a:solidFill>
                  <a:schemeClr val="dk1"/>
                </a:solidFill>
                <a:highlight>
                  <a:srgbClr val="F7F7F7"/>
                </a:highlight>
                <a:latin typeface="Courier New"/>
                <a:ea typeface="Courier New"/>
                <a:cs typeface="Courier New"/>
                <a:sym typeface="Courier New"/>
              </a:rPr>
              <a:t>].value_counts())</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rgbClr val="795E26"/>
                </a:solidFill>
                <a:highlight>
                  <a:srgbClr val="F7F7F7"/>
                </a:highlight>
                <a:latin typeface="Courier New"/>
                <a:ea typeface="Courier New"/>
                <a:cs typeface="Courier New"/>
                <a:sym typeface="Courier New"/>
              </a:rPr>
              <a:t>print</a:t>
            </a:r>
            <a:r>
              <a:rPr lang="en-US" sz="1050">
                <a:solidFill>
                  <a:schemeClr val="dk1"/>
                </a:solidFill>
                <a:highlight>
                  <a:srgbClr val="F7F7F7"/>
                </a:highlight>
                <a:latin typeface="Courier New"/>
                <a:ea typeface="Courier New"/>
                <a:cs typeface="Courier New"/>
                <a:sym typeface="Courier New"/>
              </a:rPr>
              <a:t>(dsTrain[</a:t>
            </a:r>
            <a:r>
              <a:rPr lang="en-US" sz="1050">
                <a:solidFill>
                  <a:srgbClr val="A31515"/>
                </a:solidFill>
                <a:highlight>
                  <a:srgbClr val="F7F7F7"/>
                </a:highlight>
                <a:latin typeface="Courier New"/>
                <a:ea typeface="Courier New"/>
                <a:cs typeface="Courier New"/>
                <a:sym typeface="Courier New"/>
              </a:rPr>
              <a:t>'CGPA'</a:t>
            </a:r>
            <a:r>
              <a:rPr lang="en-US" sz="1050">
                <a:solidFill>
                  <a:schemeClr val="dk1"/>
                </a:solidFill>
                <a:highlight>
                  <a:srgbClr val="F7F7F7"/>
                </a:highlight>
                <a:latin typeface="Courier New"/>
                <a:ea typeface="Courier New"/>
                <a:cs typeface="Courier New"/>
                <a:sym typeface="Courier New"/>
              </a:rPr>
              <a:t>].value_counts())</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rgbClr val="795E26"/>
                </a:solidFill>
                <a:highlight>
                  <a:srgbClr val="F7F7F7"/>
                </a:highlight>
                <a:latin typeface="Courier New"/>
                <a:ea typeface="Courier New"/>
                <a:cs typeface="Courier New"/>
                <a:sym typeface="Courier New"/>
              </a:rPr>
              <a:t>print</a:t>
            </a:r>
            <a:r>
              <a:rPr lang="en-US" sz="1050">
                <a:solidFill>
                  <a:schemeClr val="dk1"/>
                </a:solidFill>
                <a:highlight>
                  <a:srgbClr val="F7F7F7"/>
                </a:highlight>
                <a:latin typeface="Courier New"/>
                <a:ea typeface="Courier New"/>
                <a:cs typeface="Courier New"/>
                <a:sym typeface="Courier New"/>
              </a:rPr>
              <a:t>(dsTrain[</a:t>
            </a:r>
            <a:r>
              <a:rPr lang="en-US" sz="1050">
                <a:solidFill>
                  <a:srgbClr val="A31515"/>
                </a:solidFill>
                <a:highlight>
                  <a:srgbClr val="F7F7F7"/>
                </a:highlight>
                <a:latin typeface="Courier New"/>
                <a:ea typeface="Courier New"/>
                <a:cs typeface="Courier New"/>
                <a:sym typeface="Courier New"/>
              </a:rPr>
              <a:t>'Work/Study Hours'</a:t>
            </a:r>
            <a:r>
              <a:rPr lang="en-US" sz="1050">
                <a:solidFill>
                  <a:schemeClr val="dk1"/>
                </a:solidFill>
                <a:highlight>
                  <a:srgbClr val="F7F7F7"/>
                </a:highlight>
                <a:latin typeface="Courier New"/>
                <a:ea typeface="Courier New"/>
                <a:cs typeface="Courier New"/>
                <a:sym typeface="Courier New"/>
              </a:rPr>
              <a:t>].value_counts())</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rgbClr val="008000"/>
                </a:solidFill>
                <a:highlight>
                  <a:srgbClr val="F7F7F7"/>
                </a:highlight>
                <a:latin typeface="Courier New"/>
                <a:ea typeface="Courier New"/>
                <a:cs typeface="Courier New"/>
                <a:sym typeface="Courier New"/>
              </a:rPr>
              <a:t>#Analyse age group in order with suicidal thoughts and depression</a:t>
            </a:r>
            <a:endParaRPr sz="105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chemeClr val="dk1"/>
                </a:solidFill>
                <a:highlight>
                  <a:srgbClr val="F7F7F7"/>
                </a:highlight>
                <a:latin typeface="Courier New"/>
                <a:ea typeface="Courier New"/>
                <a:cs typeface="Courier New"/>
                <a:sym typeface="Courier New"/>
              </a:rPr>
              <a:t>res = dsTrain[dsTrain[</a:t>
            </a:r>
            <a:r>
              <a:rPr lang="en-US" sz="1050">
                <a:solidFill>
                  <a:srgbClr val="A31515"/>
                </a:solidFill>
                <a:highlight>
                  <a:srgbClr val="F7F7F7"/>
                </a:highlight>
                <a:latin typeface="Courier New"/>
                <a:ea typeface="Courier New"/>
                <a:cs typeface="Courier New"/>
                <a:sym typeface="Courier New"/>
              </a:rPr>
              <a:t>'Have you ever had suicidal thoughts ?'</a:t>
            </a:r>
            <a:r>
              <a:rPr lang="en-US" sz="1050">
                <a:solidFill>
                  <a:schemeClr val="dk1"/>
                </a:solidFill>
                <a:highlight>
                  <a:srgbClr val="F7F7F7"/>
                </a:highlight>
                <a:latin typeface="Courier New"/>
                <a:ea typeface="Courier New"/>
                <a:cs typeface="Courier New"/>
                <a:sym typeface="Courier New"/>
              </a:rPr>
              <a:t>]==</a:t>
            </a:r>
            <a:r>
              <a:rPr lang="en-US" sz="1050">
                <a:solidFill>
                  <a:srgbClr val="A31515"/>
                </a:solidFill>
                <a:highlight>
                  <a:srgbClr val="F7F7F7"/>
                </a:highlight>
                <a:latin typeface="Courier New"/>
                <a:ea typeface="Courier New"/>
                <a:cs typeface="Courier New"/>
                <a:sym typeface="Courier New"/>
              </a:rPr>
              <a:t>'Yes'</a:t>
            </a:r>
            <a:r>
              <a:rPr lang="en-US" sz="1050">
                <a:solidFill>
                  <a:schemeClr val="dk1"/>
                </a:solidFill>
                <a:highlight>
                  <a:srgbClr val="F7F7F7"/>
                </a:highlight>
                <a:latin typeface="Courier New"/>
                <a:ea typeface="Courier New"/>
                <a:cs typeface="Courier New"/>
                <a:sym typeface="Courier New"/>
              </a:rPr>
              <a:t>].groupby(by = [</a:t>
            </a:r>
            <a:r>
              <a:rPr lang="en-US" sz="1050">
                <a:solidFill>
                  <a:srgbClr val="A31515"/>
                </a:solidFill>
                <a:highlight>
                  <a:srgbClr val="F7F7F7"/>
                </a:highlight>
                <a:latin typeface="Courier New"/>
                <a:ea typeface="Courier New"/>
                <a:cs typeface="Courier New"/>
                <a:sym typeface="Courier New"/>
              </a:rPr>
              <a:t>'Age'</a:t>
            </a:r>
            <a:r>
              <a:rPr lang="en-US"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rgbClr val="795E26"/>
                </a:solidFill>
                <a:highlight>
                  <a:srgbClr val="F7F7F7"/>
                </a:highlight>
                <a:latin typeface="Courier New"/>
                <a:ea typeface="Courier New"/>
                <a:cs typeface="Courier New"/>
                <a:sym typeface="Courier New"/>
              </a:rPr>
              <a:t>print</a:t>
            </a:r>
            <a:r>
              <a:rPr lang="en-US" sz="1050">
                <a:solidFill>
                  <a:schemeClr val="dk1"/>
                </a:solidFill>
                <a:highlight>
                  <a:srgbClr val="F7F7F7"/>
                </a:highlight>
                <a:latin typeface="Courier New"/>
                <a:ea typeface="Courier New"/>
                <a:cs typeface="Courier New"/>
                <a:sym typeface="Courier New"/>
              </a:rPr>
              <a:t>(res[</a:t>
            </a:r>
            <a:r>
              <a:rPr lang="en-US" sz="1050">
                <a:solidFill>
                  <a:srgbClr val="A31515"/>
                </a:solidFill>
                <a:highlight>
                  <a:srgbClr val="F7F7F7"/>
                </a:highlight>
                <a:latin typeface="Courier New"/>
                <a:ea typeface="Courier New"/>
                <a:cs typeface="Courier New"/>
                <a:sym typeface="Courier New"/>
              </a:rPr>
              <a:t>'Age'</a:t>
            </a:r>
            <a:r>
              <a:rPr lang="en-US" sz="1050">
                <a:solidFill>
                  <a:schemeClr val="dk1"/>
                </a:solidFill>
                <a:highlight>
                  <a:srgbClr val="F7F7F7"/>
                </a:highlight>
                <a:latin typeface="Courier New"/>
                <a:ea typeface="Courier New"/>
                <a:cs typeface="Courier New"/>
                <a:sym typeface="Courier New"/>
              </a:rPr>
              <a:t>].value_counts().sort_values(ascending=</a:t>
            </a:r>
            <a:r>
              <a:rPr lang="en-US" sz="1050">
                <a:solidFill>
                  <a:srgbClr val="0000FF"/>
                </a:solidFill>
                <a:highlight>
                  <a:srgbClr val="F7F7F7"/>
                </a:highlight>
                <a:latin typeface="Courier New"/>
                <a:ea typeface="Courier New"/>
                <a:cs typeface="Courier New"/>
                <a:sym typeface="Courier New"/>
              </a:rPr>
              <a:t>False</a:t>
            </a:r>
            <a:r>
              <a:rPr lang="en-US"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rgbClr val="008000"/>
                </a:solidFill>
                <a:highlight>
                  <a:srgbClr val="F7F7F7"/>
                </a:highlight>
                <a:latin typeface="Courier New"/>
                <a:ea typeface="Courier New"/>
                <a:cs typeface="Courier New"/>
                <a:sym typeface="Courier New"/>
              </a:rPr>
              <a:t>#Analyse the class imbalance</a:t>
            </a:r>
            <a:endParaRPr sz="105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chemeClr val="dk1"/>
                </a:solidFill>
                <a:highlight>
                  <a:srgbClr val="F7F7F7"/>
                </a:highlight>
                <a:latin typeface="Courier New"/>
                <a:ea typeface="Courier New"/>
                <a:cs typeface="Courier New"/>
                <a:sym typeface="Courier New"/>
              </a:rPr>
              <a:t>classCount= dsTrain[</a:t>
            </a:r>
            <a:r>
              <a:rPr lang="en-US" sz="1050">
                <a:solidFill>
                  <a:srgbClr val="A31515"/>
                </a:solidFill>
                <a:highlight>
                  <a:srgbClr val="F7F7F7"/>
                </a:highlight>
                <a:latin typeface="Courier New"/>
                <a:ea typeface="Courier New"/>
                <a:cs typeface="Courier New"/>
                <a:sym typeface="Courier New"/>
              </a:rPr>
              <a:t>'Depression'</a:t>
            </a:r>
            <a:r>
              <a:rPr lang="en-US" sz="1050">
                <a:solidFill>
                  <a:schemeClr val="dk1"/>
                </a:solidFill>
                <a:highlight>
                  <a:srgbClr val="F7F7F7"/>
                </a:highlight>
                <a:latin typeface="Courier New"/>
                <a:ea typeface="Courier New"/>
                <a:cs typeface="Courier New"/>
                <a:sym typeface="Courier New"/>
              </a:rPr>
              <a:t>].value_counts()</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rgbClr val="795E26"/>
                </a:solidFill>
                <a:highlight>
                  <a:srgbClr val="F7F7F7"/>
                </a:highlight>
                <a:latin typeface="Courier New"/>
                <a:ea typeface="Courier New"/>
                <a:cs typeface="Courier New"/>
                <a:sym typeface="Courier New"/>
              </a:rPr>
              <a:t>print</a:t>
            </a:r>
            <a:r>
              <a:rPr lang="en-US" sz="1050">
                <a:solidFill>
                  <a:schemeClr val="dk1"/>
                </a:solidFill>
                <a:highlight>
                  <a:srgbClr val="F7F7F7"/>
                </a:highlight>
                <a:latin typeface="Courier New"/>
                <a:ea typeface="Courier New"/>
                <a:cs typeface="Courier New"/>
                <a:sym typeface="Courier New"/>
              </a:rPr>
              <a:t>(</a:t>
            </a:r>
            <a:r>
              <a:rPr lang="en-US" sz="1050">
                <a:solidFill>
                  <a:srgbClr val="0000FF"/>
                </a:solidFill>
                <a:highlight>
                  <a:srgbClr val="F7F7F7"/>
                </a:highlight>
                <a:latin typeface="Courier New"/>
                <a:ea typeface="Courier New"/>
                <a:cs typeface="Courier New"/>
                <a:sym typeface="Courier New"/>
              </a:rPr>
              <a:t>f</a:t>
            </a:r>
            <a:r>
              <a:rPr lang="en-US" sz="1050">
                <a:solidFill>
                  <a:srgbClr val="A31515"/>
                </a:solidFill>
                <a:highlight>
                  <a:srgbClr val="F7F7F7"/>
                </a:highlight>
                <a:latin typeface="Courier New"/>
                <a:ea typeface="Courier New"/>
                <a:cs typeface="Courier New"/>
                <a:sym typeface="Courier New"/>
              </a:rPr>
              <a:t>'class imbalance ratio , majority over minority class : </a:t>
            </a:r>
            <a:r>
              <a:rPr lang="en-US" sz="1050">
                <a:solidFill>
                  <a:schemeClr val="dk1"/>
                </a:solidFill>
                <a:highlight>
                  <a:srgbClr val="F7F7F7"/>
                </a:highlight>
                <a:latin typeface="Courier New"/>
                <a:ea typeface="Courier New"/>
                <a:cs typeface="Courier New"/>
                <a:sym typeface="Courier New"/>
              </a:rPr>
              <a:t>{</a:t>
            </a:r>
            <a:r>
              <a:rPr lang="en-US" sz="1050">
                <a:solidFill>
                  <a:srgbClr val="795E26"/>
                </a:solidFill>
                <a:highlight>
                  <a:srgbClr val="F7F7F7"/>
                </a:highlight>
                <a:latin typeface="Courier New"/>
                <a:ea typeface="Courier New"/>
                <a:cs typeface="Courier New"/>
                <a:sym typeface="Courier New"/>
              </a:rPr>
              <a:t>round</a:t>
            </a:r>
            <a:r>
              <a:rPr lang="en-US" sz="1050">
                <a:solidFill>
                  <a:schemeClr val="dk1"/>
                </a:solidFill>
                <a:highlight>
                  <a:srgbClr val="F7F7F7"/>
                </a:highlight>
                <a:latin typeface="Courier New"/>
                <a:ea typeface="Courier New"/>
                <a:cs typeface="Courier New"/>
                <a:sym typeface="Courier New"/>
              </a:rPr>
              <a:t>(classCount[</a:t>
            </a:r>
            <a:r>
              <a:rPr lang="en-US" sz="1050">
                <a:solidFill>
                  <a:srgbClr val="116644"/>
                </a:solidFill>
                <a:highlight>
                  <a:srgbClr val="F7F7F7"/>
                </a:highlight>
                <a:latin typeface="Courier New"/>
                <a:ea typeface="Courier New"/>
                <a:cs typeface="Courier New"/>
                <a:sym typeface="Courier New"/>
              </a:rPr>
              <a:t>0</a:t>
            </a:r>
            <a:r>
              <a:rPr lang="en-US" sz="1050">
                <a:solidFill>
                  <a:schemeClr val="dk1"/>
                </a:solidFill>
                <a:highlight>
                  <a:srgbClr val="F7F7F7"/>
                </a:highlight>
                <a:latin typeface="Courier New"/>
                <a:ea typeface="Courier New"/>
                <a:cs typeface="Courier New"/>
                <a:sym typeface="Courier New"/>
              </a:rPr>
              <a:t>]/classCount[</a:t>
            </a:r>
            <a:r>
              <a:rPr lang="en-US" sz="1050">
                <a:solidFill>
                  <a:srgbClr val="116644"/>
                </a:solidFill>
                <a:highlight>
                  <a:srgbClr val="F7F7F7"/>
                </a:highlight>
                <a:latin typeface="Courier New"/>
                <a:ea typeface="Courier New"/>
                <a:cs typeface="Courier New"/>
                <a:sym typeface="Courier New"/>
              </a:rPr>
              <a:t>1</a:t>
            </a:r>
            <a:r>
              <a:rPr lang="en-US" sz="1050">
                <a:solidFill>
                  <a:schemeClr val="dk1"/>
                </a:solidFill>
                <a:highlight>
                  <a:srgbClr val="F7F7F7"/>
                </a:highlight>
                <a:latin typeface="Courier New"/>
                <a:ea typeface="Courier New"/>
                <a:cs typeface="Courier New"/>
                <a:sym typeface="Courier New"/>
              </a:rPr>
              <a:t>],</a:t>
            </a:r>
            <a:r>
              <a:rPr lang="en-US" sz="1050">
                <a:solidFill>
                  <a:srgbClr val="116644"/>
                </a:solidFill>
                <a:highlight>
                  <a:srgbClr val="F7F7F7"/>
                </a:highlight>
                <a:latin typeface="Courier New"/>
                <a:ea typeface="Courier New"/>
                <a:cs typeface="Courier New"/>
                <a:sym typeface="Courier New"/>
              </a:rPr>
              <a:t>2</a:t>
            </a:r>
            <a:r>
              <a:rPr lang="en-US" sz="1050">
                <a:solidFill>
                  <a:schemeClr val="dk1"/>
                </a:solidFill>
                <a:highlight>
                  <a:srgbClr val="F7F7F7"/>
                </a:highlight>
                <a:latin typeface="Courier New"/>
                <a:ea typeface="Courier New"/>
                <a:cs typeface="Courier New"/>
                <a:sym typeface="Courier New"/>
              </a:rPr>
              <a:t>)}</a:t>
            </a:r>
            <a:r>
              <a:rPr lang="en-US" sz="1050">
                <a:solidFill>
                  <a:srgbClr val="A31515"/>
                </a:solidFill>
                <a:highlight>
                  <a:srgbClr val="F7F7F7"/>
                </a:highlight>
                <a:latin typeface="Courier New"/>
                <a:ea typeface="Courier New"/>
                <a:cs typeface="Courier New"/>
                <a:sym typeface="Courier New"/>
              </a:rPr>
              <a:t> : 1'</a:t>
            </a:r>
            <a:r>
              <a:rPr lang="en-US"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chemeClr val="dk1"/>
                </a:solidFill>
                <a:highlight>
                  <a:srgbClr val="F7F7F7"/>
                </a:highlight>
                <a:latin typeface="Courier New"/>
                <a:ea typeface="Courier New"/>
                <a:cs typeface="Courier New"/>
                <a:sym typeface="Courier New"/>
              </a:rPr>
              <a:t>classCount.to_frame().T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rgbClr val="795E26"/>
                </a:solidFill>
                <a:highlight>
                  <a:srgbClr val="F7F7F7"/>
                </a:highlight>
                <a:latin typeface="Courier New"/>
                <a:ea typeface="Courier New"/>
                <a:cs typeface="Courier New"/>
                <a:sym typeface="Courier New"/>
              </a:rPr>
              <a:t>print</a:t>
            </a:r>
            <a:r>
              <a:rPr lang="en-US" sz="1050">
                <a:solidFill>
                  <a:schemeClr val="dk1"/>
                </a:solidFill>
                <a:highlight>
                  <a:srgbClr val="F7F7F7"/>
                </a:highlight>
                <a:latin typeface="Courier New"/>
                <a:ea typeface="Courier New"/>
                <a:cs typeface="Courier New"/>
                <a:sym typeface="Courier New"/>
              </a:rPr>
              <a:t>(dsTrain[dsTrain[</a:t>
            </a:r>
            <a:r>
              <a:rPr lang="en-US" sz="1050">
                <a:solidFill>
                  <a:srgbClr val="A31515"/>
                </a:solidFill>
                <a:highlight>
                  <a:srgbClr val="F7F7F7"/>
                </a:highlight>
                <a:latin typeface="Courier New"/>
                <a:ea typeface="Courier New"/>
                <a:cs typeface="Courier New"/>
                <a:sym typeface="Courier New"/>
              </a:rPr>
              <a:t>'Job Satisfaction'</a:t>
            </a:r>
            <a:r>
              <a:rPr lang="en-US" sz="1050">
                <a:solidFill>
                  <a:schemeClr val="dk1"/>
                </a:solidFill>
                <a:highlight>
                  <a:srgbClr val="F7F7F7"/>
                </a:highlight>
                <a:latin typeface="Courier New"/>
                <a:ea typeface="Courier New"/>
                <a:cs typeface="Courier New"/>
                <a:sym typeface="Courier New"/>
              </a:rPr>
              <a:t>].notnull() &amp;</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chemeClr val="dk1"/>
                </a:solidFill>
                <a:highlight>
                  <a:srgbClr val="F7F7F7"/>
                </a:highlight>
                <a:latin typeface="Courier New"/>
                <a:ea typeface="Courier New"/>
                <a:cs typeface="Courier New"/>
                <a:sym typeface="Courier New"/>
              </a:rPr>
              <a:t>        dsTrain[</a:t>
            </a:r>
            <a:r>
              <a:rPr lang="en-US" sz="1050">
                <a:solidFill>
                  <a:srgbClr val="A31515"/>
                </a:solidFill>
                <a:highlight>
                  <a:srgbClr val="F7F7F7"/>
                </a:highlight>
                <a:latin typeface="Courier New"/>
                <a:ea typeface="Courier New"/>
                <a:cs typeface="Courier New"/>
                <a:sym typeface="Courier New"/>
              </a:rPr>
              <a:t>'Study Satisfaction'</a:t>
            </a:r>
            <a:r>
              <a:rPr lang="en-US" sz="1050">
                <a:solidFill>
                  <a:schemeClr val="dk1"/>
                </a:solidFill>
                <a:highlight>
                  <a:srgbClr val="F7F7F7"/>
                </a:highlight>
                <a:latin typeface="Courier New"/>
                <a:ea typeface="Courier New"/>
                <a:cs typeface="Courier New"/>
                <a:sym typeface="Courier New"/>
              </a:rPr>
              <a:t>].notnull()])</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rgbClr val="008000"/>
                </a:solidFill>
                <a:highlight>
                  <a:srgbClr val="F7F7F7"/>
                </a:highlight>
                <a:latin typeface="Courier New"/>
                <a:ea typeface="Courier New"/>
                <a:cs typeface="Courier New"/>
                <a:sym typeface="Courier New"/>
              </a:rPr>
              <a:t># F14 No merging conflicts with the pressure columns</a:t>
            </a:r>
            <a:endParaRPr sz="105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chemeClr val="dk1"/>
                </a:solidFill>
                <a:highlight>
                  <a:srgbClr val="F7F7F7"/>
                </a:highlight>
                <a:latin typeface="Courier New"/>
                <a:ea typeface="Courier New"/>
                <a:cs typeface="Courier New"/>
                <a:sym typeface="Courier New"/>
              </a:rPr>
              <a:t>dsTrain[dsTrain[</a:t>
            </a:r>
            <a:r>
              <a:rPr lang="en-US" sz="1050">
                <a:solidFill>
                  <a:srgbClr val="A31515"/>
                </a:solidFill>
                <a:highlight>
                  <a:srgbClr val="F7F7F7"/>
                </a:highlight>
                <a:latin typeface="Courier New"/>
                <a:ea typeface="Courier New"/>
                <a:cs typeface="Courier New"/>
                <a:sym typeface="Courier New"/>
              </a:rPr>
              <a:t>'Academic Pressure'</a:t>
            </a:r>
            <a:r>
              <a:rPr lang="en-US" sz="1050">
                <a:solidFill>
                  <a:schemeClr val="dk1"/>
                </a:solidFill>
                <a:highlight>
                  <a:srgbClr val="F7F7F7"/>
                </a:highlight>
                <a:latin typeface="Courier New"/>
                <a:ea typeface="Courier New"/>
                <a:cs typeface="Courier New"/>
                <a:sym typeface="Courier New"/>
              </a:rPr>
              <a:t>].notnull() &amp;</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chemeClr val="dk1"/>
                </a:solidFill>
                <a:highlight>
                  <a:srgbClr val="F7F7F7"/>
                </a:highlight>
                <a:latin typeface="Courier New"/>
                <a:ea typeface="Courier New"/>
                <a:cs typeface="Courier New"/>
                <a:sym typeface="Courier New"/>
              </a:rPr>
              <a:t>        dsTrain[</a:t>
            </a:r>
            <a:r>
              <a:rPr lang="en-US" sz="1050">
                <a:solidFill>
                  <a:srgbClr val="A31515"/>
                </a:solidFill>
                <a:highlight>
                  <a:srgbClr val="F7F7F7"/>
                </a:highlight>
                <a:latin typeface="Courier New"/>
                <a:ea typeface="Courier New"/>
                <a:cs typeface="Courier New"/>
                <a:sym typeface="Courier New"/>
              </a:rPr>
              <a:t>'Work Pressure'</a:t>
            </a:r>
            <a:r>
              <a:rPr lang="en-US" sz="1050">
                <a:solidFill>
                  <a:schemeClr val="dk1"/>
                </a:solidFill>
                <a:highlight>
                  <a:srgbClr val="F7F7F7"/>
                </a:highlight>
                <a:latin typeface="Courier New"/>
                <a:ea typeface="Courier New"/>
                <a:cs typeface="Courier New"/>
                <a:sym typeface="Courier New"/>
              </a:rPr>
              <a:t>].notnull()]</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008000"/>
              </a:solidFill>
              <a:highlight>
                <a:srgbClr val="F7F7F7"/>
              </a:highlight>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0"/>
          <p:cNvSpPr txBox="1"/>
          <p:nvPr>
            <p:ph idx="12" type="sldNum"/>
          </p:nvPr>
        </p:nvSpPr>
        <p:spPr>
          <a:xfrm>
            <a:off x="11296611" y="6014423"/>
            <a:ext cx="731600" cy="52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
        <p:nvSpPr>
          <p:cNvPr id="138" name="Google Shape;138;p20"/>
          <p:cNvSpPr txBox="1"/>
          <p:nvPr/>
        </p:nvSpPr>
        <p:spPr>
          <a:xfrm>
            <a:off x="156075" y="681000"/>
            <a:ext cx="3854100" cy="90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500"/>
              <a:buFont typeface="Arial"/>
              <a:buNone/>
            </a:pPr>
            <a:r>
              <a:rPr b="0" i="0" lang="en-US" sz="3500" u="none" cap="none" strike="noStrike">
                <a:solidFill>
                  <a:schemeClr val="dk1"/>
                </a:solidFill>
                <a:latin typeface="Arial"/>
                <a:ea typeface="Arial"/>
                <a:cs typeface="Arial"/>
                <a:sym typeface="Arial"/>
              </a:rPr>
              <a:t>Visual Insights</a:t>
            </a:r>
            <a:endParaRPr b="0" i="0" sz="3500" u="none" cap="none" strike="noStrike">
              <a:solidFill>
                <a:schemeClr val="dk1"/>
              </a:solidFill>
              <a:latin typeface="Arial"/>
              <a:ea typeface="Arial"/>
              <a:cs typeface="Arial"/>
              <a:sym typeface="Arial"/>
            </a:endParaRPr>
          </a:p>
        </p:txBody>
      </p:sp>
      <p:sp>
        <p:nvSpPr>
          <p:cNvPr id="139" name="Google Shape;139;p20"/>
          <p:cNvSpPr txBox="1"/>
          <p:nvPr/>
        </p:nvSpPr>
        <p:spPr>
          <a:xfrm>
            <a:off x="156075" y="1443025"/>
            <a:ext cx="3854100" cy="53028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900"/>
              <a:buFont typeface="Arial"/>
              <a:buNone/>
            </a:pPr>
            <a:r>
              <a:rPr b="0" i="0" lang="en-US" sz="1900" u="none" cap="none" strike="noStrike">
                <a:solidFill>
                  <a:schemeClr val="dk1"/>
                </a:solidFill>
                <a:latin typeface="Arial"/>
                <a:ea typeface="Arial"/>
                <a:cs typeface="Arial"/>
                <a:sym typeface="Arial"/>
              </a:rPr>
              <a:t>Analysing the features against the target feature</a:t>
            </a:r>
            <a:r>
              <a:rPr lang="en-US" sz="1900">
                <a:solidFill>
                  <a:schemeClr val="dk1"/>
                </a:solidFill>
              </a:rPr>
              <a:t> ‘Depression’ </a:t>
            </a:r>
            <a:r>
              <a:rPr b="0" i="0" lang="en-US" sz="1900" u="none" cap="none" strike="noStrike">
                <a:solidFill>
                  <a:schemeClr val="dk1"/>
                </a:solidFill>
                <a:latin typeface="Arial"/>
                <a:ea typeface="Arial"/>
                <a:cs typeface="Arial"/>
                <a:sym typeface="Arial"/>
              </a:rPr>
              <a:t>gives insights like,</a:t>
            </a:r>
            <a:endParaRPr b="0" i="0" sz="1900" u="none" cap="none" strike="noStrike">
              <a:solidFill>
                <a:schemeClr val="dk1"/>
              </a:solidFill>
              <a:latin typeface="Arial"/>
              <a:ea typeface="Arial"/>
              <a:cs typeface="Arial"/>
              <a:sym typeface="Arial"/>
            </a:endParaRPr>
          </a:p>
          <a:p>
            <a:pPr indent="-349250" lvl="0" marL="457200" marR="0" rtl="0" algn="l">
              <a:lnSpc>
                <a:spcPct val="150000"/>
              </a:lnSpc>
              <a:spcBef>
                <a:spcPts val="0"/>
              </a:spcBef>
              <a:spcAft>
                <a:spcPts val="0"/>
              </a:spcAft>
              <a:buClr>
                <a:schemeClr val="dk1"/>
              </a:buClr>
              <a:buSzPts val="1900"/>
              <a:buFont typeface="Arial"/>
              <a:buChar char="➢"/>
            </a:pPr>
            <a:r>
              <a:rPr lang="en-US" sz="1900">
                <a:solidFill>
                  <a:schemeClr val="dk1"/>
                </a:solidFill>
              </a:rPr>
              <a:t>Financial stress,</a:t>
            </a:r>
            <a:endParaRPr sz="1900">
              <a:solidFill>
                <a:schemeClr val="dk1"/>
              </a:solidFill>
            </a:endParaRPr>
          </a:p>
          <a:p>
            <a:pPr indent="-349250" lvl="0" marL="457200" marR="0" rtl="0" algn="l">
              <a:lnSpc>
                <a:spcPct val="150000"/>
              </a:lnSpc>
              <a:spcBef>
                <a:spcPts val="0"/>
              </a:spcBef>
              <a:spcAft>
                <a:spcPts val="0"/>
              </a:spcAft>
              <a:buClr>
                <a:schemeClr val="dk1"/>
              </a:buClr>
              <a:buSzPts val="1900"/>
              <a:buFont typeface="Arial"/>
              <a:buChar char="➢"/>
            </a:pPr>
            <a:r>
              <a:rPr lang="en-US" sz="1900">
                <a:solidFill>
                  <a:schemeClr val="dk1"/>
                </a:solidFill>
              </a:rPr>
              <a:t>Work pressure</a:t>
            </a:r>
            <a:endParaRPr sz="1900">
              <a:solidFill>
                <a:schemeClr val="dk1"/>
              </a:solidFill>
            </a:endParaRPr>
          </a:p>
          <a:p>
            <a:pPr indent="-349250" lvl="0" marL="457200" marR="0" rtl="0" algn="l">
              <a:lnSpc>
                <a:spcPct val="150000"/>
              </a:lnSpc>
              <a:spcBef>
                <a:spcPts val="0"/>
              </a:spcBef>
              <a:spcAft>
                <a:spcPts val="0"/>
              </a:spcAft>
              <a:buClr>
                <a:schemeClr val="dk1"/>
              </a:buClr>
              <a:buSzPts val="1900"/>
              <a:buFont typeface="Arial"/>
              <a:buChar char="➢"/>
            </a:pPr>
            <a:r>
              <a:rPr lang="en-US" sz="1900">
                <a:solidFill>
                  <a:schemeClr val="dk1"/>
                </a:solidFill>
              </a:rPr>
              <a:t>Academic pressure, </a:t>
            </a:r>
            <a:endParaRPr sz="1900">
              <a:solidFill>
                <a:schemeClr val="dk1"/>
              </a:solidFill>
            </a:endParaRPr>
          </a:p>
          <a:p>
            <a:pPr indent="-349250" lvl="0" marL="457200" marR="0" rtl="0" algn="l">
              <a:lnSpc>
                <a:spcPct val="150000"/>
              </a:lnSpc>
              <a:spcBef>
                <a:spcPts val="0"/>
              </a:spcBef>
              <a:spcAft>
                <a:spcPts val="0"/>
              </a:spcAft>
              <a:buClr>
                <a:schemeClr val="dk1"/>
              </a:buClr>
              <a:buSzPts val="1900"/>
              <a:buFont typeface="Arial"/>
              <a:buChar char="➢"/>
            </a:pPr>
            <a:r>
              <a:rPr lang="en-US" sz="1900">
                <a:solidFill>
                  <a:schemeClr val="dk1"/>
                </a:solidFill>
              </a:rPr>
              <a:t>Suicidal thoughts, </a:t>
            </a:r>
            <a:endParaRPr sz="1900">
              <a:solidFill>
                <a:schemeClr val="dk1"/>
              </a:solidFill>
            </a:endParaRPr>
          </a:p>
          <a:p>
            <a:pPr indent="-349250" lvl="0" marL="457200" marR="0" rtl="0" algn="l">
              <a:lnSpc>
                <a:spcPct val="150000"/>
              </a:lnSpc>
              <a:spcBef>
                <a:spcPts val="0"/>
              </a:spcBef>
              <a:spcAft>
                <a:spcPts val="0"/>
              </a:spcAft>
              <a:buClr>
                <a:schemeClr val="dk1"/>
              </a:buClr>
              <a:buSzPts val="1900"/>
              <a:buChar char="➢"/>
            </a:pPr>
            <a:r>
              <a:rPr lang="en-US" sz="1900">
                <a:solidFill>
                  <a:schemeClr val="dk1"/>
                </a:solidFill>
              </a:rPr>
              <a:t>Financial stress</a:t>
            </a:r>
            <a:endParaRPr sz="1900">
              <a:solidFill>
                <a:schemeClr val="dk1"/>
              </a:solidFill>
            </a:endParaRPr>
          </a:p>
          <a:p>
            <a:pPr indent="0" lvl="0" marL="0" rtl="0" algn="l">
              <a:lnSpc>
                <a:spcPct val="150000"/>
              </a:lnSpc>
              <a:spcBef>
                <a:spcPts val="0"/>
              </a:spcBef>
              <a:spcAft>
                <a:spcPts val="0"/>
              </a:spcAft>
              <a:buNone/>
            </a:pPr>
            <a:r>
              <a:rPr lang="en-US" sz="1900">
                <a:solidFill>
                  <a:schemeClr val="dk1"/>
                </a:solidFill>
              </a:rPr>
              <a:t>contribute more to Depression.</a:t>
            </a:r>
            <a:endParaRPr sz="1900">
              <a:solidFill>
                <a:schemeClr val="dk1"/>
              </a:solidFill>
            </a:endParaRPr>
          </a:p>
          <a:p>
            <a:pPr indent="-349250" lvl="0" marL="457200" marR="0" rtl="0" algn="l">
              <a:lnSpc>
                <a:spcPct val="150000"/>
              </a:lnSpc>
              <a:spcBef>
                <a:spcPts val="0"/>
              </a:spcBef>
              <a:spcAft>
                <a:spcPts val="0"/>
              </a:spcAft>
              <a:buClr>
                <a:schemeClr val="dk1"/>
              </a:buClr>
              <a:buSzPts val="1900"/>
              <a:buChar char="➢"/>
            </a:pPr>
            <a:r>
              <a:rPr lang="en-US" sz="1900">
                <a:solidFill>
                  <a:schemeClr val="dk1"/>
                </a:solidFill>
              </a:rPr>
              <a:t>Family mental history or no history have the same impact </a:t>
            </a:r>
            <a:r>
              <a:rPr b="0" i="0" lang="en-US" sz="1900" u="none" cap="none" strike="noStrike">
                <a:solidFill>
                  <a:schemeClr val="dk1"/>
                </a:solidFill>
                <a:latin typeface="Arial"/>
                <a:ea typeface="Arial"/>
                <a:cs typeface="Arial"/>
                <a:sym typeface="Arial"/>
              </a:rPr>
              <a:t>on the target.</a:t>
            </a:r>
            <a:endParaRPr b="0" i="0" sz="1900" u="none" cap="none" strike="noStrike">
              <a:solidFill>
                <a:schemeClr val="dk1"/>
              </a:solidFill>
              <a:latin typeface="Arial"/>
              <a:ea typeface="Arial"/>
              <a:cs typeface="Arial"/>
              <a:sym typeface="Arial"/>
            </a:endParaRPr>
          </a:p>
        </p:txBody>
      </p:sp>
      <p:pic>
        <p:nvPicPr>
          <p:cNvPr id="140" name="Google Shape;140;p20"/>
          <p:cNvPicPr preferRelativeResize="0"/>
          <p:nvPr/>
        </p:nvPicPr>
        <p:blipFill>
          <a:blip r:embed="rId3">
            <a:alphaModFix/>
          </a:blip>
          <a:stretch>
            <a:fillRect/>
          </a:stretch>
        </p:blipFill>
        <p:spPr>
          <a:xfrm>
            <a:off x="4295100" y="916463"/>
            <a:ext cx="7155442" cy="57096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1"/>
          <p:cNvSpPr txBox="1"/>
          <p:nvPr>
            <p:ph idx="12" type="sldNum"/>
          </p:nvPr>
        </p:nvSpPr>
        <p:spPr>
          <a:xfrm>
            <a:off x="11296611" y="6014423"/>
            <a:ext cx="731700" cy="524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
        <p:nvSpPr>
          <p:cNvPr id="146" name="Google Shape;146;p21"/>
          <p:cNvSpPr txBox="1"/>
          <p:nvPr/>
        </p:nvSpPr>
        <p:spPr>
          <a:xfrm>
            <a:off x="111900" y="581600"/>
            <a:ext cx="6893400" cy="90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500"/>
              <a:buFont typeface="Arial"/>
              <a:buNone/>
            </a:pPr>
            <a:r>
              <a:rPr b="0" i="0" lang="en-US" sz="3500" u="none" cap="none" strike="noStrike">
                <a:solidFill>
                  <a:schemeClr val="dk1"/>
                </a:solidFill>
                <a:latin typeface="Arial"/>
                <a:ea typeface="Arial"/>
                <a:cs typeface="Arial"/>
                <a:sym typeface="Arial"/>
              </a:rPr>
              <a:t>Visual Insights </a:t>
            </a:r>
            <a:r>
              <a:rPr lang="en-US" sz="3500">
                <a:solidFill>
                  <a:schemeClr val="dk1"/>
                </a:solidFill>
              </a:rPr>
              <a:t>contd…</a:t>
            </a:r>
            <a:endParaRPr b="0" i="0" sz="3500" u="none" cap="none" strike="noStrike">
              <a:solidFill>
                <a:schemeClr val="dk1"/>
              </a:solidFill>
              <a:latin typeface="Arial"/>
              <a:ea typeface="Arial"/>
              <a:cs typeface="Arial"/>
              <a:sym typeface="Arial"/>
            </a:endParaRPr>
          </a:p>
        </p:txBody>
      </p:sp>
      <p:sp>
        <p:nvSpPr>
          <p:cNvPr id="147" name="Google Shape;147;p21"/>
          <p:cNvSpPr txBox="1"/>
          <p:nvPr/>
        </p:nvSpPr>
        <p:spPr>
          <a:xfrm>
            <a:off x="111900" y="1166925"/>
            <a:ext cx="11184600" cy="9159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900"/>
              <a:buFont typeface="Arial"/>
              <a:buNone/>
            </a:pPr>
            <a:r>
              <a:rPr b="0" i="0" lang="en-US" sz="1900" u="none" cap="none" strike="noStrike">
                <a:solidFill>
                  <a:schemeClr val="dk1"/>
                </a:solidFill>
                <a:latin typeface="Arial"/>
                <a:ea typeface="Arial"/>
                <a:cs typeface="Arial"/>
                <a:sym typeface="Arial"/>
              </a:rPr>
              <a:t>Box plot </a:t>
            </a:r>
            <a:r>
              <a:rPr lang="en-US" sz="1900">
                <a:solidFill>
                  <a:schemeClr val="dk1"/>
                </a:solidFill>
              </a:rPr>
              <a:t>to visualize distribution of numerical variables in </a:t>
            </a:r>
            <a:r>
              <a:rPr lang="en-US" sz="1900">
                <a:solidFill>
                  <a:schemeClr val="dk1"/>
                </a:solidFill>
              </a:rPr>
              <a:t>relation</a:t>
            </a:r>
            <a:r>
              <a:rPr lang="en-US" sz="1900">
                <a:solidFill>
                  <a:schemeClr val="dk1"/>
                </a:solidFill>
              </a:rPr>
              <a:t> to the target class</a:t>
            </a:r>
            <a:endParaRPr sz="1900">
              <a:solidFill>
                <a:schemeClr val="dk1"/>
              </a:solidFill>
            </a:endParaRPr>
          </a:p>
        </p:txBody>
      </p:sp>
      <p:pic>
        <p:nvPicPr>
          <p:cNvPr id="148" name="Google Shape;148;p21"/>
          <p:cNvPicPr preferRelativeResize="0"/>
          <p:nvPr/>
        </p:nvPicPr>
        <p:blipFill>
          <a:blip r:embed="rId3">
            <a:alphaModFix/>
          </a:blip>
          <a:stretch>
            <a:fillRect/>
          </a:stretch>
        </p:blipFill>
        <p:spPr>
          <a:xfrm>
            <a:off x="0" y="2525315"/>
            <a:ext cx="12088776" cy="406396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2"/>
          <p:cNvSpPr txBox="1"/>
          <p:nvPr>
            <p:ph idx="12" type="sldNum"/>
          </p:nvPr>
        </p:nvSpPr>
        <p:spPr>
          <a:xfrm>
            <a:off x="11296611" y="6014423"/>
            <a:ext cx="731700" cy="524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
        <p:nvSpPr>
          <p:cNvPr id="154" name="Google Shape;154;p22"/>
          <p:cNvSpPr txBox="1"/>
          <p:nvPr/>
        </p:nvSpPr>
        <p:spPr>
          <a:xfrm>
            <a:off x="111900" y="581600"/>
            <a:ext cx="6893400" cy="90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500"/>
              <a:buFont typeface="Arial"/>
              <a:buNone/>
            </a:pPr>
            <a:r>
              <a:rPr b="0" i="0" lang="en-US" sz="3500" u="none" cap="none" strike="noStrike">
                <a:solidFill>
                  <a:schemeClr val="dk1"/>
                </a:solidFill>
                <a:latin typeface="Arial"/>
                <a:ea typeface="Arial"/>
                <a:cs typeface="Arial"/>
                <a:sym typeface="Arial"/>
              </a:rPr>
              <a:t>Visual Insights </a:t>
            </a:r>
            <a:r>
              <a:rPr lang="en-US" sz="3500">
                <a:solidFill>
                  <a:schemeClr val="dk1"/>
                </a:solidFill>
              </a:rPr>
              <a:t>contd…</a:t>
            </a:r>
            <a:endParaRPr b="0" i="0" sz="3500" u="none" cap="none" strike="noStrike">
              <a:solidFill>
                <a:schemeClr val="dk1"/>
              </a:solidFill>
              <a:latin typeface="Arial"/>
              <a:ea typeface="Arial"/>
              <a:cs typeface="Arial"/>
              <a:sym typeface="Arial"/>
            </a:endParaRPr>
          </a:p>
        </p:txBody>
      </p:sp>
      <p:sp>
        <p:nvSpPr>
          <p:cNvPr id="155" name="Google Shape;155;p22"/>
          <p:cNvSpPr txBox="1"/>
          <p:nvPr/>
        </p:nvSpPr>
        <p:spPr>
          <a:xfrm>
            <a:off x="111900" y="1166925"/>
            <a:ext cx="11184600" cy="9159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900"/>
              <a:buFont typeface="Arial"/>
              <a:buNone/>
            </a:pPr>
            <a:r>
              <a:rPr b="0" i="0" lang="en-US" sz="1900" u="none" cap="none" strike="noStrike">
                <a:solidFill>
                  <a:schemeClr val="dk1"/>
                </a:solidFill>
                <a:latin typeface="Arial"/>
                <a:ea typeface="Arial"/>
                <a:cs typeface="Arial"/>
                <a:sym typeface="Arial"/>
              </a:rPr>
              <a:t>B</a:t>
            </a:r>
            <a:r>
              <a:rPr lang="en-US" sz="1900">
                <a:solidFill>
                  <a:schemeClr val="dk1"/>
                </a:solidFill>
              </a:rPr>
              <a:t>ar plot to visualize high cardinality data with noises</a:t>
            </a:r>
            <a:endParaRPr sz="1900">
              <a:solidFill>
                <a:schemeClr val="dk1"/>
              </a:solidFill>
            </a:endParaRPr>
          </a:p>
        </p:txBody>
      </p:sp>
      <p:pic>
        <p:nvPicPr>
          <p:cNvPr id="156" name="Google Shape;156;p22"/>
          <p:cNvPicPr preferRelativeResize="0"/>
          <p:nvPr/>
        </p:nvPicPr>
        <p:blipFill>
          <a:blip r:embed="rId3">
            <a:alphaModFix/>
          </a:blip>
          <a:stretch>
            <a:fillRect/>
          </a:stretch>
        </p:blipFill>
        <p:spPr>
          <a:xfrm>
            <a:off x="111900" y="2531850"/>
            <a:ext cx="10991811" cy="423463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3"/>
          <p:cNvSpPr txBox="1"/>
          <p:nvPr>
            <p:ph idx="12" type="sldNum"/>
          </p:nvPr>
        </p:nvSpPr>
        <p:spPr>
          <a:xfrm>
            <a:off x="11296611" y="6014423"/>
            <a:ext cx="731600" cy="52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
        <p:nvSpPr>
          <p:cNvPr id="164" name="Google Shape;164;p23"/>
          <p:cNvSpPr txBox="1"/>
          <p:nvPr/>
        </p:nvSpPr>
        <p:spPr>
          <a:xfrm>
            <a:off x="596670" y="622739"/>
            <a:ext cx="9247189" cy="769401"/>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3400"/>
              <a:buFont typeface="Arial"/>
              <a:buNone/>
            </a:pPr>
            <a:r>
              <a:rPr b="0" i="0" lang="en-US" sz="3400" u="none" cap="none" strike="noStrike">
                <a:solidFill>
                  <a:srgbClr val="000000"/>
                </a:solidFill>
                <a:latin typeface="Arial"/>
                <a:ea typeface="Arial"/>
                <a:cs typeface="Arial"/>
                <a:sym typeface="Arial"/>
              </a:rPr>
              <a:t>Model</a:t>
            </a:r>
            <a:r>
              <a:rPr lang="en-US" sz="3400"/>
              <a:t> </a:t>
            </a:r>
            <a:r>
              <a:rPr b="0" i="0" lang="en-US" sz="3400" u="none" cap="none" strike="noStrike">
                <a:solidFill>
                  <a:srgbClr val="000000"/>
                </a:solidFill>
                <a:latin typeface="Arial"/>
                <a:ea typeface="Arial"/>
                <a:cs typeface="Arial"/>
                <a:sym typeface="Arial"/>
              </a:rPr>
              <a:t>Selection</a:t>
            </a:r>
            <a:endParaRPr b="0" i="0" sz="3400" u="none" cap="none" strike="noStrike">
              <a:solidFill>
                <a:srgbClr val="000000"/>
              </a:solidFill>
              <a:latin typeface="Arial"/>
              <a:ea typeface="Arial"/>
              <a:cs typeface="Arial"/>
              <a:sym typeface="Arial"/>
            </a:endParaRPr>
          </a:p>
        </p:txBody>
      </p:sp>
      <p:sp>
        <p:nvSpPr>
          <p:cNvPr id="165" name="Google Shape;165;p23"/>
          <p:cNvSpPr txBox="1"/>
          <p:nvPr/>
        </p:nvSpPr>
        <p:spPr>
          <a:xfrm>
            <a:off x="430573" y="1271950"/>
            <a:ext cx="6502500" cy="66573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900"/>
              <a:buFont typeface="Arial"/>
              <a:buNone/>
            </a:pPr>
            <a:r>
              <a:rPr lang="en-US" sz="1900">
                <a:solidFill>
                  <a:schemeClr val="dk1"/>
                </a:solidFill>
              </a:rPr>
              <a:t>CATBoost is the well suited algorithm for this classification problem with high cardinality features because dataset has,</a:t>
            </a:r>
            <a:endParaRPr sz="1900">
              <a:solidFill>
                <a:schemeClr val="dk1"/>
              </a:solidFill>
            </a:endParaRPr>
          </a:p>
          <a:p>
            <a:pPr indent="-349250" lvl="0" marL="457200" marR="0" rtl="0" algn="l">
              <a:lnSpc>
                <a:spcPct val="150000"/>
              </a:lnSpc>
              <a:spcBef>
                <a:spcPts val="0"/>
              </a:spcBef>
              <a:spcAft>
                <a:spcPts val="0"/>
              </a:spcAft>
              <a:buClr>
                <a:schemeClr val="dk1"/>
              </a:buClr>
              <a:buSzPts val="1900"/>
              <a:buChar char="➢"/>
            </a:pPr>
            <a:r>
              <a:rPr lang="en-US" sz="1900">
                <a:solidFill>
                  <a:schemeClr val="dk1"/>
                </a:solidFill>
              </a:rPr>
              <a:t>high cardinality categorical data</a:t>
            </a:r>
            <a:endParaRPr sz="1900">
              <a:solidFill>
                <a:schemeClr val="dk1"/>
              </a:solidFill>
            </a:endParaRPr>
          </a:p>
          <a:p>
            <a:pPr indent="-349250" lvl="0" marL="457200" marR="0" rtl="0" algn="l">
              <a:lnSpc>
                <a:spcPct val="150000"/>
              </a:lnSpc>
              <a:spcBef>
                <a:spcPts val="0"/>
              </a:spcBef>
              <a:spcAft>
                <a:spcPts val="0"/>
              </a:spcAft>
              <a:buClr>
                <a:schemeClr val="dk1"/>
              </a:buClr>
              <a:buSzPts val="1900"/>
              <a:buChar char="➢"/>
            </a:pPr>
            <a:r>
              <a:rPr lang="en-US" sz="1900">
                <a:solidFill>
                  <a:schemeClr val="dk1"/>
                </a:solidFill>
              </a:rPr>
              <a:t>using encoders will lead to sparse matrix </a:t>
            </a:r>
            <a:endParaRPr sz="1900">
              <a:solidFill>
                <a:schemeClr val="dk1"/>
              </a:solidFill>
            </a:endParaRPr>
          </a:p>
          <a:p>
            <a:pPr indent="0" lvl="0" marL="0" marR="0" rtl="0" algn="l">
              <a:lnSpc>
                <a:spcPct val="150000"/>
              </a:lnSpc>
              <a:spcBef>
                <a:spcPts val="0"/>
              </a:spcBef>
              <a:spcAft>
                <a:spcPts val="0"/>
              </a:spcAft>
              <a:buNone/>
            </a:pPr>
            <a:r>
              <a:t/>
            </a:r>
            <a:endParaRPr sz="1900">
              <a:solidFill>
                <a:schemeClr val="dk1"/>
              </a:solidFill>
            </a:endParaRPr>
          </a:p>
          <a:p>
            <a:pPr indent="0" lvl="0" marL="0" marR="0" rtl="0" algn="l">
              <a:lnSpc>
                <a:spcPct val="150000"/>
              </a:lnSpc>
              <a:spcBef>
                <a:spcPts val="0"/>
              </a:spcBef>
              <a:spcAft>
                <a:spcPts val="0"/>
              </a:spcAft>
              <a:buNone/>
            </a:pPr>
            <a:r>
              <a:rPr lang="en-US" sz="1900">
                <a:solidFill>
                  <a:schemeClr val="dk1"/>
                </a:solidFill>
              </a:rPr>
              <a:t>Training and test data</a:t>
            </a:r>
            <a:endParaRPr sz="1900">
              <a:solidFill>
                <a:schemeClr val="dk1"/>
              </a:solidFill>
            </a:endParaRPr>
          </a:p>
          <a:p>
            <a:pPr indent="-349250" lvl="0" marL="457200" rtl="0" algn="l">
              <a:lnSpc>
                <a:spcPct val="150000"/>
              </a:lnSpc>
              <a:spcBef>
                <a:spcPts val="0"/>
              </a:spcBef>
              <a:spcAft>
                <a:spcPts val="0"/>
              </a:spcAft>
              <a:buClr>
                <a:schemeClr val="dk1"/>
              </a:buClr>
              <a:buSzPts val="1900"/>
              <a:buChar char="➢"/>
            </a:pPr>
            <a:r>
              <a:rPr lang="en-US" sz="1900">
                <a:solidFill>
                  <a:schemeClr val="dk1"/>
                </a:solidFill>
              </a:rPr>
              <a:t>Used Train test split from sklearn library to prepare training data and validation data. </a:t>
            </a:r>
            <a:endParaRPr sz="1900">
              <a:solidFill>
                <a:schemeClr val="dk1"/>
              </a:solidFill>
            </a:endParaRPr>
          </a:p>
          <a:p>
            <a:pPr indent="0" lvl="0" marL="457200" marR="0" rtl="0" algn="l">
              <a:lnSpc>
                <a:spcPct val="150000"/>
              </a:lnSpc>
              <a:spcBef>
                <a:spcPts val="0"/>
              </a:spcBef>
              <a:spcAft>
                <a:spcPts val="0"/>
              </a:spcAft>
              <a:buNone/>
            </a:pPr>
            <a:r>
              <a:t/>
            </a:r>
            <a:endParaRPr sz="1900">
              <a:solidFill>
                <a:schemeClr val="dk1"/>
              </a:solidFill>
            </a:endParaRPr>
          </a:p>
          <a:p>
            <a:pPr indent="0" lvl="0" marL="457200" marR="0" rtl="0" algn="l">
              <a:lnSpc>
                <a:spcPct val="150000"/>
              </a:lnSpc>
              <a:spcBef>
                <a:spcPts val="0"/>
              </a:spcBef>
              <a:spcAft>
                <a:spcPts val="0"/>
              </a:spcAft>
              <a:buNone/>
            </a:pPr>
            <a:r>
              <a:t/>
            </a:r>
            <a:endParaRPr sz="1900">
              <a:solidFill>
                <a:schemeClr val="dk1"/>
              </a:solidFill>
            </a:endParaRPr>
          </a:p>
          <a:p>
            <a:pPr indent="0" lvl="0" marL="457200" marR="0" rtl="0" algn="l">
              <a:lnSpc>
                <a:spcPct val="15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6" name="Google Shape;166;p23"/>
          <p:cNvSpPr txBox="1"/>
          <p:nvPr/>
        </p:nvSpPr>
        <p:spPr>
          <a:xfrm>
            <a:off x="6933075" y="1319725"/>
            <a:ext cx="4627500" cy="23703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US" sz="1050">
                <a:solidFill>
                  <a:srgbClr val="008000"/>
                </a:solidFill>
                <a:highlight>
                  <a:srgbClr val="F7F7F7"/>
                </a:highlight>
                <a:latin typeface="Courier New"/>
                <a:ea typeface="Courier New"/>
                <a:cs typeface="Courier New"/>
                <a:sym typeface="Courier New"/>
              </a:rPr>
              <a:t>#Split train and val data</a:t>
            </a:r>
            <a:endParaRPr sz="105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rgbClr val="AF00DB"/>
                </a:solidFill>
                <a:highlight>
                  <a:srgbClr val="F7F7F7"/>
                </a:highlight>
                <a:latin typeface="Courier New"/>
                <a:ea typeface="Courier New"/>
                <a:cs typeface="Courier New"/>
                <a:sym typeface="Courier New"/>
              </a:rPr>
              <a:t>from</a:t>
            </a:r>
            <a:r>
              <a:rPr lang="en-US" sz="1050">
                <a:solidFill>
                  <a:schemeClr val="dk1"/>
                </a:solidFill>
                <a:highlight>
                  <a:srgbClr val="F7F7F7"/>
                </a:highlight>
                <a:latin typeface="Courier New"/>
                <a:ea typeface="Courier New"/>
                <a:cs typeface="Courier New"/>
                <a:sym typeface="Courier New"/>
              </a:rPr>
              <a:t> sklearn.model_selection </a:t>
            </a:r>
            <a:r>
              <a:rPr lang="en-US" sz="1050">
                <a:solidFill>
                  <a:srgbClr val="AF00DB"/>
                </a:solidFill>
                <a:highlight>
                  <a:srgbClr val="F7F7F7"/>
                </a:highlight>
                <a:latin typeface="Courier New"/>
                <a:ea typeface="Courier New"/>
                <a:cs typeface="Courier New"/>
                <a:sym typeface="Courier New"/>
              </a:rPr>
              <a:t>import</a:t>
            </a:r>
            <a:r>
              <a:rPr lang="en-US" sz="1050">
                <a:solidFill>
                  <a:schemeClr val="dk1"/>
                </a:solidFill>
                <a:highlight>
                  <a:srgbClr val="F7F7F7"/>
                </a:highlight>
                <a:latin typeface="Courier New"/>
                <a:ea typeface="Courier New"/>
                <a:cs typeface="Courier New"/>
                <a:sym typeface="Courier New"/>
              </a:rPr>
              <a:t> train_test_split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rgbClr val="AF00DB"/>
                </a:solidFill>
                <a:highlight>
                  <a:srgbClr val="F7F7F7"/>
                </a:highlight>
                <a:latin typeface="Courier New"/>
                <a:ea typeface="Courier New"/>
                <a:cs typeface="Courier New"/>
                <a:sym typeface="Courier New"/>
              </a:rPr>
              <a:t>from</a:t>
            </a:r>
            <a:r>
              <a:rPr lang="en-US" sz="1050">
                <a:solidFill>
                  <a:schemeClr val="dk1"/>
                </a:solidFill>
                <a:highlight>
                  <a:srgbClr val="F7F7F7"/>
                </a:highlight>
                <a:latin typeface="Courier New"/>
                <a:ea typeface="Courier New"/>
                <a:cs typeface="Courier New"/>
                <a:sym typeface="Courier New"/>
              </a:rPr>
              <a:t> imblearn.over_sampling </a:t>
            </a:r>
            <a:r>
              <a:rPr lang="en-US" sz="1050">
                <a:solidFill>
                  <a:srgbClr val="AF00DB"/>
                </a:solidFill>
                <a:highlight>
                  <a:srgbClr val="F7F7F7"/>
                </a:highlight>
                <a:latin typeface="Courier New"/>
                <a:ea typeface="Courier New"/>
                <a:cs typeface="Courier New"/>
                <a:sym typeface="Courier New"/>
              </a:rPr>
              <a:t>import</a:t>
            </a:r>
            <a:r>
              <a:rPr lang="en-US" sz="1050">
                <a:solidFill>
                  <a:schemeClr val="dk1"/>
                </a:solidFill>
                <a:highlight>
                  <a:srgbClr val="F7F7F7"/>
                </a:highlight>
                <a:latin typeface="Courier New"/>
                <a:ea typeface="Courier New"/>
                <a:cs typeface="Courier New"/>
                <a:sym typeface="Courier New"/>
              </a:rPr>
              <a:t> SMOTE</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chemeClr val="dk1"/>
                </a:solidFill>
                <a:highlight>
                  <a:srgbClr val="F7F7F7"/>
                </a:highlight>
                <a:latin typeface="Courier New"/>
                <a:ea typeface="Courier New"/>
                <a:cs typeface="Courier New"/>
                <a:sym typeface="Courier New"/>
              </a:rPr>
              <a:t>y=processed_Train[TARGET]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chemeClr val="dk1"/>
                </a:solidFill>
                <a:highlight>
                  <a:srgbClr val="F7F7F7"/>
                </a:highlight>
                <a:latin typeface="Courier New"/>
                <a:ea typeface="Courier New"/>
                <a:cs typeface="Courier New"/>
                <a:sym typeface="Courier New"/>
              </a:rPr>
              <a:t>X=processed_Train.drop(TARGET, axis = </a:t>
            </a:r>
            <a:r>
              <a:rPr lang="en-US" sz="1050">
                <a:solidFill>
                  <a:srgbClr val="116644"/>
                </a:solidFill>
                <a:highlight>
                  <a:srgbClr val="F7F7F7"/>
                </a:highlight>
                <a:latin typeface="Courier New"/>
                <a:ea typeface="Courier New"/>
                <a:cs typeface="Courier New"/>
                <a:sym typeface="Courier New"/>
              </a:rPr>
              <a:t>1</a:t>
            </a:r>
            <a:r>
              <a:rPr lang="en-US"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050">
                <a:solidFill>
                  <a:schemeClr val="dk1"/>
                </a:solidFill>
                <a:highlight>
                  <a:srgbClr val="F7F7F7"/>
                </a:highlight>
                <a:latin typeface="Courier New"/>
                <a:ea typeface="Courier New"/>
                <a:cs typeface="Courier New"/>
                <a:sym typeface="Courier New"/>
              </a:rPr>
              <a:t>X_train, X_val, y_train, y_val = train_test_split(X, y, test_size=</a:t>
            </a:r>
            <a:r>
              <a:rPr lang="en-US" sz="1050">
                <a:solidFill>
                  <a:srgbClr val="116644"/>
                </a:solidFill>
                <a:highlight>
                  <a:srgbClr val="F7F7F7"/>
                </a:highlight>
                <a:latin typeface="Courier New"/>
                <a:ea typeface="Courier New"/>
                <a:cs typeface="Courier New"/>
                <a:sym typeface="Courier New"/>
              </a:rPr>
              <a:t>0.3</a:t>
            </a:r>
            <a:r>
              <a:rPr lang="en-US" sz="1050">
                <a:solidFill>
                  <a:schemeClr val="dk1"/>
                </a:solidFill>
                <a:highlight>
                  <a:srgbClr val="F7F7F7"/>
                </a:highlight>
                <a:latin typeface="Courier New"/>
                <a:ea typeface="Courier New"/>
                <a:cs typeface="Courier New"/>
                <a:sym typeface="Courier New"/>
              </a:rPr>
              <a:t>, random_state=</a:t>
            </a:r>
            <a:r>
              <a:rPr lang="en-US" sz="1050">
                <a:solidFill>
                  <a:srgbClr val="116644"/>
                </a:solidFill>
                <a:highlight>
                  <a:srgbClr val="F7F7F7"/>
                </a:highlight>
                <a:latin typeface="Courier New"/>
                <a:ea typeface="Courier New"/>
                <a:cs typeface="Courier New"/>
                <a:sym typeface="Courier New"/>
              </a:rPr>
              <a:t>40</a:t>
            </a:r>
            <a:r>
              <a:rPr lang="en-US"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