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embeddedFontLst>
    <p:embeddedFont>
      <p:font typeface="Montserrat"/>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Montserrat-regular.fntdata"/><Relationship Id="rId21" Type="http://schemas.openxmlformats.org/officeDocument/2006/relationships/slide" Target="slides/slide17.xml"/><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Montserrat-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200"/>
              </a:spcBef>
              <a:spcAft>
                <a:spcPts val="1200"/>
              </a:spcAft>
              <a:buClr>
                <a:schemeClr val="dk1"/>
              </a:buClr>
              <a:buSzPts val="1100"/>
              <a:buFont typeface="Calibri"/>
              <a:buNone/>
            </a:pPr>
            <a:r>
              <a:t/>
            </a:r>
            <a:endParaRPr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200"/>
              </a:spcBef>
              <a:spcAft>
                <a:spcPts val="1200"/>
              </a:spcAft>
              <a:buClr>
                <a:schemeClr val="dk1"/>
              </a:buClr>
              <a:buSzPts val="1100"/>
              <a:buFont typeface="Calibri"/>
              <a:buNone/>
            </a:pPr>
            <a:r>
              <a:t/>
            </a:r>
            <a:endParaRPr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200"/>
              </a:spcBef>
              <a:spcAft>
                <a:spcPts val="1200"/>
              </a:spcAft>
              <a:buClr>
                <a:schemeClr val="dk1"/>
              </a:buClr>
              <a:buSzPts val="1100"/>
              <a:buFont typeface="Calibri"/>
              <a:buNone/>
            </a:pPr>
            <a:r>
              <a:t/>
            </a:r>
            <a:endParaRPr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4" name="Google Shape;19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3" name="Google Shape;20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0f48fe88b2_0_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2" name="Google Shape;212;g30f48fe88b2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1" name="Google Shape;22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p2: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lang="en-US"/>
              <a:t>Sunday, 26 March 2023</a:t>
            </a:r>
            <a:endParaRPr/>
          </a:p>
        </p:txBody>
      </p:sp>
      <p:sp>
        <p:nvSpPr>
          <p:cNvPr id="102" name="Google Shape;10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200"/>
              </a:spcBef>
              <a:spcAft>
                <a:spcPts val="1200"/>
              </a:spcAft>
              <a:buClr>
                <a:schemeClr val="dk1"/>
              </a:buClr>
              <a:buSzPts val="1100"/>
              <a:buFont typeface="Calibri"/>
              <a:buNone/>
            </a:pPr>
            <a:r>
              <a:t/>
            </a:r>
            <a:endParaRPr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200"/>
              </a:spcBef>
              <a:spcAft>
                <a:spcPts val="1200"/>
              </a:spcAft>
              <a:buClr>
                <a:schemeClr val="dk1"/>
              </a:buClr>
              <a:buSzPts val="1100"/>
              <a:buFont typeface="Calibri"/>
              <a:buNone/>
            </a:pPr>
            <a:r>
              <a:t/>
            </a:r>
            <a:endParaRPr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200"/>
              </a:spcBef>
              <a:spcAft>
                <a:spcPts val="1200"/>
              </a:spcAft>
              <a:buClr>
                <a:schemeClr val="dk1"/>
              </a:buClr>
              <a:buSzPts val="1100"/>
              <a:buFont typeface="Calibri"/>
              <a:buNone/>
            </a:pPr>
            <a:r>
              <a:t/>
            </a:r>
            <a:endParaRPr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200"/>
              </a:spcBef>
              <a:spcAft>
                <a:spcPts val="1200"/>
              </a:spcAft>
              <a:buClr>
                <a:schemeClr val="dk1"/>
              </a:buClr>
              <a:buSzPts val="1100"/>
              <a:buFont typeface="Calibri"/>
              <a:buNone/>
            </a:pPr>
            <a:r>
              <a:t/>
            </a:r>
            <a:endParaRPr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200"/>
              </a:spcBef>
              <a:spcAft>
                <a:spcPts val="1200"/>
              </a:spcAft>
              <a:buClr>
                <a:schemeClr val="dk1"/>
              </a:buClr>
              <a:buSzPts val="1100"/>
              <a:buFont typeface="Calibri"/>
              <a:buNone/>
            </a:pPr>
            <a:r>
              <a:t/>
            </a:r>
            <a:endParaRPr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9: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lang="en-US"/>
              <a:t>Sunday, 26 March 2023</a:t>
            </a:r>
            <a:endParaRPr/>
          </a:p>
        </p:txBody>
      </p:sp>
      <p:sp>
        <p:nvSpPr>
          <p:cNvPr id="161" name="Google Shape;161;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2"/>
          <p:cNvSpPr txBox="1"/>
          <p:nvPr>
            <p:ph idx="12" type="sldNum"/>
          </p:nvPr>
        </p:nvSpPr>
        <p:spPr>
          <a:xfrm>
            <a:off x="11296611" y="6014423"/>
            <a:ext cx="731600" cy="5248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pic>
        <p:nvPicPr>
          <p:cNvPr id="17" name="Google Shape;17;p2"/>
          <p:cNvPicPr preferRelativeResize="0"/>
          <p:nvPr/>
        </p:nvPicPr>
        <p:blipFill rotWithShape="1">
          <a:blip r:embed="rId3">
            <a:alphaModFix/>
          </a:blip>
          <a:srcRect b="-53198" l="-4728" r="-4727" t="-53157"/>
          <a:stretch/>
        </p:blipFill>
        <p:spPr>
          <a:xfrm>
            <a:off x="366467" y="134733"/>
            <a:ext cx="1942867" cy="4752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sp>
        <p:nvSpPr>
          <p:cNvPr id="65" name="Google Shape;65;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7" name="Google Shape;67;p1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8" name="Google Shape;6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2"/>
          <p:cNvSpPr/>
          <p:nvPr>
            <p:ph idx="2" type="pic"/>
          </p:nvPr>
        </p:nvSpPr>
        <p:spPr>
          <a:xfrm>
            <a:off x="5183188" y="987425"/>
            <a:ext cx="6172200" cy="4873625"/>
          </a:xfrm>
          <a:prstGeom prst="rect">
            <a:avLst/>
          </a:prstGeom>
          <a:noFill/>
          <a:ln>
            <a:noFill/>
          </a:ln>
        </p:spPr>
      </p:sp>
      <p:sp>
        <p:nvSpPr>
          <p:cNvPr id="74" name="Google Shape;74;p1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5" name="Google Shape;75;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 name="Shape 78"/>
        <p:cNvGrpSpPr/>
        <p:nvPr/>
      </p:nvGrpSpPr>
      <p:grpSpPr>
        <a:xfrm>
          <a:off x="0" y="0"/>
          <a:ext cx="0" cy="0"/>
          <a:chOff x="0" y="0"/>
          <a:chExt cx="0" cy="0"/>
        </a:xfrm>
      </p:grpSpPr>
      <p:sp>
        <p:nvSpPr>
          <p:cNvPr id="79" name="Google Shape;79;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4" name="Shape 84"/>
        <p:cNvGrpSpPr/>
        <p:nvPr/>
      </p:nvGrpSpPr>
      <p:grpSpPr>
        <a:xfrm>
          <a:off x="0" y="0"/>
          <a:ext cx="0" cy="0"/>
          <a:chOff x="0" y="0"/>
          <a:chExt cx="0" cy="0"/>
        </a:xfrm>
      </p:grpSpPr>
      <p:sp>
        <p:nvSpPr>
          <p:cNvPr id="85" name="Google Shape;85;p1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5">
  <p:cSld name="Title and body 5">
    <p:bg>
      <p:bgPr>
        <a:blipFill>
          <a:blip r:embed="rId2">
            <a:alphaModFix/>
          </a:blip>
          <a:stretch>
            <a:fillRect/>
          </a:stretch>
        </a:blipFill>
      </p:bgPr>
    </p:bg>
    <p:spTree>
      <p:nvGrpSpPr>
        <p:cNvPr id="18" name="Shape 18"/>
        <p:cNvGrpSpPr/>
        <p:nvPr/>
      </p:nvGrpSpPr>
      <p:grpSpPr>
        <a:xfrm>
          <a:off x="0" y="0"/>
          <a:ext cx="0" cy="0"/>
          <a:chOff x="0" y="0"/>
          <a:chExt cx="0" cy="0"/>
        </a:xfrm>
      </p:grpSpPr>
      <p:sp>
        <p:nvSpPr>
          <p:cNvPr id="19" name="Google Shape;19;p3"/>
          <p:cNvSpPr txBox="1"/>
          <p:nvPr>
            <p:ph idx="12" type="sldNum"/>
          </p:nvPr>
        </p:nvSpPr>
        <p:spPr>
          <a:xfrm>
            <a:off x="11296611" y="6014423"/>
            <a:ext cx="731600" cy="5248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pic>
        <p:nvPicPr>
          <p:cNvPr id="20" name="Google Shape;20;p3"/>
          <p:cNvPicPr preferRelativeResize="0"/>
          <p:nvPr/>
        </p:nvPicPr>
        <p:blipFill rotWithShape="1">
          <a:blip r:embed="rId3">
            <a:alphaModFix/>
          </a:blip>
          <a:srcRect b="-53198" l="-4728" r="-4727" t="-53157"/>
          <a:stretch/>
        </p:blipFill>
        <p:spPr>
          <a:xfrm>
            <a:off x="366467" y="134733"/>
            <a:ext cx="1942867" cy="4752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6" name="Google Shape;3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6" name="Shape 46"/>
        <p:cNvGrpSpPr/>
        <p:nvPr/>
      </p:nvGrpSpPr>
      <p:grpSpPr>
        <a:xfrm>
          <a:off x="0" y="0"/>
          <a:ext cx="0" cy="0"/>
          <a:chOff x="0" y="0"/>
          <a:chExt cx="0" cy="0"/>
        </a:xfrm>
      </p:grpSpPr>
      <p:sp>
        <p:nvSpPr>
          <p:cNvPr id="47" name="Google Shape;47;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5"/>
          <p:cNvSpPr txBox="1"/>
          <p:nvPr/>
        </p:nvSpPr>
        <p:spPr>
          <a:xfrm>
            <a:off x="267600" y="2868567"/>
            <a:ext cx="11656800" cy="819300"/>
          </a:xfrm>
          <a:prstGeom prst="rect">
            <a:avLst/>
          </a:prstGeom>
          <a:noFill/>
          <a:ln>
            <a:noFill/>
          </a:ln>
        </p:spPr>
        <p:txBody>
          <a:bodyPr anchorCtr="0" anchor="t" bIns="52525" lIns="105100" spcFirstLastPara="1" rIns="105100" wrap="square" tIns="52525">
            <a:spAutoFit/>
          </a:bodyPr>
          <a:lstStyle/>
          <a:p>
            <a:pPr indent="0" lvl="0" marL="0" marR="0" rtl="0" algn="ctr">
              <a:lnSpc>
                <a:spcPct val="100000"/>
              </a:lnSpc>
              <a:spcBef>
                <a:spcPts val="0"/>
              </a:spcBef>
              <a:spcAft>
                <a:spcPts val="0"/>
              </a:spcAft>
              <a:buClr>
                <a:srgbClr val="000000"/>
              </a:buClr>
              <a:buSzPts val="4633"/>
              <a:buFont typeface="Arial"/>
              <a:buNone/>
            </a:pPr>
            <a:r>
              <a:rPr b="0" i="0" lang="en-US" sz="4633" u="none" cap="none" strike="noStrike">
                <a:solidFill>
                  <a:schemeClr val="dk1"/>
                </a:solidFill>
                <a:latin typeface="Arial"/>
                <a:ea typeface="Arial"/>
                <a:cs typeface="Arial"/>
                <a:sym typeface="Arial"/>
              </a:rPr>
              <a:t>Predictive Modelling </a:t>
            </a:r>
            <a:endParaRPr b="0" i="0" sz="3033" u="none" cap="none" strike="noStrike">
              <a:solidFill>
                <a:schemeClr val="dk1"/>
              </a:solidFill>
              <a:latin typeface="Arial"/>
              <a:ea typeface="Arial"/>
              <a:cs typeface="Arial"/>
              <a:sym typeface="Arial"/>
            </a:endParaRPr>
          </a:p>
        </p:txBody>
      </p:sp>
      <p:sp>
        <p:nvSpPr>
          <p:cNvPr id="95" name="Google Shape;95;p15"/>
          <p:cNvSpPr txBox="1"/>
          <p:nvPr/>
        </p:nvSpPr>
        <p:spPr>
          <a:xfrm>
            <a:off x="3797620" y="4256998"/>
            <a:ext cx="5117779" cy="459883"/>
          </a:xfrm>
          <a:prstGeom prst="rect">
            <a:avLst/>
          </a:prstGeom>
          <a:noFill/>
          <a:ln>
            <a:noFill/>
          </a:ln>
        </p:spPr>
        <p:txBody>
          <a:bodyPr anchorCtr="0" anchor="b"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Presented By </a:t>
            </a:r>
            <a:r>
              <a:rPr b="1" i="0" lang="en-US" sz="1600" u="none" cap="none" strike="noStrike">
                <a:solidFill>
                  <a:srgbClr val="000000"/>
                </a:solidFill>
                <a:latin typeface="Arial"/>
                <a:ea typeface="Arial"/>
                <a:cs typeface="Arial"/>
                <a:sym typeface="Arial"/>
              </a:rPr>
              <a:t>Alamelu Ramanathan</a:t>
            </a:r>
            <a:endParaRPr b="1" baseline="30000" i="0" sz="1600" u="none" cap="none" strike="noStrike">
              <a:solidFill>
                <a:srgbClr val="000000"/>
              </a:solidFill>
              <a:latin typeface="Arial"/>
              <a:ea typeface="Arial"/>
              <a:cs typeface="Arial"/>
              <a:sym typeface="Arial"/>
            </a:endParaRPr>
          </a:p>
        </p:txBody>
      </p:sp>
      <p:sp>
        <p:nvSpPr>
          <p:cNvPr id="96" name="Google Shape;96;p15"/>
          <p:cNvSpPr txBox="1"/>
          <p:nvPr/>
        </p:nvSpPr>
        <p:spPr>
          <a:xfrm>
            <a:off x="2215243" y="3733778"/>
            <a:ext cx="7761514"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7030A0"/>
                </a:solidFill>
                <a:latin typeface="Arial"/>
                <a:ea typeface="Arial"/>
                <a:cs typeface="Arial"/>
                <a:sym typeface="Arial"/>
              </a:rPr>
              <a:t>Final Project: </a:t>
            </a:r>
            <a:r>
              <a:rPr b="0" i="0" lang="en-US" sz="2800" u="none" cap="none" strike="noStrike">
                <a:solidFill>
                  <a:srgbClr val="7030A0"/>
                </a:solidFill>
                <a:latin typeface="Arial"/>
                <a:ea typeface="Arial"/>
                <a:cs typeface="Arial"/>
                <a:sym typeface="Arial"/>
              </a:rPr>
              <a:t>Telco Customer Churn</a:t>
            </a:r>
            <a:endParaRPr b="0" i="0" sz="1400" u="none" cap="none" strike="noStrike">
              <a:solidFill>
                <a:srgbClr val="000000"/>
              </a:solidFill>
              <a:latin typeface="Arial"/>
              <a:ea typeface="Arial"/>
              <a:cs typeface="Arial"/>
              <a:sym typeface="Arial"/>
            </a:endParaRPr>
          </a:p>
        </p:txBody>
      </p:sp>
      <p:sp>
        <p:nvSpPr>
          <p:cNvPr id="97" name="Google Shape;97;p15"/>
          <p:cNvSpPr txBox="1"/>
          <p:nvPr>
            <p:ph idx="12" type="sldNum"/>
          </p:nvPr>
        </p:nvSpPr>
        <p:spPr>
          <a:xfrm>
            <a:off x="11296611" y="6014423"/>
            <a:ext cx="731600" cy="52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4"/>
          <p:cNvSpPr txBox="1"/>
          <p:nvPr/>
        </p:nvSpPr>
        <p:spPr>
          <a:xfrm>
            <a:off x="354623" y="663079"/>
            <a:ext cx="9247200" cy="7851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500"/>
              <a:buFont typeface="Arial"/>
              <a:buNone/>
            </a:pPr>
            <a:r>
              <a:rPr b="0" i="0" lang="en-US" sz="3500" u="none" cap="none" strike="noStrike">
                <a:solidFill>
                  <a:schemeClr val="dk1"/>
                </a:solidFill>
                <a:latin typeface="Arial"/>
                <a:ea typeface="Arial"/>
                <a:cs typeface="Arial"/>
                <a:sym typeface="Arial"/>
              </a:rPr>
              <a:t>Training and Test data, 2 ways</a:t>
            </a:r>
            <a:endParaRPr b="0" i="0" sz="3500" u="none" cap="none" strike="noStrike">
              <a:solidFill>
                <a:srgbClr val="000000"/>
              </a:solidFill>
              <a:latin typeface="Arial"/>
              <a:ea typeface="Arial"/>
              <a:cs typeface="Arial"/>
              <a:sym typeface="Arial"/>
            </a:endParaRPr>
          </a:p>
        </p:txBody>
      </p:sp>
      <p:sp>
        <p:nvSpPr>
          <p:cNvPr id="171" name="Google Shape;171;p24"/>
          <p:cNvSpPr txBox="1"/>
          <p:nvPr/>
        </p:nvSpPr>
        <p:spPr>
          <a:xfrm>
            <a:off x="354623" y="1623176"/>
            <a:ext cx="11223300" cy="384900"/>
          </a:xfrm>
          <a:prstGeom prst="rect">
            <a:avLst/>
          </a:prstGeom>
          <a:noFill/>
          <a:ln>
            <a:noFill/>
          </a:ln>
        </p:spPr>
        <p:txBody>
          <a:bodyPr anchorCtr="0" anchor="t" bIns="45700" lIns="91425" spcFirstLastPara="1" rIns="91425" wrap="square" tIns="45700">
            <a:spAutoFit/>
          </a:bodyPr>
          <a:lstStyle/>
          <a:p>
            <a:pPr indent="-349250" lvl="0" marL="457200" marR="0" rtl="0" algn="l">
              <a:lnSpc>
                <a:spcPct val="150000"/>
              </a:lnSpc>
              <a:spcBef>
                <a:spcPts val="0"/>
              </a:spcBef>
              <a:spcAft>
                <a:spcPts val="0"/>
              </a:spcAft>
              <a:buClr>
                <a:schemeClr val="dk1"/>
              </a:buClr>
              <a:buSzPts val="1900"/>
              <a:buFont typeface="Arial"/>
              <a:buAutoNum type="arabicPeriod"/>
            </a:pPr>
            <a:r>
              <a:rPr b="0" i="0" lang="en-US" sz="1900" u="none" cap="none" strike="noStrike">
                <a:solidFill>
                  <a:schemeClr val="dk1"/>
                </a:solidFill>
                <a:latin typeface="Arial"/>
                <a:ea typeface="Arial"/>
                <a:cs typeface="Arial"/>
                <a:sym typeface="Arial"/>
              </a:rPr>
              <a:t>Used Train test split from sklearn library to prepare training data and test data </a:t>
            </a:r>
            <a:endParaRPr b="0" i="0" sz="1900" u="none" cap="none" strike="noStrike">
              <a:solidFill>
                <a:schemeClr val="dk1"/>
              </a:solidFill>
              <a:latin typeface="Arial"/>
              <a:ea typeface="Arial"/>
              <a:cs typeface="Arial"/>
              <a:sym typeface="Arial"/>
            </a:endParaRPr>
          </a:p>
        </p:txBody>
      </p:sp>
      <p:sp>
        <p:nvSpPr>
          <p:cNvPr id="172" name="Google Shape;172;p24"/>
          <p:cNvSpPr txBox="1"/>
          <p:nvPr>
            <p:ph idx="12" type="sldNum"/>
          </p:nvPr>
        </p:nvSpPr>
        <p:spPr>
          <a:xfrm>
            <a:off x="11296611" y="6014423"/>
            <a:ext cx="731600" cy="52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pic>
        <p:nvPicPr>
          <p:cNvPr id="173" name="Google Shape;173;p24"/>
          <p:cNvPicPr preferRelativeResize="0"/>
          <p:nvPr/>
        </p:nvPicPr>
        <p:blipFill rotWithShape="1">
          <a:blip r:embed="rId3">
            <a:alphaModFix/>
          </a:blip>
          <a:srcRect b="0" l="0" r="0" t="0"/>
          <a:stretch/>
        </p:blipFill>
        <p:spPr>
          <a:xfrm>
            <a:off x="176500" y="2008076"/>
            <a:ext cx="11401425" cy="2114550"/>
          </a:xfrm>
          <a:prstGeom prst="rect">
            <a:avLst/>
          </a:prstGeom>
          <a:noFill/>
          <a:ln>
            <a:noFill/>
          </a:ln>
        </p:spPr>
      </p:pic>
      <p:pic>
        <p:nvPicPr>
          <p:cNvPr id="174" name="Google Shape;174;p24"/>
          <p:cNvPicPr preferRelativeResize="0"/>
          <p:nvPr/>
        </p:nvPicPr>
        <p:blipFill rotWithShape="1">
          <a:blip r:embed="rId4">
            <a:alphaModFix/>
          </a:blip>
          <a:srcRect b="0" l="0" r="0" t="0"/>
          <a:stretch/>
        </p:blipFill>
        <p:spPr>
          <a:xfrm>
            <a:off x="254950" y="4889626"/>
            <a:ext cx="8896350" cy="1228725"/>
          </a:xfrm>
          <a:prstGeom prst="rect">
            <a:avLst/>
          </a:prstGeom>
          <a:noFill/>
          <a:ln>
            <a:noFill/>
          </a:ln>
        </p:spPr>
      </p:pic>
      <p:sp>
        <p:nvSpPr>
          <p:cNvPr id="175" name="Google Shape;175;p24"/>
          <p:cNvSpPr txBox="1"/>
          <p:nvPr/>
        </p:nvSpPr>
        <p:spPr>
          <a:xfrm>
            <a:off x="354625" y="4371150"/>
            <a:ext cx="8896500" cy="44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chemeClr val="dk1"/>
                </a:solidFill>
                <a:latin typeface="Arial"/>
                <a:ea typeface="Arial"/>
                <a:cs typeface="Arial"/>
                <a:sym typeface="Arial"/>
              </a:rPr>
              <a:t>2.	Cross validation technique to train the models with K Folds(5 Folds)</a:t>
            </a:r>
            <a:endParaRPr b="0" i="0" sz="19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5"/>
          <p:cNvSpPr txBox="1"/>
          <p:nvPr/>
        </p:nvSpPr>
        <p:spPr>
          <a:xfrm>
            <a:off x="92931" y="610269"/>
            <a:ext cx="12006000" cy="785100"/>
          </a:xfrm>
          <a:prstGeom prst="rect">
            <a:avLst/>
          </a:prstGeom>
          <a:noFill/>
          <a:ln>
            <a:noFill/>
          </a:ln>
        </p:spPr>
        <p:txBody>
          <a:bodyPr anchorCtr="0" anchor="ctr"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500"/>
              <a:buFont typeface="Arial"/>
              <a:buNone/>
            </a:pPr>
            <a:r>
              <a:rPr b="0" i="0" lang="en-US" sz="3500" u="none" cap="none" strike="noStrike">
                <a:solidFill>
                  <a:schemeClr val="dk1"/>
                </a:solidFill>
                <a:latin typeface="Arial"/>
                <a:ea typeface="Arial"/>
                <a:cs typeface="Arial"/>
                <a:sym typeface="Arial"/>
              </a:rPr>
              <a:t>Training and testing the models</a:t>
            </a:r>
            <a:endParaRPr b="0" i="0" sz="3500" u="none" cap="none" strike="noStrike">
              <a:solidFill>
                <a:srgbClr val="000000"/>
              </a:solidFill>
              <a:latin typeface="Arial"/>
              <a:ea typeface="Arial"/>
              <a:cs typeface="Arial"/>
              <a:sym typeface="Arial"/>
            </a:endParaRPr>
          </a:p>
        </p:txBody>
      </p:sp>
      <p:sp>
        <p:nvSpPr>
          <p:cNvPr id="181" name="Google Shape;181;p25"/>
          <p:cNvSpPr txBox="1"/>
          <p:nvPr>
            <p:ph idx="12" type="sldNum"/>
          </p:nvPr>
        </p:nvSpPr>
        <p:spPr>
          <a:xfrm>
            <a:off x="11296611" y="6014423"/>
            <a:ext cx="731600" cy="52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pic>
        <p:nvPicPr>
          <p:cNvPr id="182" name="Google Shape;182;p25"/>
          <p:cNvPicPr preferRelativeResize="0"/>
          <p:nvPr/>
        </p:nvPicPr>
        <p:blipFill rotWithShape="1">
          <a:blip r:embed="rId3">
            <a:alphaModFix/>
          </a:blip>
          <a:srcRect b="0" l="0" r="0" t="0"/>
          <a:stretch/>
        </p:blipFill>
        <p:spPr>
          <a:xfrm>
            <a:off x="-75" y="1395386"/>
            <a:ext cx="12192000" cy="1722878"/>
          </a:xfrm>
          <a:prstGeom prst="rect">
            <a:avLst/>
          </a:prstGeom>
          <a:noFill/>
          <a:ln>
            <a:noFill/>
          </a:ln>
        </p:spPr>
      </p:pic>
      <p:pic>
        <p:nvPicPr>
          <p:cNvPr id="183" name="Google Shape;183;p25"/>
          <p:cNvPicPr preferRelativeResize="0"/>
          <p:nvPr/>
        </p:nvPicPr>
        <p:blipFill>
          <a:blip r:embed="rId4">
            <a:alphaModFix/>
          </a:blip>
          <a:stretch>
            <a:fillRect/>
          </a:stretch>
        </p:blipFill>
        <p:spPr>
          <a:xfrm>
            <a:off x="0" y="2961925"/>
            <a:ext cx="10060326" cy="3749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6"/>
          <p:cNvSpPr/>
          <p:nvPr/>
        </p:nvSpPr>
        <p:spPr>
          <a:xfrm>
            <a:off x="524250" y="1426149"/>
            <a:ext cx="12067500" cy="6011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900"/>
              <a:buFont typeface="Arial"/>
              <a:buNone/>
            </a:pPr>
            <a:br>
              <a:rPr b="0" i="0" lang="en-US" sz="1900" u="none" cap="none" strike="noStrike">
                <a:solidFill>
                  <a:schemeClr val="dk1"/>
                </a:solidFill>
                <a:latin typeface="Arial"/>
                <a:ea typeface="Arial"/>
                <a:cs typeface="Arial"/>
                <a:sym typeface="Arial"/>
              </a:rPr>
            </a:br>
            <a:endParaRPr b="0" i="0" sz="1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1" i="0" sz="1900" u="none" cap="none" strike="noStrike">
              <a:solidFill>
                <a:schemeClr val="dk1"/>
              </a:solidFill>
              <a:latin typeface="Arial"/>
              <a:ea typeface="Arial"/>
              <a:cs typeface="Arial"/>
              <a:sym typeface="Arial"/>
            </a:endParaRPr>
          </a:p>
        </p:txBody>
      </p:sp>
      <p:sp>
        <p:nvSpPr>
          <p:cNvPr id="189" name="Google Shape;189;p26"/>
          <p:cNvSpPr txBox="1"/>
          <p:nvPr/>
        </p:nvSpPr>
        <p:spPr>
          <a:xfrm>
            <a:off x="373665" y="641046"/>
            <a:ext cx="12423900" cy="785100"/>
          </a:xfrm>
          <a:prstGeom prst="rect">
            <a:avLst/>
          </a:prstGeom>
          <a:noFill/>
          <a:ln>
            <a:noFill/>
          </a:ln>
        </p:spPr>
        <p:txBody>
          <a:bodyPr anchorCtr="0" anchor="ctr"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500"/>
              <a:buFont typeface="Arial"/>
              <a:buNone/>
            </a:pPr>
            <a:r>
              <a:rPr b="0" i="0" lang="en-US" sz="3500" u="none" cap="none" strike="noStrike">
                <a:solidFill>
                  <a:schemeClr val="dk1"/>
                </a:solidFill>
                <a:latin typeface="Arial"/>
                <a:ea typeface="Arial"/>
                <a:cs typeface="Arial"/>
                <a:sym typeface="Arial"/>
              </a:rPr>
              <a:t>Cross Validation with 5 Fold</a:t>
            </a:r>
            <a:endParaRPr b="0" i="0" sz="3500" u="none" cap="none" strike="noStrike">
              <a:solidFill>
                <a:srgbClr val="000000"/>
              </a:solidFill>
              <a:latin typeface="Arial"/>
              <a:ea typeface="Arial"/>
              <a:cs typeface="Arial"/>
              <a:sym typeface="Arial"/>
            </a:endParaRPr>
          </a:p>
        </p:txBody>
      </p:sp>
      <p:sp>
        <p:nvSpPr>
          <p:cNvPr id="190" name="Google Shape;190;p26"/>
          <p:cNvSpPr txBox="1"/>
          <p:nvPr>
            <p:ph idx="12" type="sldNum"/>
          </p:nvPr>
        </p:nvSpPr>
        <p:spPr>
          <a:xfrm>
            <a:off x="11296611" y="6014423"/>
            <a:ext cx="731600" cy="52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pic>
        <p:nvPicPr>
          <p:cNvPr id="191" name="Google Shape;191;p26"/>
          <p:cNvPicPr preferRelativeResize="0"/>
          <p:nvPr/>
        </p:nvPicPr>
        <p:blipFill rotWithShape="1">
          <a:blip r:embed="rId3">
            <a:alphaModFix/>
          </a:blip>
          <a:srcRect b="0" l="0" r="0" t="0"/>
          <a:stretch/>
        </p:blipFill>
        <p:spPr>
          <a:xfrm>
            <a:off x="524250" y="1539388"/>
            <a:ext cx="9734550" cy="4067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7"/>
          <p:cNvSpPr txBox="1"/>
          <p:nvPr/>
        </p:nvSpPr>
        <p:spPr>
          <a:xfrm>
            <a:off x="512164" y="384042"/>
            <a:ext cx="9247189" cy="769401"/>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400"/>
              <a:buFont typeface="Arial"/>
              <a:buNone/>
            </a:pPr>
            <a:r>
              <a:rPr b="0" i="0" lang="en-US" sz="3400" u="none" cap="none" strike="noStrike">
                <a:solidFill>
                  <a:srgbClr val="000000"/>
                </a:solidFill>
                <a:latin typeface="Montserrat"/>
                <a:ea typeface="Montserrat"/>
                <a:cs typeface="Montserrat"/>
                <a:sym typeface="Montserrat"/>
              </a:rPr>
              <a:t>Model Selection</a:t>
            </a:r>
            <a:endParaRPr b="0" i="1" sz="3400" u="none" cap="none" strike="noStrike">
              <a:solidFill>
                <a:srgbClr val="000000"/>
              </a:solidFill>
              <a:latin typeface="Montserrat"/>
              <a:ea typeface="Montserrat"/>
              <a:cs typeface="Montserrat"/>
              <a:sym typeface="Montserrat"/>
            </a:endParaRPr>
          </a:p>
        </p:txBody>
      </p:sp>
      <p:sp>
        <p:nvSpPr>
          <p:cNvPr id="197" name="Google Shape;197;p27"/>
          <p:cNvSpPr txBox="1"/>
          <p:nvPr/>
        </p:nvSpPr>
        <p:spPr>
          <a:xfrm>
            <a:off x="494740" y="1091150"/>
            <a:ext cx="11167800" cy="512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30"/>
              <a:buFont typeface="Arial"/>
              <a:buNone/>
            </a:pPr>
            <a:r>
              <a:t/>
            </a:r>
            <a:endParaRPr b="0" i="0" sz="1330" u="sng" cap="none" strike="noStrike">
              <a:solidFill>
                <a:schemeClr val="dk1"/>
              </a:solidFill>
              <a:latin typeface="Montserrat"/>
              <a:ea typeface="Montserrat"/>
              <a:cs typeface="Montserrat"/>
              <a:sym typeface="Montserrat"/>
            </a:endParaRPr>
          </a:p>
        </p:txBody>
      </p:sp>
      <p:sp>
        <p:nvSpPr>
          <p:cNvPr id="198" name="Google Shape;198;p27"/>
          <p:cNvSpPr txBox="1"/>
          <p:nvPr>
            <p:ph idx="12" type="sldNum"/>
          </p:nvPr>
        </p:nvSpPr>
        <p:spPr>
          <a:xfrm>
            <a:off x="11296611" y="6014423"/>
            <a:ext cx="731600" cy="52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pic>
        <p:nvPicPr>
          <p:cNvPr id="199" name="Google Shape;199;p27"/>
          <p:cNvPicPr preferRelativeResize="0"/>
          <p:nvPr/>
        </p:nvPicPr>
        <p:blipFill rotWithShape="1">
          <a:blip r:embed="rId3">
            <a:alphaModFix/>
          </a:blip>
          <a:srcRect b="0" l="0" r="0" t="0"/>
          <a:stretch/>
        </p:blipFill>
        <p:spPr>
          <a:xfrm>
            <a:off x="2056500" y="2133125"/>
            <a:ext cx="5076926" cy="4949649"/>
          </a:xfrm>
          <a:prstGeom prst="rect">
            <a:avLst/>
          </a:prstGeom>
          <a:noFill/>
          <a:ln>
            <a:noFill/>
          </a:ln>
        </p:spPr>
      </p:pic>
      <p:sp>
        <p:nvSpPr>
          <p:cNvPr id="200" name="Google Shape;200;p27"/>
          <p:cNvSpPr txBox="1"/>
          <p:nvPr/>
        </p:nvSpPr>
        <p:spPr>
          <a:xfrm>
            <a:off x="225200" y="1153450"/>
            <a:ext cx="11540700" cy="7695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900"/>
              <a:buFont typeface="Arial"/>
              <a:buNone/>
            </a:pPr>
            <a:r>
              <a:rPr b="0" i="0" lang="en-US" sz="1900" u="none" cap="none" strike="noStrike">
                <a:solidFill>
                  <a:schemeClr val="dk1"/>
                </a:solidFill>
                <a:latin typeface="Arial"/>
                <a:ea typeface="Arial"/>
                <a:cs typeface="Arial"/>
                <a:sym typeface="Arial"/>
              </a:rPr>
              <a:t>Metrics from the logistic regression ‘Accuracy’, ‘Recall’ and ‘AUC’  is slightly higher than the other models.</a:t>
            </a:r>
            <a:endParaRPr b="0" i="0" sz="19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900"/>
              <a:buFont typeface="Arial"/>
              <a:buNone/>
            </a:pPr>
            <a:r>
              <a:rPr b="0" i="0" lang="en-US" sz="1900" u="sng" cap="none" strike="noStrike">
                <a:solidFill>
                  <a:schemeClr val="dk1"/>
                </a:solidFill>
                <a:latin typeface="Arial"/>
                <a:ea typeface="Arial"/>
                <a:cs typeface="Arial"/>
                <a:sym typeface="Arial"/>
              </a:rPr>
              <a:t>Logistic Regression</a:t>
            </a:r>
            <a:r>
              <a:rPr b="0" i="0" lang="en-US" sz="1900" u="none" cap="none" strike="noStrike">
                <a:solidFill>
                  <a:schemeClr val="dk1"/>
                </a:solidFill>
                <a:latin typeface="Arial"/>
                <a:ea typeface="Arial"/>
                <a:cs typeface="Arial"/>
                <a:sym typeface="Arial"/>
              </a:rPr>
              <a:t> is best suited machine learning algorithm for this problem</a:t>
            </a:r>
            <a:endParaRPr b="0" i="0" sz="1900" u="none" cap="none" strike="noStrik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8"/>
          <p:cNvSpPr txBox="1"/>
          <p:nvPr/>
        </p:nvSpPr>
        <p:spPr>
          <a:xfrm>
            <a:off x="512164" y="384042"/>
            <a:ext cx="9247200" cy="7695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400"/>
              <a:buFont typeface="Arial"/>
              <a:buNone/>
            </a:pPr>
            <a:r>
              <a:rPr b="0" i="0" lang="en-US" sz="3400" u="none" cap="none" strike="noStrike">
                <a:solidFill>
                  <a:srgbClr val="000000"/>
                </a:solidFill>
                <a:latin typeface="Montserrat"/>
                <a:ea typeface="Montserrat"/>
                <a:cs typeface="Montserrat"/>
                <a:sym typeface="Montserrat"/>
              </a:rPr>
              <a:t>Hyperparameter Tuning</a:t>
            </a:r>
            <a:endParaRPr b="0" i="1" sz="3400" u="none" cap="none" strike="noStrike">
              <a:solidFill>
                <a:srgbClr val="000000"/>
              </a:solidFill>
              <a:latin typeface="Montserrat"/>
              <a:ea typeface="Montserrat"/>
              <a:cs typeface="Montserrat"/>
              <a:sym typeface="Montserrat"/>
            </a:endParaRPr>
          </a:p>
        </p:txBody>
      </p:sp>
      <p:sp>
        <p:nvSpPr>
          <p:cNvPr id="206" name="Google Shape;206;p28"/>
          <p:cNvSpPr txBox="1"/>
          <p:nvPr/>
        </p:nvSpPr>
        <p:spPr>
          <a:xfrm>
            <a:off x="494740" y="1091150"/>
            <a:ext cx="11167800" cy="512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30"/>
              <a:buFont typeface="Arial"/>
              <a:buNone/>
            </a:pPr>
            <a:r>
              <a:t/>
            </a:r>
            <a:endParaRPr b="0" i="0" sz="1330" u="sng" cap="none" strike="noStrike">
              <a:solidFill>
                <a:schemeClr val="dk1"/>
              </a:solidFill>
              <a:latin typeface="Montserrat"/>
              <a:ea typeface="Montserrat"/>
              <a:cs typeface="Montserrat"/>
              <a:sym typeface="Montserrat"/>
            </a:endParaRPr>
          </a:p>
        </p:txBody>
      </p:sp>
      <p:sp>
        <p:nvSpPr>
          <p:cNvPr id="207" name="Google Shape;207;p28"/>
          <p:cNvSpPr txBox="1"/>
          <p:nvPr>
            <p:ph idx="12" type="sldNum"/>
          </p:nvPr>
        </p:nvSpPr>
        <p:spPr>
          <a:xfrm>
            <a:off x="11296611" y="6014423"/>
            <a:ext cx="731700" cy="524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208" name="Google Shape;208;p28"/>
          <p:cNvSpPr txBox="1"/>
          <p:nvPr/>
        </p:nvSpPr>
        <p:spPr>
          <a:xfrm>
            <a:off x="225200" y="1347525"/>
            <a:ext cx="11540700" cy="7695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900"/>
              <a:buFont typeface="Arial"/>
              <a:buNone/>
            </a:pPr>
            <a:r>
              <a:rPr lang="en-US" sz="1900">
                <a:solidFill>
                  <a:schemeClr val="dk1"/>
                </a:solidFill>
              </a:rPr>
              <a:t>Logistic regression p</a:t>
            </a:r>
            <a:r>
              <a:rPr b="0" i="0" lang="en-US" sz="1900" u="none" cap="none" strike="noStrike">
                <a:solidFill>
                  <a:schemeClr val="dk1"/>
                </a:solidFill>
                <a:latin typeface="Arial"/>
                <a:ea typeface="Arial"/>
                <a:cs typeface="Arial"/>
                <a:sym typeface="Arial"/>
              </a:rPr>
              <a:t>arameters like solver and the max_iter are tuned using GridSearchCV to get the highest accuracy possible.</a:t>
            </a:r>
            <a:endParaRPr b="0" i="0" sz="1900" u="none" cap="none" strike="noStrike">
              <a:solidFill>
                <a:schemeClr val="dk1"/>
              </a:solidFill>
              <a:latin typeface="Arial"/>
              <a:ea typeface="Arial"/>
              <a:cs typeface="Arial"/>
              <a:sym typeface="Arial"/>
            </a:endParaRPr>
          </a:p>
        </p:txBody>
      </p:sp>
      <p:pic>
        <p:nvPicPr>
          <p:cNvPr id="209" name="Google Shape;209;p28"/>
          <p:cNvPicPr preferRelativeResize="0"/>
          <p:nvPr/>
        </p:nvPicPr>
        <p:blipFill>
          <a:blip r:embed="rId3">
            <a:alphaModFix/>
          </a:blip>
          <a:stretch>
            <a:fillRect/>
          </a:stretch>
        </p:blipFill>
        <p:spPr>
          <a:xfrm>
            <a:off x="125075" y="2637225"/>
            <a:ext cx="11537464" cy="359259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9"/>
          <p:cNvSpPr txBox="1"/>
          <p:nvPr/>
        </p:nvSpPr>
        <p:spPr>
          <a:xfrm>
            <a:off x="512164" y="384042"/>
            <a:ext cx="9247200" cy="7695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400"/>
              <a:buFont typeface="Arial"/>
              <a:buNone/>
            </a:pPr>
            <a:r>
              <a:rPr lang="en-US" sz="3400">
                <a:latin typeface="Montserrat"/>
                <a:ea typeface="Montserrat"/>
                <a:cs typeface="Montserrat"/>
                <a:sym typeface="Montserrat"/>
              </a:rPr>
              <a:t>Feature Importance</a:t>
            </a:r>
            <a:endParaRPr b="0" i="1" sz="3400" u="none" cap="none" strike="noStrike">
              <a:solidFill>
                <a:srgbClr val="000000"/>
              </a:solidFill>
              <a:latin typeface="Montserrat"/>
              <a:ea typeface="Montserrat"/>
              <a:cs typeface="Montserrat"/>
              <a:sym typeface="Montserrat"/>
            </a:endParaRPr>
          </a:p>
        </p:txBody>
      </p:sp>
      <p:sp>
        <p:nvSpPr>
          <p:cNvPr id="215" name="Google Shape;215;p29"/>
          <p:cNvSpPr txBox="1"/>
          <p:nvPr/>
        </p:nvSpPr>
        <p:spPr>
          <a:xfrm>
            <a:off x="494740" y="1091150"/>
            <a:ext cx="11167800" cy="512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30"/>
              <a:buFont typeface="Arial"/>
              <a:buNone/>
            </a:pPr>
            <a:r>
              <a:t/>
            </a:r>
            <a:endParaRPr b="0" i="0" sz="1330" u="sng" cap="none" strike="noStrike">
              <a:solidFill>
                <a:schemeClr val="dk1"/>
              </a:solidFill>
              <a:latin typeface="Montserrat"/>
              <a:ea typeface="Montserrat"/>
              <a:cs typeface="Montserrat"/>
              <a:sym typeface="Montserrat"/>
            </a:endParaRPr>
          </a:p>
        </p:txBody>
      </p:sp>
      <p:sp>
        <p:nvSpPr>
          <p:cNvPr id="216" name="Google Shape;216;p29"/>
          <p:cNvSpPr txBox="1"/>
          <p:nvPr>
            <p:ph idx="12" type="sldNum"/>
          </p:nvPr>
        </p:nvSpPr>
        <p:spPr>
          <a:xfrm>
            <a:off x="11296611" y="6014423"/>
            <a:ext cx="731700" cy="524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217" name="Google Shape;217;p29"/>
          <p:cNvSpPr txBox="1"/>
          <p:nvPr/>
        </p:nvSpPr>
        <p:spPr>
          <a:xfrm>
            <a:off x="225200" y="1347525"/>
            <a:ext cx="11540700" cy="7695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pic>
        <p:nvPicPr>
          <p:cNvPr id="218" name="Google Shape;218;p29"/>
          <p:cNvPicPr preferRelativeResize="0"/>
          <p:nvPr/>
        </p:nvPicPr>
        <p:blipFill>
          <a:blip r:embed="rId3">
            <a:alphaModFix/>
          </a:blip>
          <a:stretch>
            <a:fillRect/>
          </a:stretch>
        </p:blipFill>
        <p:spPr>
          <a:xfrm>
            <a:off x="1804561" y="2032125"/>
            <a:ext cx="8582877" cy="4436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0"/>
          <p:cNvSpPr txBox="1"/>
          <p:nvPr>
            <p:ph idx="12" type="sldNum"/>
          </p:nvPr>
        </p:nvSpPr>
        <p:spPr>
          <a:xfrm>
            <a:off x="11296611" y="6014423"/>
            <a:ext cx="731600" cy="52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224" name="Google Shape;224;p30"/>
          <p:cNvSpPr txBox="1"/>
          <p:nvPr/>
        </p:nvSpPr>
        <p:spPr>
          <a:xfrm>
            <a:off x="373665" y="533324"/>
            <a:ext cx="12423900" cy="785100"/>
          </a:xfrm>
          <a:prstGeom prst="rect">
            <a:avLst/>
          </a:prstGeom>
          <a:noFill/>
          <a:ln>
            <a:noFill/>
          </a:ln>
        </p:spPr>
        <p:txBody>
          <a:bodyPr anchorCtr="0" anchor="ctr"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500"/>
              <a:buFont typeface="Arial"/>
              <a:buNone/>
            </a:pPr>
            <a:r>
              <a:rPr b="0" i="0" lang="en-US" sz="3500" u="none" cap="none" strike="noStrike">
                <a:solidFill>
                  <a:schemeClr val="dk1"/>
                </a:solidFill>
                <a:latin typeface="Arial"/>
                <a:ea typeface="Arial"/>
                <a:cs typeface="Arial"/>
                <a:sym typeface="Arial"/>
              </a:rPr>
              <a:t>Conclusion</a:t>
            </a:r>
            <a:endParaRPr b="0" i="0" sz="3500" u="none" cap="none" strike="noStrike">
              <a:solidFill>
                <a:srgbClr val="000000"/>
              </a:solidFill>
              <a:latin typeface="Arial"/>
              <a:ea typeface="Arial"/>
              <a:cs typeface="Arial"/>
              <a:sym typeface="Arial"/>
            </a:endParaRPr>
          </a:p>
        </p:txBody>
      </p:sp>
      <p:sp>
        <p:nvSpPr>
          <p:cNvPr id="225" name="Google Shape;225;p30"/>
          <p:cNvSpPr txBox="1"/>
          <p:nvPr/>
        </p:nvSpPr>
        <p:spPr>
          <a:xfrm>
            <a:off x="712032" y="1490008"/>
            <a:ext cx="6400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Montserrat"/>
              <a:ea typeface="Montserrat"/>
              <a:cs typeface="Montserrat"/>
              <a:sym typeface="Montserrat"/>
            </a:endParaRPr>
          </a:p>
        </p:txBody>
      </p:sp>
      <p:sp>
        <p:nvSpPr>
          <p:cNvPr id="226" name="Google Shape;226;p30"/>
          <p:cNvSpPr txBox="1"/>
          <p:nvPr/>
        </p:nvSpPr>
        <p:spPr>
          <a:xfrm>
            <a:off x="601775" y="1469350"/>
            <a:ext cx="11308200" cy="4053600"/>
          </a:xfrm>
          <a:prstGeom prst="rect">
            <a:avLst/>
          </a:prstGeom>
          <a:noFill/>
          <a:ln>
            <a:noFill/>
          </a:ln>
        </p:spPr>
        <p:txBody>
          <a:bodyPr anchorCtr="0" anchor="t" bIns="91425" lIns="91425" spcFirstLastPara="1" rIns="91425" wrap="square" tIns="91425">
            <a:noAutofit/>
          </a:bodyPr>
          <a:lstStyle/>
          <a:p>
            <a:pPr indent="-349250" lvl="0" marL="914400" marR="0" rtl="0" algn="l">
              <a:lnSpc>
                <a:spcPct val="150000"/>
              </a:lnSpc>
              <a:spcBef>
                <a:spcPts val="0"/>
              </a:spcBef>
              <a:spcAft>
                <a:spcPts val="0"/>
              </a:spcAft>
              <a:buClr>
                <a:schemeClr val="dk1"/>
              </a:buClr>
              <a:buSzPts val="1900"/>
              <a:buFont typeface="Arial"/>
              <a:buChar char="➢"/>
            </a:pPr>
            <a:r>
              <a:rPr b="0" i="0" lang="en-US" sz="1900" u="none" cap="none" strike="noStrike">
                <a:solidFill>
                  <a:schemeClr val="dk1"/>
                </a:solidFill>
                <a:latin typeface="Arial"/>
                <a:ea typeface="Arial"/>
                <a:cs typeface="Arial"/>
                <a:sym typeface="Arial"/>
              </a:rPr>
              <a:t>Machine learning algorithm, Logistic regression is well suited for this problem among the other classifier algorithms with 8</a:t>
            </a:r>
            <a:r>
              <a:rPr lang="en-US" sz="1900">
                <a:solidFill>
                  <a:schemeClr val="dk1"/>
                </a:solidFill>
              </a:rPr>
              <a:t>1</a:t>
            </a:r>
            <a:r>
              <a:rPr b="0" i="0" lang="en-US" sz="1900" u="none" cap="none" strike="noStrike">
                <a:solidFill>
                  <a:schemeClr val="dk1"/>
                </a:solidFill>
                <a:latin typeface="Arial"/>
                <a:ea typeface="Arial"/>
                <a:cs typeface="Arial"/>
                <a:sym typeface="Arial"/>
              </a:rPr>
              <a:t>% accuracy.</a:t>
            </a:r>
            <a:endParaRPr b="0" i="0" sz="1900" u="none" cap="none" strike="noStrike">
              <a:solidFill>
                <a:schemeClr val="dk1"/>
              </a:solidFill>
              <a:latin typeface="Arial"/>
              <a:ea typeface="Arial"/>
              <a:cs typeface="Arial"/>
              <a:sym typeface="Arial"/>
            </a:endParaRPr>
          </a:p>
          <a:p>
            <a:pPr indent="-349250" lvl="0" marL="914400" marR="0" rtl="0" algn="l">
              <a:lnSpc>
                <a:spcPct val="150000"/>
              </a:lnSpc>
              <a:spcBef>
                <a:spcPts val="0"/>
              </a:spcBef>
              <a:spcAft>
                <a:spcPts val="0"/>
              </a:spcAft>
              <a:buClr>
                <a:schemeClr val="dk1"/>
              </a:buClr>
              <a:buSzPts val="1900"/>
              <a:buFont typeface="Arial"/>
              <a:buChar char="➢"/>
            </a:pPr>
            <a:r>
              <a:rPr b="0" i="0" lang="en-US" sz="1900" u="none" cap="none" strike="noStrike">
                <a:solidFill>
                  <a:schemeClr val="dk1"/>
                </a:solidFill>
                <a:latin typeface="Arial"/>
                <a:ea typeface="Arial"/>
                <a:cs typeface="Arial"/>
                <a:sym typeface="Arial"/>
              </a:rPr>
              <a:t>Contract Type and Services play a significant role in churning of the customers.</a:t>
            </a:r>
            <a:endParaRPr b="0" i="0" sz="1900" u="none" cap="none" strike="noStrike">
              <a:solidFill>
                <a:schemeClr val="dk1"/>
              </a:solidFill>
              <a:latin typeface="Arial"/>
              <a:ea typeface="Arial"/>
              <a:cs typeface="Arial"/>
              <a:sym typeface="Arial"/>
            </a:endParaRPr>
          </a:p>
          <a:p>
            <a:pPr indent="-349250" lvl="0" marL="914400" marR="0" rtl="0" algn="l">
              <a:lnSpc>
                <a:spcPct val="150000"/>
              </a:lnSpc>
              <a:spcBef>
                <a:spcPts val="0"/>
              </a:spcBef>
              <a:spcAft>
                <a:spcPts val="0"/>
              </a:spcAft>
              <a:buClr>
                <a:schemeClr val="dk1"/>
              </a:buClr>
              <a:buSzPts val="1900"/>
              <a:buFont typeface="Arial"/>
              <a:buChar char="➢"/>
            </a:pPr>
            <a:r>
              <a:rPr b="0" i="0" lang="en-US" sz="1900" u="none" cap="none" strike="noStrike">
                <a:solidFill>
                  <a:schemeClr val="dk1"/>
                </a:solidFill>
                <a:latin typeface="Arial"/>
                <a:ea typeface="Arial"/>
                <a:cs typeface="Arial"/>
                <a:sym typeface="Arial"/>
              </a:rPr>
              <a:t>Enrolling the customers on the verge of Churning , the other long lasting customers and the new customers to the following is suggested for business improvement.</a:t>
            </a:r>
            <a:endParaRPr b="0" i="0" sz="1900" u="none" cap="none" strike="noStrike">
              <a:solidFill>
                <a:schemeClr val="dk1"/>
              </a:solidFill>
              <a:latin typeface="Arial"/>
              <a:ea typeface="Arial"/>
              <a:cs typeface="Arial"/>
              <a:sym typeface="Arial"/>
            </a:endParaRPr>
          </a:p>
          <a:p>
            <a:pPr indent="-349250" lvl="2" marL="1828800" marR="0" rtl="0" algn="l">
              <a:lnSpc>
                <a:spcPct val="150000"/>
              </a:lnSpc>
              <a:spcBef>
                <a:spcPts val="0"/>
              </a:spcBef>
              <a:spcAft>
                <a:spcPts val="0"/>
              </a:spcAft>
              <a:buClr>
                <a:schemeClr val="dk1"/>
              </a:buClr>
              <a:buSzPts val="1900"/>
              <a:buFont typeface="Arial"/>
              <a:buChar char="■"/>
            </a:pPr>
            <a:r>
              <a:rPr b="0" i="0" lang="en-US" sz="1900" u="none" cap="none" strike="noStrike">
                <a:solidFill>
                  <a:schemeClr val="dk1"/>
                </a:solidFill>
                <a:latin typeface="Arial"/>
                <a:ea typeface="Arial"/>
                <a:cs typeface="Arial"/>
                <a:sym typeface="Arial"/>
              </a:rPr>
              <a:t>Retention reward campaign, </a:t>
            </a:r>
            <a:endParaRPr b="0" i="0" sz="1900" u="none" cap="none" strike="noStrike">
              <a:solidFill>
                <a:schemeClr val="dk1"/>
              </a:solidFill>
              <a:latin typeface="Arial"/>
              <a:ea typeface="Arial"/>
              <a:cs typeface="Arial"/>
              <a:sym typeface="Arial"/>
            </a:endParaRPr>
          </a:p>
          <a:p>
            <a:pPr indent="-349250" lvl="2" marL="1828800" marR="0" rtl="0" algn="l">
              <a:lnSpc>
                <a:spcPct val="150000"/>
              </a:lnSpc>
              <a:spcBef>
                <a:spcPts val="0"/>
              </a:spcBef>
              <a:spcAft>
                <a:spcPts val="0"/>
              </a:spcAft>
              <a:buClr>
                <a:schemeClr val="dk1"/>
              </a:buClr>
              <a:buSzPts val="1900"/>
              <a:buFont typeface="Arial"/>
              <a:buChar char="■"/>
            </a:pPr>
            <a:r>
              <a:rPr b="0" i="0" lang="en-US" sz="1900" u="none" cap="none" strike="noStrike">
                <a:solidFill>
                  <a:schemeClr val="dk1"/>
                </a:solidFill>
                <a:latin typeface="Arial"/>
                <a:ea typeface="Arial"/>
                <a:cs typeface="Arial"/>
                <a:sym typeface="Arial"/>
              </a:rPr>
              <a:t>Loyalty reward program and</a:t>
            </a:r>
            <a:endParaRPr b="0" i="0" sz="1900" u="none" cap="none" strike="noStrike">
              <a:solidFill>
                <a:schemeClr val="dk1"/>
              </a:solidFill>
              <a:latin typeface="Arial"/>
              <a:ea typeface="Arial"/>
              <a:cs typeface="Arial"/>
              <a:sym typeface="Arial"/>
            </a:endParaRPr>
          </a:p>
          <a:p>
            <a:pPr indent="-349250" lvl="2" marL="1828800" marR="0" rtl="0" algn="l">
              <a:lnSpc>
                <a:spcPct val="150000"/>
              </a:lnSpc>
              <a:spcBef>
                <a:spcPts val="0"/>
              </a:spcBef>
              <a:spcAft>
                <a:spcPts val="0"/>
              </a:spcAft>
              <a:buClr>
                <a:schemeClr val="dk1"/>
              </a:buClr>
              <a:buSzPts val="1900"/>
              <a:buFont typeface="Arial"/>
              <a:buChar char="■"/>
            </a:pPr>
            <a:r>
              <a:rPr b="0" i="0" lang="en-US" sz="1900" u="none" cap="none" strike="noStrike">
                <a:solidFill>
                  <a:schemeClr val="dk1"/>
                </a:solidFill>
                <a:latin typeface="Arial"/>
                <a:ea typeface="Arial"/>
                <a:cs typeface="Arial"/>
                <a:sym typeface="Arial"/>
              </a:rPr>
              <a:t>Onboarding discounts.</a:t>
            </a:r>
            <a:endParaRPr b="0" i="0" sz="1900" u="none" cap="none" strike="noStrike">
              <a:solidFill>
                <a:schemeClr val="dk1"/>
              </a:solidFill>
              <a:latin typeface="Arial"/>
              <a:ea typeface="Arial"/>
              <a:cs typeface="Arial"/>
              <a:sym typeface="Arial"/>
            </a:endParaRPr>
          </a:p>
          <a:p>
            <a:pPr indent="0" lvl="0" marL="914400" marR="0" rtl="0" algn="l">
              <a:lnSpc>
                <a:spcPct val="15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p31"/>
          <p:cNvPicPr preferRelativeResize="0"/>
          <p:nvPr/>
        </p:nvPicPr>
        <p:blipFill rotWithShape="1">
          <a:blip r:embed="rId3">
            <a:alphaModFix/>
          </a:blip>
          <a:srcRect b="0" l="0" r="0" t="0"/>
          <a:stretch/>
        </p:blipFill>
        <p:spPr>
          <a:xfrm>
            <a:off x="1259032" y="2316215"/>
            <a:ext cx="9673936" cy="3575430"/>
          </a:xfrm>
          <a:prstGeom prst="rect">
            <a:avLst/>
          </a:prstGeom>
          <a:noFill/>
          <a:ln>
            <a:noFill/>
          </a:ln>
        </p:spPr>
      </p:pic>
      <p:sp>
        <p:nvSpPr>
          <p:cNvPr id="232" name="Google Shape;232;p31"/>
          <p:cNvSpPr txBox="1"/>
          <p:nvPr>
            <p:ph idx="12" type="sldNum"/>
          </p:nvPr>
        </p:nvSpPr>
        <p:spPr>
          <a:xfrm>
            <a:off x="11296611" y="6014423"/>
            <a:ext cx="731600" cy="52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233" name="Google Shape;233;p31"/>
          <p:cNvSpPr txBox="1"/>
          <p:nvPr/>
        </p:nvSpPr>
        <p:spPr>
          <a:xfrm>
            <a:off x="0" y="771572"/>
            <a:ext cx="12192000" cy="1200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Montserrat"/>
                <a:ea typeface="Montserrat"/>
                <a:cs typeface="Montserrat"/>
                <a:sym typeface="Montserrat"/>
              </a:rPr>
              <a:t>Alamelu Ramanathan</a:t>
            </a:r>
            <a:endParaRPr b="1" i="0" sz="1800" u="none" cap="none" strike="noStrike">
              <a:solidFill>
                <a:schemeClr val="dk1"/>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Montserrat"/>
                <a:ea typeface="Montserrat"/>
                <a:cs typeface="Montserrat"/>
                <a:sym typeface="Montserrat"/>
              </a:rPr>
              <a:t>alamurm@gmail.com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nvSpPr>
        <p:spPr>
          <a:xfrm>
            <a:off x="169121" y="1069171"/>
            <a:ext cx="11656800" cy="649800"/>
          </a:xfrm>
          <a:prstGeom prst="rect">
            <a:avLst/>
          </a:prstGeom>
          <a:noFill/>
          <a:ln>
            <a:noFill/>
          </a:ln>
        </p:spPr>
        <p:txBody>
          <a:bodyPr anchorCtr="0" anchor="t" bIns="52525" lIns="105100" spcFirstLastPara="1" rIns="105100" wrap="square" tIns="52525">
            <a:spAutoFit/>
          </a:bodyPr>
          <a:lstStyle/>
          <a:p>
            <a:pPr indent="0" lvl="0" marL="0" marR="0" rtl="0" algn="l">
              <a:lnSpc>
                <a:spcPct val="100000"/>
              </a:lnSpc>
              <a:spcBef>
                <a:spcPts val="0"/>
              </a:spcBef>
              <a:spcAft>
                <a:spcPts val="0"/>
              </a:spcAft>
              <a:buClr>
                <a:srgbClr val="000000"/>
              </a:buClr>
              <a:buSzPts val="3533"/>
              <a:buFont typeface="Arial"/>
              <a:buNone/>
            </a:pPr>
            <a:r>
              <a:rPr b="0" i="0" lang="en-US" sz="3533" u="none" cap="none" strike="noStrike">
                <a:solidFill>
                  <a:schemeClr val="dk1"/>
                </a:solidFill>
                <a:latin typeface="Arial"/>
                <a:ea typeface="Arial"/>
                <a:cs typeface="Arial"/>
                <a:sym typeface="Arial"/>
              </a:rPr>
              <a:t>Problem Statement</a:t>
            </a:r>
            <a:endParaRPr b="0" i="0" sz="3533" u="none" cap="none" strike="noStrike">
              <a:solidFill>
                <a:schemeClr val="dk1"/>
              </a:solidFill>
              <a:latin typeface="Arial"/>
              <a:ea typeface="Arial"/>
              <a:cs typeface="Arial"/>
              <a:sym typeface="Arial"/>
            </a:endParaRPr>
          </a:p>
        </p:txBody>
      </p:sp>
      <p:sp>
        <p:nvSpPr>
          <p:cNvPr id="105" name="Google Shape;105;p16"/>
          <p:cNvSpPr txBox="1"/>
          <p:nvPr/>
        </p:nvSpPr>
        <p:spPr>
          <a:xfrm>
            <a:off x="653393" y="2271175"/>
            <a:ext cx="11374800" cy="3914700"/>
          </a:xfrm>
          <a:prstGeom prst="rect">
            <a:avLst/>
          </a:prstGeom>
          <a:noFill/>
          <a:ln>
            <a:noFill/>
          </a:ln>
        </p:spPr>
        <p:txBody>
          <a:bodyPr anchorCtr="0" anchor="t" bIns="121900" lIns="121900" spcFirstLastPara="1" rIns="121900" wrap="square" tIns="121900">
            <a:spAutoFit/>
          </a:bodyPr>
          <a:lstStyle/>
          <a:p>
            <a:pPr indent="0" lvl="0" marL="457200" marR="0" rtl="0" algn="just">
              <a:lnSpc>
                <a:spcPct val="200000"/>
              </a:lnSpc>
              <a:spcBef>
                <a:spcPts val="1600"/>
              </a:spcBef>
              <a:spcAft>
                <a:spcPts val="0"/>
              </a:spcAft>
              <a:buClr>
                <a:srgbClr val="000000"/>
              </a:buClr>
              <a:buSzPts val="2500"/>
              <a:buFont typeface="Arial"/>
              <a:buNone/>
            </a:pPr>
            <a:r>
              <a:rPr b="0" i="0" lang="en-US" sz="2500" u="none" cap="none" strike="noStrike">
                <a:solidFill>
                  <a:schemeClr val="dk1"/>
                </a:solidFill>
                <a:latin typeface="Arial"/>
                <a:ea typeface="Arial"/>
                <a:cs typeface="Arial"/>
                <a:sym typeface="Arial"/>
              </a:rPr>
              <a:t>Telecommunication companies face significant financial losses when customers discontinue their service (churn). It is crucial for telecom companies to predict customer churn early to implement strategies for customer retention and improve business performance.</a:t>
            </a:r>
            <a:endParaRPr b="0" i="0" sz="2500" u="none" cap="none" strike="noStrike">
              <a:solidFill>
                <a:srgbClr val="000000"/>
              </a:solidFill>
              <a:latin typeface="Arial"/>
              <a:ea typeface="Arial"/>
              <a:cs typeface="Arial"/>
              <a:sym typeface="Arial"/>
            </a:endParaRPr>
          </a:p>
          <a:p>
            <a:pPr indent="0" lvl="0" marL="0" marR="0" rtl="0" algn="l">
              <a:lnSpc>
                <a:spcPct val="200000"/>
              </a:lnSpc>
              <a:spcBef>
                <a:spcPts val="1600"/>
              </a:spcBef>
              <a:spcAft>
                <a:spcPts val="0"/>
              </a:spcAft>
              <a:buClr>
                <a:srgbClr val="000000"/>
              </a:buClr>
              <a:buSzPts val="2500"/>
              <a:buFont typeface="Arial"/>
              <a:buNone/>
            </a:pPr>
            <a:r>
              <a:t/>
            </a:r>
            <a:endParaRPr b="0" i="0" sz="2500" u="none" cap="none" strike="noStrike">
              <a:solidFill>
                <a:srgbClr val="000000"/>
              </a:solidFill>
              <a:latin typeface="Arial"/>
              <a:ea typeface="Arial"/>
              <a:cs typeface="Arial"/>
              <a:sym typeface="Arial"/>
            </a:endParaRPr>
          </a:p>
        </p:txBody>
      </p:sp>
      <p:sp>
        <p:nvSpPr>
          <p:cNvPr id="106" name="Google Shape;106;p16"/>
          <p:cNvSpPr txBox="1"/>
          <p:nvPr>
            <p:ph idx="12" type="sldNum"/>
          </p:nvPr>
        </p:nvSpPr>
        <p:spPr>
          <a:xfrm>
            <a:off x="11296611" y="6014423"/>
            <a:ext cx="731600" cy="52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107" name="Google Shape;107;p16"/>
          <p:cNvSpPr txBox="1"/>
          <p:nvPr/>
        </p:nvSpPr>
        <p:spPr>
          <a:xfrm>
            <a:off x="169121" y="3541809"/>
            <a:ext cx="11656800" cy="649800"/>
          </a:xfrm>
          <a:prstGeom prst="rect">
            <a:avLst/>
          </a:prstGeom>
          <a:noFill/>
          <a:ln>
            <a:noFill/>
          </a:ln>
        </p:spPr>
        <p:txBody>
          <a:bodyPr anchorCtr="0" anchor="t" bIns="52525" lIns="105100" spcFirstLastPara="1" rIns="105100" wrap="square" tIns="52525">
            <a:spAutoFit/>
          </a:bodyPr>
          <a:lstStyle/>
          <a:p>
            <a:pPr indent="0" lvl="0" marL="0" marR="0" rtl="0" algn="l">
              <a:lnSpc>
                <a:spcPct val="100000"/>
              </a:lnSpc>
              <a:spcBef>
                <a:spcPts val="0"/>
              </a:spcBef>
              <a:spcAft>
                <a:spcPts val="0"/>
              </a:spcAft>
              <a:buClr>
                <a:srgbClr val="000000"/>
              </a:buClr>
              <a:buSzPts val="3533"/>
              <a:buFont typeface="Arial"/>
              <a:buNone/>
            </a:pPr>
            <a:r>
              <a:t/>
            </a:r>
            <a:endParaRPr b="0" i="0" sz="3533"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nvSpPr>
        <p:spPr>
          <a:xfrm>
            <a:off x="686449" y="663188"/>
            <a:ext cx="6976800" cy="7902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533"/>
              <a:buFont typeface="Arial"/>
              <a:buNone/>
            </a:pPr>
            <a:r>
              <a:rPr b="0" i="0" lang="en-US" sz="3533" u="none" cap="none" strike="noStrike">
                <a:solidFill>
                  <a:schemeClr val="dk1"/>
                </a:solidFill>
                <a:latin typeface="Arial"/>
                <a:ea typeface="Arial"/>
                <a:cs typeface="Arial"/>
                <a:sym typeface="Arial"/>
              </a:rPr>
              <a:t>Key Objectives</a:t>
            </a:r>
            <a:endParaRPr b="0" i="0" sz="3533" u="none" cap="none" strike="noStrike">
              <a:solidFill>
                <a:srgbClr val="000000"/>
              </a:solidFill>
              <a:latin typeface="Arial"/>
              <a:ea typeface="Arial"/>
              <a:cs typeface="Arial"/>
              <a:sym typeface="Arial"/>
            </a:endParaRPr>
          </a:p>
        </p:txBody>
      </p:sp>
      <p:sp>
        <p:nvSpPr>
          <p:cNvPr id="113" name="Google Shape;113;p17"/>
          <p:cNvSpPr txBox="1"/>
          <p:nvPr/>
        </p:nvSpPr>
        <p:spPr>
          <a:xfrm>
            <a:off x="753274" y="1369975"/>
            <a:ext cx="10835100" cy="4961400"/>
          </a:xfrm>
          <a:prstGeom prst="rect">
            <a:avLst/>
          </a:prstGeom>
          <a:noFill/>
          <a:ln>
            <a:noFill/>
          </a:ln>
        </p:spPr>
        <p:txBody>
          <a:bodyPr anchorCtr="0" anchor="t" bIns="121900" lIns="121900" spcFirstLastPara="1" rIns="121900" wrap="square" tIns="121900">
            <a:spAutoFit/>
          </a:bodyPr>
          <a:lstStyle/>
          <a:p>
            <a:pPr indent="0" lvl="0" marL="211662" marR="0" rtl="0" algn="l">
              <a:lnSpc>
                <a:spcPct val="150000"/>
              </a:lnSpc>
              <a:spcBef>
                <a:spcPts val="0"/>
              </a:spcBef>
              <a:spcAft>
                <a:spcPts val="0"/>
              </a:spcAft>
              <a:buClr>
                <a:srgbClr val="000000"/>
              </a:buClr>
              <a:buSzPts val="2200"/>
              <a:buFont typeface="Arial"/>
              <a:buNone/>
            </a:pPr>
            <a:r>
              <a:t/>
            </a:r>
            <a:endParaRPr b="0" i="0" sz="2200" u="none" cap="none" strike="noStrike">
              <a:solidFill>
                <a:schemeClr val="dk1"/>
              </a:solidFill>
              <a:latin typeface="Arial"/>
              <a:ea typeface="Arial"/>
              <a:cs typeface="Arial"/>
              <a:sym typeface="Arial"/>
            </a:endParaRPr>
          </a:p>
          <a:p>
            <a:pPr indent="-368300" lvl="0" marL="457200" marR="0" rtl="0" algn="l">
              <a:lnSpc>
                <a:spcPct val="150000"/>
              </a:lnSpc>
              <a:spcBef>
                <a:spcPts val="1600"/>
              </a:spcBef>
              <a:spcAft>
                <a:spcPts val="0"/>
              </a:spcAft>
              <a:buClr>
                <a:schemeClr val="dk1"/>
              </a:buClr>
              <a:buSzPts val="2200"/>
              <a:buFont typeface="Montserrat"/>
              <a:buChar char="●"/>
            </a:pPr>
            <a:r>
              <a:rPr b="1" i="0" lang="en-US" sz="2200" u="none" cap="none" strike="noStrike">
                <a:solidFill>
                  <a:schemeClr val="dk1"/>
                </a:solidFill>
                <a:latin typeface="Arial"/>
                <a:ea typeface="Arial"/>
                <a:cs typeface="Arial"/>
                <a:sym typeface="Arial"/>
              </a:rPr>
              <a:t>Predict Customer Churn</a:t>
            </a:r>
            <a:r>
              <a:rPr b="0" i="0" lang="en-US" sz="2200" u="none" cap="none" strike="noStrike">
                <a:solidFill>
                  <a:schemeClr val="dk1"/>
                </a:solidFill>
                <a:latin typeface="Arial"/>
                <a:ea typeface="Arial"/>
                <a:cs typeface="Arial"/>
                <a:sym typeface="Arial"/>
              </a:rPr>
              <a:t>: Develop a machine learning model to predict which customers are likely to churn based on historical data.</a:t>
            </a:r>
            <a:endParaRPr b="0" i="0" sz="2200" u="none" cap="none" strike="noStrike">
              <a:solidFill>
                <a:schemeClr val="dk1"/>
              </a:solidFill>
              <a:latin typeface="Arial"/>
              <a:ea typeface="Arial"/>
              <a:cs typeface="Arial"/>
              <a:sym typeface="Arial"/>
            </a:endParaRPr>
          </a:p>
          <a:p>
            <a:pPr indent="-368300" lvl="0" marL="457200" marR="0" rtl="0" algn="l">
              <a:lnSpc>
                <a:spcPct val="150000"/>
              </a:lnSpc>
              <a:spcBef>
                <a:spcPts val="1600"/>
              </a:spcBef>
              <a:spcAft>
                <a:spcPts val="0"/>
              </a:spcAft>
              <a:buClr>
                <a:schemeClr val="dk1"/>
              </a:buClr>
              <a:buSzPts val="2200"/>
              <a:buFont typeface="Montserrat"/>
              <a:buChar char="●"/>
            </a:pPr>
            <a:r>
              <a:rPr b="1" i="0" lang="en-US" sz="2200" u="none" cap="none" strike="noStrike">
                <a:solidFill>
                  <a:schemeClr val="dk1"/>
                </a:solidFill>
                <a:latin typeface="Arial"/>
                <a:ea typeface="Arial"/>
                <a:cs typeface="Arial"/>
                <a:sym typeface="Arial"/>
              </a:rPr>
              <a:t>Understand Key Drivers</a:t>
            </a:r>
            <a:r>
              <a:rPr b="0" i="0" lang="en-US" sz="2200" u="none" cap="none" strike="noStrike">
                <a:solidFill>
                  <a:schemeClr val="dk1"/>
                </a:solidFill>
                <a:latin typeface="Arial"/>
                <a:ea typeface="Arial"/>
                <a:cs typeface="Arial"/>
                <a:sym typeface="Arial"/>
              </a:rPr>
              <a:t>: Identify the key factors (features) that are most indicative of churn (e.g., subscribed services, payment history, contract type).</a:t>
            </a:r>
            <a:endParaRPr b="0" i="0" sz="2200" u="none" cap="none" strike="noStrike">
              <a:solidFill>
                <a:schemeClr val="dk1"/>
              </a:solidFill>
              <a:latin typeface="Arial"/>
              <a:ea typeface="Arial"/>
              <a:cs typeface="Arial"/>
              <a:sym typeface="Arial"/>
            </a:endParaRPr>
          </a:p>
          <a:p>
            <a:pPr indent="-368300" lvl="0" marL="457200" marR="0" rtl="0" algn="l">
              <a:lnSpc>
                <a:spcPct val="150000"/>
              </a:lnSpc>
              <a:spcBef>
                <a:spcPts val="1600"/>
              </a:spcBef>
              <a:spcAft>
                <a:spcPts val="0"/>
              </a:spcAft>
              <a:buClr>
                <a:schemeClr val="dk1"/>
              </a:buClr>
              <a:buSzPts val="2200"/>
              <a:buFont typeface="Montserrat"/>
              <a:buChar char="●"/>
            </a:pPr>
            <a:r>
              <a:rPr b="1" i="0" lang="en-US" sz="2200" u="none" cap="none" strike="noStrike">
                <a:solidFill>
                  <a:schemeClr val="dk1"/>
                </a:solidFill>
                <a:latin typeface="Arial"/>
                <a:ea typeface="Arial"/>
                <a:cs typeface="Arial"/>
                <a:sym typeface="Arial"/>
              </a:rPr>
              <a:t>Actionable Insights</a:t>
            </a:r>
            <a:r>
              <a:rPr b="0" i="0" lang="en-US" sz="2200" u="none" cap="none" strike="noStrike">
                <a:solidFill>
                  <a:schemeClr val="dk1"/>
                </a:solidFill>
                <a:latin typeface="Arial"/>
                <a:ea typeface="Arial"/>
                <a:cs typeface="Arial"/>
                <a:sym typeface="Arial"/>
              </a:rPr>
              <a:t>: Provide recommendations for strategies that the company could implement to retain customers likely to churn.</a:t>
            </a:r>
            <a:endParaRPr b="0" i="0" sz="2200" u="none" cap="none" strike="noStrike">
              <a:solidFill>
                <a:schemeClr val="dk1"/>
              </a:solidFill>
              <a:latin typeface="Arial"/>
              <a:ea typeface="Arial"/>
              <a:cs typeface="Arial"/>
              <a:sym typeface="Arial"/>
            </a:endParaRPr>
          </a:p>
          <a:p>
            <a:pPr indent="0" lvl="0" marL="457200" marR="0" rtl="0" algn="l">
              <a:lnSpc>
                <a:spcPct val="150000"/>
              </a:lnSpc>
              <a:spcBef>
                <a:spcPts val="1600"/>
              </a:spcBef>
              <a:spcAft>
                <a:spcPts val="0"/>
              </a:spcAft>
              <a:buClr>
                <a:srgbClr val="000000"/>
              </a:buClr>
              <a:buSzPts val="2200"/>
              <a:buFont typeface="Arial"/>
              <a:buNone/>
            </a:pPr>
            <a:r>
              <a:t/>
            </a:r>
            <a:endParaRPr b="0" i="0" sz="2200" u="none" cap="none" strike="noStrike">
              <a:solidFill>
                <a:schemeClr val="dk1"/>
              </a:solidFill>
              <a:latin typeface="Arial"/>
              <a:ea typeface="Arial"/>
              <a:cs typeface="Arial"/>
              <a:sym typeface="Arial"/>
            </a:endParaRPr>
          </a:p>
        </p:txBody>
      </p:sp>
      <p:sp>
        <p:nvSpPr>
          <p:cNvPr id="114" name="Google Shape;114;p17"/>
          <p:cNvSpPr txBox="1"/>
          <p:nvPr>
            <p:ph idx="12" type="sldNum"/>
          </p:nvPr>
        </p:nvSpPr>
        <p:spPr>
          <a:xfrm>
            <a:off x="11296611" y="6014423"/>
            <a:ext cx="731600" cy="52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p:nvPr/>
        </p:nvSpPr>
        <p:spPr>
          <a:xfrm>
            <a:off x="1286561" y="709742"/>
            <a:ext cx="7373961" cy="120032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br>
              <a:rPr b="0" i="0" lang="en-US" sz="2400" u="none" cap="none" strike="noStrike">
                <a:solidFill>
                  <a:schemeClr val="dk1"/>
                </a:solidFill>
                <a:latin typeface="Calibri"/>
                <a:ea typeface="Calibri"/>
                <a:cs typeface="Calibri"/>
                <a:sym typeface="Calibri"/>
              </a:rPr>
            </a:b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p:txBody>
      </p:sp>
      <p:sp>
        <p:nvSpPr>
          <p:cNvPr id="120" name="Google Shape;120;p18"/>
          <p:cNvSpPr txBox="1"/>
          <p:nvPr/>
        </p:nvSpPr>
        <p:spPr>
          <a:xfrm>
            <a:off x="349946" y="519878"/>
            <a:ext cx="11472000" cy="785100"/>
          </a:xfrm>
          <a:prstGeom prst="rect">
            <a:avLst/>
          </a:prstGeom>
          <a:noFill/>
          <a:ln>
            <a:noFill/>
          </a:ln>
        </p:spPr>
        <p:txBody>
          <a:bodyPr anchorCtr="0" anchor="ctr"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500"/>
              <a:buFont typeface="Arial"/>
              <a:buNone/>
            </a:pPr>
            <a:r>
              <a:rPr b="0" i="0" lang="en-US" sz="3500" u="none" cap="none" strike="noStrike">
                <a:solidFill>
                  <a:srgbClr val="000000"/>
                </a:solidFill>
                <a:latin typeface="Arial"/>
                <a:ea typeface="Arial"/>
                <a:cs typeface="Arial"/>
                <a:sym typeface="Arial"/>
              </a:rPr>
              <a:t>Exploratory Data Analysis</a:t>
            </a:r>
            <a:endParaRPr b="0" i="0" sz="3500" u="none" cap="none" strike="noStrike">
              <a:solidFill>
                <a:srgbClr val="000000"/>
              </a:solidFill>
              <a:latin typeface="Arial"/>
              <a:ea typeface="Arial"/>
              <a:cs typeface="Arial"/>
              <a:sym typeface="Arial"/>
            </a:endParaRPr>
          </a:p>
        </p:txBody>
      </p:sp>
      <p:sp>
        <p:nvSpPr>
          <p:cNvPr id="121" name="Google Shape;121;p18"/>
          <p:cNvSpPr/>
          <p:nvPr/>
        </p:nvSpPr>
        <p:spPr>
          <a:xfrm>
            <a:off x="61650" y="1441275"/>
            <a:ext cx="6397800" cy="13158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900"/>
              <a:buFont typeface="Arial"/>
              <a:buNone/>
            </a:pPr>
            <a:r>
              <a:rPr b="0" i="0" lang="en-US" sz="1900" u="none" cap="none" strike="noStrike">
                <a:solidFill>
                  <a:schemeClr val="dk1"/>
                </a:solidFill>
                <a:latin typeface="Arial"/>
                <a:ea typeface="Arial"/>
                <a:cs typeface="Arial"/>
                <a:sym typeface="Arial"/>
              </a:rPr>
              <a:t>Analyse the information in the Telco dataset , find the missing / null values if any and find ways to handle them.</a:t>
            </a:r>
            <a:endParaRPr b="0" i="0" sz="19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900"/>
              <a:buFont typeface="Arial"/>
              <a:buNone/>
            </a:pPr>
            <a:r>
              <a:rPr b="0" i="0" lang="en-US" sz="1900" u="none" cap="none" strike="noStrike">
                <a:solidFill>
                  <a:schemeClr val="dk1"/>
                </a:solidFill>
                <a:latin typeface="Arial"/>
                <a:ea typeface="Arial"/>
                <a:cs typeface="Arial"/>
                <a:sym typeface="Arial"/>
              </a:rPr>
              <a:t>Dataset has 21 columns that could be grouped under the following categories.</a:t>
            </a:r>
            <a:endParaRPr b="0" i="0" sz="1900" u="none" cap="none" strike="noStrike">
              <a:solidFill>
                <a:schemeClr val="dk1"/>
              </a:solidFill>
              <a:latin typeface="Arial"/>
              <a:ea typeface="Arial"/>
              <a:cs typeface="Arial"/>
              <a:sym typeface="Arial"/>
            </a:endParaRPr>
          </a:p>
          <a:p>
            <a:pPr indent="-349250" lvl="0" marL="457200" marR="0" rtl="0" algn="l">
              <a:lnSpc>
                <a:spcPct val="150000"/>
              </a:lnSpc>
              <a:spcBef>
                <a:spcPts val="0"/>
              </a:spcBef>
              <a:spcAft>
                <a:spcPts val="0"/>
              </a:spcAft>
              <a:buClr>
                <a:schemeClr val="dk1"/>
              </a:buClr>
              <a:buSzPts val="1900"/>
              <a:buFont typeface="Arial"/>
              <a:buChar char="➢"/>
            </a:pPr>
            <a:r>
              <a:rPr b="0" i="0" lang="en-US" sz="1900" u="none" cap="none" strike="noStrike">
                <a:solidFill>
                  <a:schemeClr val="dk1"/>
                </a:solidFill>
                <a:latin typeface="Arial"/>
                <a:ea typeface="Arial"/>
                <a:cs typeface="Arial"/>
                <a:sym typeface="Arial"/>
              </a:rPr>
              <a:t>Customer demographics,</a:t>
            </a:r>
            <a:endParaRPr b="0" i="0" sz="1900" u="none" cap="none" strike="noStrike">
              <a:solidFill>
                <a:schemeClr val="dk1"/>
              </a:solidFill>
              <a:latin typeface="Arial"/>
              <a:ea typeface="Arial"/>
              <a:cs typeface="Arial"/>
              <a:sym typeface="Arial"/>
            </a:endParaRPr>
          </a:p>
          <a:p>
            <a:pPr indent="-349250" lvl="0" marL="457200" marR="0" rtl="0" algn="l">
              <a:lnSpc>
                <a:spcPct val="150000"/>
              </a:lnSpc>
              <a:spcBef>
                <a:spcPts val="0"/>
              </a:spcBef>
              <a:spcAft>
                <a:spcPts val="0"/>
              </a:spcAft>
              <a:buClr>
                <a:schemeClr val="dk1"/>
              </a:buClr>
              <a:buSzPts val="1900"/>
              <a:buFont typeface="Arial"/>
              <a:buChar char="➢"/>
            </a:pPr>
            <a:r>
              <a:rPr b="0" i="0" lang="en-US" sz="1900" u="none" cap="none" strike="noStrike">
                <a:solidFill>
                  <a:schemeClr val="dk1"/>
                </a:solidFill>
                <a:latin typeface="Arial"/>
                <a:ea typeface="Arial"/>
                <a:cs typeface="Arial"/>
                <a:sym typeface="Arial"/>
              </a:rPr>
              <a:t>Subscribed Services and</a:t>
            </a:r>
            <a:endParaRPr b="0" i="0" sz="1900" u="none" cap="none" strike="noStrike">
              <a:solidFill>
                <a:schemeClr val="dk1"/>
              </a:solidFill>
              <a:latin typeface="Arial"/>
              <a:ea typeface="Arial"/>
              <a:cs typeface="Arial"/>
              <a:sym typeface="Arial"/>
            </a:endParaRPr>
          </a:p>
          <a:p>
            <a:pPr indent="-349250" lvl="0" marL="457200" marR="0" rtl="0" algn="l">
              <a:lnSpc>
                <a:spcPct val="150000"/>
              </a:lnSpc>
              <a:spcBef>
                <a:spcPts val="0"/>
              </a:spcBef>
              <a:spcAft>
                <a:spcPts val="0"/>
              </a:spcAft>
              <a:buClr>
                <a:schemeClr val="dk1"/>
              </a:buClr>
              <a:buSzPts val="1900"/>
              <a:buFont typeface="Arial"/>
              <a:buChar char="➢"/>
            </a:pPr>
            <a:r>
              <a:rPr b="0" i="0" lang="en-US" sz="1900" u="none" cap="none" strike="noStrike">
                <a:solidFill>
                  <a:schemeClr val="dk1"/>
                </a:solidFill>
                <a:latin typeface="Arial"/>
                <a:ea typeface="Arial"/>
                <a:cs typeface="Arial"/>
                <a:sym typeface="Arial"/>
              </a:rPr>
              <a:t>Tenure And Payment information</a:t>
            </a:r>
            <a:endParaRPr b="0" i="0" sz="19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900"/>
              <a:buFont typeface="Arial"/>
              <a:buNone/>
            </a:pPr>
            <a:r>
              <a:rPr b="0" i="0" lang="en-US" sz="1900" u="none" cap="none" strike="noStrike">
                <a:solidFill>
                  <a:schemeClr val="dk1"/>
                </a:solidFill>
                <a:latin typeface="Arial"/>
                <a:ea typeface="Arial"/>
                <a:cs typeface="Arial"/>
                <a:sym typeface="Arial"/>
              </a:rPr>
              <a:t>TotalCharges has blank information for fewer records which on further analysis indicate that those rows belong to new customers which could be safely removed from the training data as it won’t affect the model.</a:t>
            </a:r>
            <a:endParaRPr b="0" i="0" sz="19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033"/>
              <a:buFont typeface="Arial"/>
              <a:buNone/>
            </a:pPr>
            <a:r>
              <a:t/>
            </a:r>
            <a:endParaRPr b="0" i="0" sz="1033" u="none" cap="none" strike="noStrik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1100"/>
              <a:buFont typeface="Arial"/>
              <a:buNone/>
            </a:pPr>
            <a:r>
              <a:t/>
            </a:r>
            <a:endParaRPr b="0" i="0" sz="750" u="none" cap="none" strike="noStrike">
              <a:solidFill>
                <a:schemeClr val="dk1"/>
              </a:solidFill>
              <a:highlight>
                <a:srgbClr val="F7F7F7"/>
              </a:highlight>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033"/>
              <a:buFont typeface="Arial"/>
              <a:buNone/>
            </a:pPr>
            <a:br>
              <a:rPr b="0" i="0" lang="en-US" sz="1033" u="none" cap="none" strike="noStrike">
                <a:solidFill>
                  <a:schemeClr val="dk1"/>
                </a:solidFill>
                <a:latin typeface="Calibri"/>
                <a:ea typeface="Calibri"/>
                <a:cs typeface="Calibri"/>
                <a:sym typeface="Calibri"/>
              </a:rPr>
            </a:br>
            <a:endParaRPr b="0" i="0" sz="1033" u="none" cap="none" strike="noStrik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033"/>
              <a:buFont typeface="Arial"/>
              <a:buNone/>
            </a:pPr>
            <a:r>
              <a:t/>
            </a:r>
            <a:endParaRPr b="0" i="0" sz="1033"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100"/>
              <a:buFont typeface="Arial"/>
              <a:buNone/>
            </a:pPr>
            <a:br>
              <a:rPr b="0" i="0" lang="en-US" sz="2100" u="none" cap="none" strike="noStrike">
                <a:solidFill>
                  <a:schemeClr val="dk1"/>
                </a:solidFill>
                <a:latin typeface="Calibri"/>
                <a:ea typeface="Calibri"/>
                <a:cs typeface="Calibri"/>
                <a:sym typeface="Calibri"/>
              </a:rPr>
            </a:br>
            <a:endParaRPr b="0" i="0" sz="2100" u="none" cap="none" strike="noStrike">
              <a:solidFill>
                <a:schemeClr val="dk1"/>
              </a:solidFill>
              <a:latin typeface="Calibri"/>
              <a:ea typeface="Calibri"/>
              <a:cs typeface="Calibri"/>
              <a:sym typeface="Calibri"/>
            </a:endParaRPr>
          </a:p>
        </p:txBody>
      </p:sp>
      <p:sp>
        <p:nvSpPr>
          <p:cNvPr id="122" name="Google Shape;122;p18"/>
          <p:cNvSpPr txBox="1"/>
          <p:nvPr>
            <p:ph idx="12" type="sldNum"/>
          </p:nvPr>
        </p:nvSpPr>
        <p:spPr>
          <a:xfrm>
            <a:off x="11296611" y="6014423"/>
            <a:ext cx="731600" cy="52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123" name="Google Shape;123;p18"/>
          <p:cNvSpPr txBox="1"/>
          <p:nvPr/>
        </p:nvSpPr>
        <p:spPr>
          <a:xfrm>
            <a:off x="6459450" y="791425"/>
            <a:ext cx="5362500" cy="64350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450"/>
              <a:buFont typeface="Arial"/>
              <a:buNone/>
            </a:pPr>
            <a:r>
              <a:rPr b="0" i="0" lang="en-US" sz="1450" u="none" cap="none" strike="noStrike">
                <a:solidFill>
                  <a:srgbClr val="008000"/>
                </a:solidFill>
                <a:highlight>
                  <a:srgbClr val="F7F7F7"/>
                </a:highlight>
                <a:latin typeface="Courier New"/>
                <a:ea typeface="Courier New"/>
                <a:cs typeface="Courier New"/>
                <a:sym typeface="Courier New"/>
              </a:rPr>
              <a:t>#2. Exploratory data analysis</a:t>
            </a:r>
            <a:endParaRPr b="0" i="0" sz="1450" u="none" cap="none" strike="noStrike">
              <a:solidFill>
                <a:srgbClr val="008000"/>
              </a:solidFill>
              <a:highlight>
                <a:srgbClr val="F7F7F7"/>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450"/>
              <a:buFont typeface="Arial"/>
              <a:buNone/>
            </a:pPr>
            <a:r>
              <a:t/>
            </a:r>
            <a:endParaRPr b="0" i="0" sz="1450" u="none" cap="none" strike="noStrike">
              <a:solidFill>
                <a:schemeClr val="dk1"/>
              </a:solidFill>
              <a:highlight>
                <a:srgbClr val="F7F7F7"/>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450"/>
              <a:buFont typeface="Arial"/>
              <a:buNone/>
            </a:pPr>
            <a:r>
              <a:rPr b="0" i="0" lang="en-US" sz="1450" u="none" cap="none" strike="noStrike">
                <a:solidFill>
                  <a:srgbClr val="008000"/>
                </a:solidFill>
                <a:highlight>
                  <a:srgbClr val="F7F7F7"/>
                </a:highlight>
                <a:latin typeface="Courier New"/>
                <a:ea typeface="Courier New"/>
                <a:cs typeface="Courier New"/>
                <a:sym typeface="Courier New"/>
              </a:rPr>
              <a:t>#understand the dataset</a:t>
            </a:r>
            <a:endParaRPr b="0" i="0" sz="1450" u="none" cap="none" strike="noStrike">
              <a:solidFill>
                <a:srgbClr val="008000"/>
              </a:solidFill>
              <a:highlight>
                <a:srgbClr val="F7F7F7"/>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450"/>
              <a:buFont typeface="Arial"/>
              <a:buNone/>
            </a:pPr>
            <a:r>
              <a:rPr b="0" i="0" lang="en-US" sz="1450" u="none" cap="none" strike="noStrike">
                <a:solidFill>
                  <a:srgbClr val="795E26"/>
                </a:solidFill>
                <a:highlight>
                  <a:srgbClr val="F7F7F7"/>
                </a:highlight>
                <a:latin typeface="Courier New"/>
                <a:ea typeface="Courier New"/>
                <a:cs typeface="Courier New"/>
                <a:sym typeface="Courier New"/>
              </a:rPr>
              <a:t>print</a:t>
            </a:r>
            <a:r>
              <a:rPr b="0" i="0" lang="en-US" sz="1450" u="none" cap="none" strike="noStrike">
                <a:solidFill>
                  <a:schemeClr val="dk1"/>
                </a:solidFill>
                <a:highlight>
                  <a:srgbClr val="F7F7F7"/>
                </a:highlight>
                <a:latin typeface="Courier New"/>
                <a:ea typeface="Courier New"/>
                <a:cs typeface="Courier New"/>
                <a:sym typeface="Courier New"/>
              </a:rPr>
              <a:t>(ds.info())</a:t>
            </a:r>
            <a:endParaRPr b="0" i="0" sz="1450" u="none" cap="none" strike="noStrike">
              <a:solidFill>
                <a:schemeClr val="dk1"/>
              </a:solidFill>
              <a:highlight>
                <a:srgbClr val="F7F7F7"/>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450"/>
              <a:buFont typeface="Arial"/>
              <a:buNone/>
            </a:pPr>
            <a:r>
              <a:rPr b="0" i="0" lang="en-US" sz="1450" u="none" cap="none" strike="noStrike">
                <a:solidFill>
                  <a:srgbClr val="795E26"/>
                </a:solidFill>
                <a:highlight>
                  <a:srgbClr val="F7F7F7"/>
                </a:highlight>
                <a:latin typeface="Courier New"/>
                <a:ea typeface="Courier New"/>
                <a:cs typeface="Courier New"/>
                <a:sym typeface="Courier New"/>
              </a:rPr>
              <a:t>print</a:t>
            </a:r>
            <a:r>
              <a:rPr b="0" i="0" lang="en-US" sz="1450" u="none" cap="none" strike="noStrike">
                <a:solidFill>
                  <a:schemeClr val="dk1"/>
                </a:solidFill>
                <a:highlight>
                  <a:srgbClr val="F7F7F7"/>
                </a:highlight>
                <a:latin typeface="Courier New"/>
                <a:ea typeface="Courier New"/>
                <a:cs typeface="Courier New"/>
                <a:sym typeface="Courier New"/>
              </a:rPr>
              <a:t>(</a:t>
            </a:r>
            <a:r>
              <a:rPr b="0" i="0" lang="en-US" sz="1450" u="none" cap="none" strike="noStrike">
                <a:solidFill>
                  <a:srgbClr val="A31515"/>
                </a:solidFill>
                <a:highlight>
                  <a:srgbClr val="F7F7F7"/>
                </a:highlight>
                <a:latin typeface="Courier New"/>
                <a:ea typeface="Courier New"/>
                <a:cs typeface="Courier New"/>
                <a:sym typeface="Courier New"/>
              </a:rPr>
              <a:t>'\n Data dimension'</a:t>
            </a:r>
            <a:r>
              <a:rPr b="0" i="0" lang="en-US" sz="1450" u="none" cap="none" strike="noStrike">
                <a:solidFill>
                  <a:schemeClr val="dk1"/>
                </a:solidFill>
                <a:highlight>
                  <a:srgbClr val="F7F7F7"/>
                </a:highlight>
                <a:latin typeface="Courier New"/>
                <a:ea typeface="Courier New"/>
                <a:cs typeface="Courier New"/>
                <a:sym typeface="Courier New"/>
              </a:rPr>
              <a:t>, ds.shape)</a:t>
            </a:r>
            <a:endParaRPr b="0" i="0" sz="1450" u="none" cap="none" strike="noStrike">
              <a:solidFill>
                <a:schemeClr val="dk1"/>
              </a:solidFill>
              <a:highlight>
                <a:srgbClr val="F7F7F7"/>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450"/>
              <a:buFont typeface="Arial"/>
              <a:buNone/>
            </a:pPr>
            <a:r>
              <a:t/>
            </a:r>
            <a:endParaRPr b="0" i="0" sz="1450" u="none" cap="none" strike="noStrike">
              <a:solidFill>
                <a:schemeClr val="dk1"/>
              </a:solidFill>
              <a:highlight>
                <a:srgbClr val="F7F7F7"/>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450"/>
              <a:buFont typeface="Arial"/>
              <a:buNone/>
            </a:pPr>
            <a:r>
              <a:rPr b="0" i="0" lang="en-US" sz="1450" u="none" cap="none" strike="noStrike">
                <a:solidFill>
                  <a:srgbClr val="008000"/>
                </a:solidFill>
                <a:highlight>
                  <a:srgbClr val="F7F7F7"/>
                </a:highlight>
                <a:latin typeface="Courier New"/>
                <a:ea typeface="Courier New"/>
                <a:cs typeface="Courier New"/>
                <a:sym typeface="Courier New"/>
              </a:rPr>
              <a:t>#check for the missing information</a:t>
            </a:r>
            <a:endParaRPr b="0" i="0" sz="1450" u="none" cap="none" strike="noStrike">
              <a:solidFill>
                <a:srgbClr val="008000"/>
              </a:solidFill>
              <a:highlight>
                <a:srgbClr val="F7F7F7"/>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450"/>
              <a:buFont typeface="Arial"/>
              <a:buNone/>
            </a:pPr>
            <a:r>
              <a:rPr b="0" i="0" lang="en-US" sz="1450" u="none" cap="none" strike="noStrike">
                <a:solidFill>
                  <a:srgbClr val="795E26"/>
                </a:solidFill>
                <a:highlight>
                  <a:srgbClr val="F7F7F7"/>
                </a:highlight>
                <a:latin typeface="Courier New"/>
                <a:ea typeface="Courier New"/>
                <a:cs typeface="Courier New"/>
                <a:sym typeface="Courier New"/>
              </a:rPr>
              <a:t>print</a:t>
            </a:r>
            <a:r>
              <a:rPr b="0" i="0" lang="en-US" sz="1450" u="none" cap="none" strike="noStrike">
                <a:solidFill>
                  <a:schemeClr val="dk1"/>
                </a:solidFill>
                <a:highlight>
                  <a:srgbClr val="F7F7F7"/>
                </a:highlight>
                <a:latin typeface="Courier New"/>
                <a:ea typeface="Courier New"/>
                <a:cs typeface="Courier New"/>
                <a:sym typeface="Courier New"/>
              </a:rPr>
              <a:t>(</a:t>
            </a:r>
            <a:r>
              <a:rPr b="0" i="0" lang="en-US" sz="1450" u="none" cap="none" strike="noStrike">
                <a:solidFill>
                  <a:srgbClr val="A31515"/>
                </a:solidFill>
                <a:highlight>
                  <a:srgbClr val="F7F7F7"/>
                </a:highlight>
                <a:latin typeface="Courier New"/>
                <a:ea typeface="Courier New"/>
                <a:cs typeface="Courier New"/>
                <a:sym typeface="Courier New"/>
              </a:rPr>
              <a:t>'\n'</a:t>
            </a:r>
            <a:r>
              <a:rPr b="0" i="0" lang="en-US" sz="1450" u="none" cap="none" strike="noStrike">
                <a:solidFill>
                  <a:schemeClr val="dk1"/>
                </a:solidFill>
                <a:highlight>
                  <a:srgbClr val="F7F7F7"/>
                </a:highlight>
                <a:latin typeface="Courier New"/>
                <a:ea typeface="Courier New"/>
                <a:cs typeface="Courier New"/>
                <a:sym typeface="Courier New"/>
              </a:rPr>
              <a:t>, ds.isna().</a:t>
            </a:r>
            <a:r>
              <a:rPr b="0" i="0" lang="en-US" sz="1450" u="none" cap="none" strike="noStrike">
                <a:solidFill>
                  <a:srgbClr val="795E26"/>
                </a:solidFill>
                <a:highlight>
                  <a:srgbClr val="F7F7F7"/>
                </a:highlight>
                <a:latin typeface="Courier New"/>
                <a:ea typeface="Courier New"/>
                <a:cs typeface="Courier New"/>
                <a:sym typeface="Courier New"/>
              </a:rPr>
              <a:t>sum</a:t>
            </a:r>
            <a:r>
              <a:rPr b="0" i="0" lang="en-US" sz="1450" u="none" cap="none" strike="noStrike">
                <a:solidFill>
                  <a:schemeClr val="dk1"/>
                </a:solidFill>
                <a:highlight>
                  <a:srgbClr val="F7F7F7"/>
                </a:highlight>
                <a:latin typeface="Courier New"/>
                <a:ea typeface="Courier New"/>
                <a:cs typeface="Courier New"/>
                <a:sym typeface="Courier New"/>
              </a:rPr>
              <a:t>())</a:t>
            </a:r>
            <a:endParaRPr b="0" i="0" sz="1450" u="none" cap="none" strike="noStrike">
              <a:solidFill>
                <a:schemeClr val="dk1"/>
              </a:solidFill>
              <a:highlight>
                <a:srgbClr val="F7F7F7"/>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450"/>
              <a:buFont typeface="Arial"/>
              <a:buNone/>
            </a:pPr>
            <a:r>
              <a:t/>
            </a:r>
            <a:endParaRPr b="0" i="0" sz="1450" u="none" cap="none" strike="noStrike">
              <a:solidFill>
                <a:schemeClr val="dk1"/>
              </a:solidFill>
              <a:highlight>
                <a:srgbClr val="F7F7F7"/>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450"/>
              <a:buFont typeface="Arial"/>
              <a:buNone/>
            </a:pPr>
            <a:r>
              <a:rPr b="0" i="0" lang="en-US" sz="1450" u="none" cap="none" strike="noStrike">
                <a:solidFill>
                  <a:srgbClr val="008000"/>
                </a:solidFill>
                <a:highlight>
                  <a:srgbClr val="F7F7F7"/>
                </a:highlight>
                <a:latin typeface="Courier New"/>
                <a:ea typeface="Courier New"/>
                <a:cs typeface="Courier New"/>
                <a:sym typeface="Courier New"/>
              </a:rPr>
              <a:t>#check availability of data in total charges column</a:t>
            </a:r>
            <a:endParaRPr b="0" i="0" sz="1450" u="none" cap="none" strike="noStrike">
              <a:solidFill>
                <a:srgbClr val="008000"/>
              </a:solidFill>
              <a:highlight>
                <a:srgbClr val="F7F7F7"/>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450"/>
              <a:buFont typeface="Arial"/>
              <a:buNone/>
            </a:pPr>
            <a:r>
              <a:rPr b="0" i="0" lang="en-US" sz="1450" u="none" cap="none" strike="noStrike">
                <a:solidFill>
                  <a:schemeClr val="dk1"/>
                </a:solidFill>
                <a:highlight>
                  <a:srgbClr val="F7F7F7"/>
                </a:highlight>
                <a:latin typeface="Courier New"/>
                <a:ea typeface="Courier New"/>
                <a:cs typeface="Courier New"/>
                <a:sym typeface="Courier New"/>
              </a:rPr>
              <a:t>missingTotalCharge = ds.loc[ds[</a:t>
            </a:r>
            <a:r>
              <a:rPr b="0" i="0" lang="en-US" sz="1450" u="none" cap="none" strike="noStrike">
                <a:solidFill>
                  <a:srgbClr val="A31515"/>
                </a:solidFill>
                <a:highlight>
                  <a:srgbClr val="F7F7F7"/>
                </a:highlight>
                <a:latin typeface="Courier New"/>
                <a:ea typeface="Courier New"/>
                <a:cs typeface="Courier New"/>
                <a:sym typeface="Courier New"/>
              </a:rPr>
              <a:t>'TotalCharges'</a:t>
            </a:r>
            <a:r>
              <a:rPr b="0" i="0" lang="en-US" sz="1450" u="none" cap="none" strike="noStrike">
                <a:solidFill>
                  <a:schemeClr val="dk1"/>
                </a:solidFill>
                <a:highlight>
                  <a:srgbClr val="F7F7F7"/>
                </a:highlight>
                <a:latin typeface="Courier New"/>
                <a:ea typeface="Courier New"/>
                <a:cs typeface="Courier New"/>
                <a:sym typeface="Courier New"/>
              </a:rPr>
              <a:t>]== </a:t>
            </a:r>
            <a:r>
              <a:rPr b="0" i="0" lang="en-US" sz="1450" u="none" cap="none" strike="noStrike">
                <a:solidFill>
                  <a:srgbClr val="A31515"/>
                </a:solidFill>
                <a:highlight>
                  <a:srgbClr val="F7F7F7"/>
                </a:highlight>
                <a:latin typeface="Courier New"/>
                <a:ea typeface="Courier New"/>
                <a:cs typeface="Courier New"/>
                <a:sym typeface="Courier New"/>
              </a:rPr>
              <a:t>" "</a:t>
            </a:r>
            <a:r>
              <a:rPr b="0" i="0" lang="en-US" sz="1450" u="none" cap="none" strike="noStrike">
                <a:solidFill>
                  <a:schemeClr val="dk1"/>
                </a:solidFill>
                <a:highlight>
                  <a:srgbClr val="F7F7F7"/>
                </a:highlight>
                <a:latin typeface="Courier New"/>
                <a:ea typeface="Courier New"/>
                <a:cs typeface="Courier New"/>
                <a:sym typeface="Courier New"/>
              </a:rPr>
              <a:t>]</a:t>
            </a:r>
            <a:endParaRPr b="0" i="0" sz="1450" u="none" cap="none" strike="noStrike">
              <a:solidFill>
                <a:schemeClr val="dk1"/>
              </a:solidFill>
              <a:highlight>
                <a:srgbClr val="F7F7F7"/>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450"/>
              <a:buFont typeface="Arial"/>
              <a:buNone/>
            </a:pPr>
            <a:r>
              <a:rPr b="0" i="0" lang="en-US" sz="1450" u="none" cap="none" strike="noStrike">
                <a:solidFill>
                  <a:srgbClr val="795E26"/>
                </a:solidFill>
                <a:highlight>
                  <a:srgbClr val="F7F7F7"/>
                </a:highlight>
                <a:latin typeface="Courier New"/>
                <a:ea typeface="Courier New"/>
                <a:cs typeface="Courier New"/>
                <a:sym typeface="Courier New"/>
              </a:rPr>
              <a:t>print</a:t>
            </a:r>
            <a:r>
              <a:rPr b="0" i="0" lang="en-US" sz="1450" u="none" cap="none" strike="noStrike">
                <a:solidFill>
                  <a:schemeClr val="dk1"/>
                </a:solidFill>
                <a:highlight>
                  <a:srgbClr val="F7F7F7"/>
                </a:highlight>
                <a:latin typeface="Courier New"/>
                <a:ea typeface="Courier New"/>
                <a:cs typeface="Courier New"/>
                <a:sym typeface="Courier New"/>
              </a:rPr>
              <a:t>(missingTotalCharge.shape)</a:t>
            </a:r>
            <a:endParaRPr b="0" i="0" sz="1450" u="none" cap="none" strike="noStrike">
              <a:solidFill>
                <a:schemeClr val="dk1"/>
              </a:solidFill>
              <a:highlight>
                <a:srgbClr val="F7F7F7"/>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450"/>
              <a:buFont typeface="Arial"/>
              <a:buNone/>
            </a:pPr>
            <a:r>
              <a:rPr b="0" i="0" lang="en-US" sz="1450" u="none" cap="none" strike="noStrike">
                <a:solidFill>
                  <a:srgbClr val="795E26"/>
                </a:solidFill>
                <a:highlight>
                  <a:srgbClr val="F7F7F7"/>
                </a:highlight>
                <a:latin typeface="Courier New"/>
                <a:ea typeface="Courier New"/>
                <a:cs typeface="Courier New"/>
                <a:sym typeface="Courier New"/>
              </a:rPr>
              <a:t>print</a:t>
            </a:r>
            <a:r>
              <a:rPr b="0" i="0" lang="en-US" sz="1450" u="none" cap="none" strike="noStrike">
                <a:solidFill>
                  <a:schemeClr val="dk1"/>
                </a:solidFill>
                <a:highlight>
                  <a:srgbClr val="F7F7F7"/>
                </a:highlight>
                <a:latin typeface="Courier New"/>
                <a:ea typeface="Courier New"/>
                <a:cs typeface="Courier New"/>
                <a:sym typeface="Courier New"/>
              </a:rPr>
              <a:t>(missingTotalCharge[[</a:t>
            </a:r>
            <a:r>
              <a:rPr b="0" i="0" lang="en-US" sz="1450" u="none" cap="none" strike="noStrike">
                <a:solidFill>
                  <a:srgbClr val="A31515"/>
                </a:solidFill>
                <a:highlight>
                  <a:srgbClr val="F7F7F7"/>
                </a:highlight>
                <a:latin typeface="Courier New"/>
                <a:ea typeface="Courier New"/>
                <a:cs typeface="Courier New"/>
                <a:sym typeface="Courier New"/>
              </a:rPr>
              <a:t>"tenure"</a:t>
            </a:r>
            <a:r>
              <a:rPr b="0" i="0" lang="en-US" sz="1450" u="none" cap="none" strike="noStrike">
                <a:solidFill>
                  <a:schemeClr val="dk1"/>
                </a:solidFill>
                <a:highlight>
                  <a:srgbClr val="F7F7F7"/>
                </a:highlight>
                <a:latin typeface="Courier New"/>
                <a:ea typeface="Courier New"/>
                <a:cs typeface="Courier New"/>
                <a:sym typeface="Courier New"/>
              </a:rPr>
              <a:t>, </a:t>
            </a:r>
            <a:r>
              <a:rPr b="0" i="0" lang="en-US" sz="1450" u="none" cap="none" strike="noStrike">
                <a:solidFill>
                  <a:srgbClr val="A31515"/>
                </a:solidFill>
                <a:highlight>
                  <a:srgbClr val="F7F7F7"/>
                </a:highlight>
                <a:latin typeface="Courier New"/>
                <a:ea typeface="Courier New"/>
                <a:cs typeface="Courier New"/>
                <a:sym typeface="Courier New"/>
              </a:rPr>
              <a:t>"Contract"</a:t>
            </a:r>
            <a:r>
              <a:rPr b="0" i="0" lang="en-US" sz="1450" u="none" cap="none" strike="noStrike">
                <a:solidFill>
                  <a:schemeClr val="dk1"/>
                </a:solidFill>
                <a:highlight>
                  <a:srgbClr val="F7F7F7"/>
                </a:highlight>
                <a:latin typeface="Courier New"/>
                <a:ea typeface="Courier New"/>
                <a:cs typeface="Courier New"/>
                <a:sym typeface="Courier New"/>
              </a:rPr>
              <a:t>, </a:t>
            </a:r>
            <a:r>
              <a:rPr b="0" i="0" lang="en-US" sz="1450" u="none" cap="none" strike="noStrike">
                <a:solidFill>
                  <a:srgbClr val="A31515"/>
                </a:solidFill>
                <a:highlight>
                  <a:srgbClr val="F7F7F7"/>
                </a:highlight>
                <a:latin typeface="Courier New"/>
                <a:ea typeface="Courier New"/>
                <a:cs typeface="Courier New"/>
                <a:sym typeface="Courier New"/>
              </a:rPr>
              <a:t>"TotalCharges"</a:t>
            </a:r>
            <a:r>
              <a:rPr b="0" i="0" lang="en-US" sz="1450" u="none" cap="none" strike="noStrike">
                <a:solidFill>
                  <a:schemeClr val="dk1"/>
                </a:solidFill>
                <a:highlight>
                  <a:srgbClr val="F7F7F7"/>
                </a:highlight>
                <a:latin typeface="Courier New"/>
                <a:ea typeface="Courier New"/>
                <a:cs typeface="Courier New"/>
                <a:sym typeface="Courier New"/>
              </a:rPr>
              <a:t>]])</a:t>
            </a:r>
            <a:endParaRPr b="0" i="0" sz="1450" u="none" cap="none" strike="noStrike">
              <a:solidFill>
                <a:schemeClr val="dk1"/>
              </a:solidFill>
              <a:highlight>
                <a:srgbClr val="F7F7F7"/>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450"/>
              <a:buFont typeface="Arial"/>
              <a:buNone/>
            </a:pPr>
            <a:r>
              <a:t/>
            </a:r>
            <a:endParaRPr b="0" i="0" sz="1450" u="none" cap="none" strike="noStrike">
              <a:solidFill>
                <a:schemeClr val="dk1"/>
              </a:solidFill>
              <a:highlight>
                <a:srgbClr val="F7F7F7"/>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450"/>
              <a:buFont typeface="Arial"/>
              <a:buNone/>
            </a:pPr>
            <a:r>
              <a:rPr b="0" i="0" lang="en-US" sz="1450" u="none" cap="none" strike="noStrike">
                <a:solidFill>
                  <a:srgbClr val="008000"/>
                </a:solidFill>
                <a:highlight>
                  <a:srgbClr val="F7F7F7"/>
                </a:highlight>
                <a:latin typeface="Courier New"/>
                <a:ea typeface="Courier New"/>
                <a:cs typeface="Courier New"/>
                <a:sym typeface="Courier New"/>
              </a:rPr>
              <a:t>#Analyse the value in the target column "Churn"</a:t>
            </a:r>
            <a:endParaRPr b="0" i="0" sz="1450" u="none" cap="none" strike="noStrike">
              <a:solidFill>
                <a:srgbClr val="008000"/>
              </a:solidFill>
              <a:highlight>
                <a:srgbClr val="F7F7F7"/>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450"/>
              <a:buFont typeface="Arial"/>
              <a:buNone/>
            </a:pPr>
            <a:r>
              <a:rPr b="0" i="0" lang="en-US" sz="1450" u="none" cap="none" strike="noStrike">
                <a:solidFill>
                  <a:schemeClr val="dk1"/>
                </a:solidFill>
                <a:highlight>
                  <a:srgbClr val="F7F7F7"/>
                </a:highlight>
                <a:latin typeface="Courier New"/>
                <a:ea typeface="Courier New"/>
                <a:cs typeface="Courier New"/>
                <a:sym typeface="Courier New"/>
              </a:rPr>
              <a:t>ds[</a:t>
            </a:r>
            <a:r>
              <a:rPr b="0" i="0" lang="en-US" sz="1450" u="none" cap="none" strike="noStrike">
                <a:solidFill>
                  <a:srgbClr val="A31515"/>
                </a:solidFill>
                <a:highlight>
                  <a:srgbClr val="F7F7F7"/>
                </a:highlight>
                <a:latin typeface="Courier New"/>
                <a:ea typeface="Courier New"/>
                <a:cs typeface="Courier New"/>
                <a:sym typeface="Courier New"/>
              </a:rPr>
              <a:t>'Churn'</a:t>
            </a:r>
            <a:r>
              <a:rPr b="0" i="0" lang="en-US" sz="1450" u="none" cap="none" strike="noStrike">
                <a:solidFill>
                  <a:schemeClr val="dk1"/>
                </a:solidFill>
                <a:highlight>
                  <a:srgbClr val="F7F7F7"/>
                </a:highlight>
                <a:latin typeface="Courier New"/>
                <a:ea typeface="Courier New"/>
                <a:cs typeface="Courier New"/>
                <a:sym typeface="Courier New"/>
              </a:rPr>
              <a:t>].value_counts().to_frame().T</a:t>
            </a:r>
            <a:endParaRPr b="0" i="0" sz="1450" u="none" cap="none" strike="noStrike">
              <a:solidFill>
                <a:schemeClr val="dk1"/>
              </a:solidFill>
              <a:highlight>
                <a:srgbClr val="F7F7F7"/>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250" u="none" cap="none" strike="noStrike">
              <a:solidFill>
                <a:srgbClr val="008000"/>
              </a:solidFill>
              <a:highlight>
                <a:srgbClr val="F7F7F7"/>
              </a:highlight>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idx="12" type="sldNum"/>
          </p:nvPr>
        </p:nvSpPr>
        <p:spPr>
          <a:xfrm>
            <a:off x="11296611" y="6014423"/>
            <a:ext cx="731600" cy="52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129" name="Google Shape;129;p19"/>
          <p:cNvSpPr txBox="1"/>
          <p:nvPr/>
        </p:nvSpPr>
        <p:spPr>
          <a:xfrm>
            <a:off x="156075" y="681000"/>
            <a:ext cx="3854100" cy="90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500"/>
              <a:buFont typeface="Arial"/>
              <a:buNone/>
            </a:pPr>
            <a:r>
              <a:rPr b="0" i="0" lang="en-US" sz="3500" u="none" cap="none" strike="noStrike">
                <a:solidFill>
                  <a:schemeClr val="dk1"/>
                </a:solidFill>
                <a:latin typeface="Arial"/>
                <a:ea typeface="Arial"/>
                <a:cs typeface="Arial"/>
                <a:sym typeface="Arial"/>
              </a:rPr>
              <a:t>Visual Insights</a:t>
            </a:r>
            <a:endParaRPr b="0" i="0" sz="3500" u="none" cap="none" strike="noStrike">
              <a:solidFill>
                <a:schemeClr val="dk1"/>
              </a:solidFill>
              <a:latin typeface="Arial"/>
              <a:ea typeface="Arial"/>
              <a:cs typeface="Arial"/>
              <a:sym typeface="Arial"/>
            </a:endParaRPr>
          </a:p>
        </p:txBody>
      </p:sp>
      <p:pic>
        <p:nvPicPr>
          <p:cNvPr id="130" name="Google Shape;130;p19"/>
          <p:cNvPicPr preferRelativeResize="0"/>
          <p:nvPr/>
        </p:nvPicPr>
        <p:blipFill rotWithShape="1">
          <a:blip r:embed="rId3">
            <a:alphaModFix/>
          </a:blip>
          <a:srcRect b="0" l="0" r="0" t="0"/>
          <a:stretch/>
        </p:blipFill>
        <p:spPr>
          <a:xfrm>
            <a:off x="4010175" y="152400"/>
            <a:ext cx="6738802" cy="6812349"/>
          </a:xfrm>
          <a:prstGeom prst="rect">
            <a:avLst/>
          </a:prstGeom>
          <a:noFill/>
          <a:ln>
            <a:noFill/>
          </a:ln>
        </p:spPr>
      </p:pic>
      <p:sp>
        <p:nvSpPr>
          <p:cNvPr id="131" name="Google Shape;131;p19"/>
          <p:cNvSpPr txBox="1"/>
          <p:nvPr/>
        </p:nvSpPr>
        <p:spPr>
          <a:xfrm>
            <a:off x="156075" y="1443025"/>
            <a:ext cx="3854100" cy="44253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900"/>
              <a:buFont typeface="Arial"/>
              <a:buNone/>
            </a:pPr>
            <a:r>
              <a:rPr b="0" i="0" lang="en-US" sz="1900" u="none" cap="none" strike="noStrike">
                <a:solidFill>
                  <a:schemeClr val="dk1"/>
                </a:solidFill>
                <a:latin typeface="Arial"/>
                <a:ea typeface="Arial"/>
                <a:cs typeface="Arial"/>
                <a:sym typeface="Arial"/>
              </a:rPr>
              <a:t>Analysing the features against the target feature ‘Churn’ gives insights like,</a:t>
            </a:r>
            <a:endParaRPr b="0" i="0" sz="1900" u="none" cap="none" strike="noStrike">
              <a:solidFill>
                <a:schemeClr val="dk1"/>
              </a:solidFill>
              <a:latin typeface="Arial"/>
              <a:ea typeface="Arial"/>
              <a:cs typeface="Arial"/>
              <a:sym typeface="Arial"/>
            </a:endParaRPr>
          </a:p>
          <a:p>
            <a:pPr indent="-349250" lvl="0" marL="457200" marR="0" rtl="0" algn="l">
              <a:lnSpc>
                <a:spcPct val="150000"/>
              </a:lnSpc>
              <a:spcBef>
                <a:spcPts val="0"/>
              </a:spcBef>
              <a:spcAft>
                <a:spcPts val="0"/>
              </a:spcAft>
              <a:buClr>
                <a:schemeClr val="dk1"/>
              </a:buClr>
              <a:buSzPts val="1900"/>
              <a:buFont typeface="Arial"/>
              <a:buChar char="➢"/>
            </a:pPr>
            <a:r>
              <a:rPr b="0" i="0" lang="en-US" sz="1900" u="none" cap="none" strike="noStrike">
                <a:solidFill>
                  <a:schemeClr val="dk1"/>
                </a:solidFill>
                <a:latin typeface="Arial"/>
                <a:ea typeface="Arial"/>
                <a:cs typeface="Arial"/>
                <a:sym typeface="Arial"/>
              </a:rPr>
              <a:t>Long term contract has fewer Churns compared to Month to month.</a:t>
            </a:r>
            <a:endParaRPr b="0" i="0" sz="1900" u="none" cap="none" strike="noStrike">
              <a:solidFill>
                <a:schemeClr val="dk1"/>
              </a:solidFill>
              <a:latin typeface="Arial"/>
              <a:ea typeface="Arial"/>
              <a:cs typeface="Arial"/>
              <a:sym typeface="Arial"/>
            </a:endParaRPr>
          </a:p>
          <a:p>
            <a:pPr indent="-349250" lvl="0" marL="457200" marR="0" rtl="0" algn="l">
              <a:lnSpc>
                <a:spcPct val="150000"/>
              </a:lnSpc>
              <a:spcBef>
                <a:spcPts val="0"/>
              </a:spcBef>
              <a:spcAft>
                <a:spcPts val="0"/>
              </a:spcAft>
              <a:buClr>
                <a:schemeClr val="dk1"/>
              </a:buClr>
              <a:buSzPts val="1900"/>
              <a:buFont typeface="Arial"/>
              <a:buChar char="➢"/>
            </a:pPr>
            <a:r>
              <a:rPr b="0" i="0" lang="en-US" sz="1900" u="none" cap="none" strike="noStrike">
                <a:solidFill>
                  <a:schemeClr val="dk1"/>
                </a:solidFill>
                <a:latin typeface="Arial"/>
                <a:ea typeface="Arial"/>
                <a:cs typeface="Arial"/>
                <a:sym typeface="Arial"/>
              </a:rPr>
              <a:t>InternetService option plays a vital role in the churn rate.</a:t>
            </a:r>
            <a:endParaRPr b="0" i="0" sz="1900" u="none" cap="none" strike="noStrike">
              <a:solidFill>
                <a:schemeClr val="dk1"/>
              </a:solidFill>
              <a:latin typeface="Arial"/>
              <a:ea typeface="Arial"/>
              <a:cs typeface="Arial"/>
              <a:sym typeface="Arial"/>
            </a:endParaRPr>
          </a:p>
          <a:p>
            <a:pPr indent="-349250" lvl="0" marL="457200" marR="0" rtl="0" algn="l">
              <a:lnSpc>
                <a:spcPct val="150000"/>
              </a:lnSpc>
              <a:spcBef>
                <a:spcPts val="0"/>
              </a:spcBef>
              <a:spcAft>
                <a:spcPts val="0"/>
              </a:spcAft>
              <a:buClr>
                <a:schemeClr val="dk1"/>
              </a:buClr>
              <a:buSzPts val="1900"/>
              <a:buFont typeface="Arial"/>
              <a:buChar char="➢"/>
            </a:pPr>
            <a:r>
              <a:rPr b="0" i="0" lang="en-US" sz="1900" u="none" cap="none" strike="noStrike">
                <a:solidFill>
                  <a:schemeClr val="dk1"/>
                </a:solidFill>
                <a:latin typeface="Arial"/>
                <a:ea typeface="Arial"/>
                <a:cs typeface="Arial"/>
                <a:sym typeface="Arial"/>
              </a:rPr>
              <a:t>Gender doesn't have much impact on the target.</a:t>
            </a:r>
            <a:endParaRPr b="0" i="0" sz="19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idx="12" type="sldNum"/>
          </p:nvPr>
        </p:nvSpPr>
        <p:spPr>
          <a:xfrm>
            <a:off x="11296611" y="6014423"/>
            <a:ext cx="731700" cy="524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137" name="Google Shape;137;p20"/>
          <p:cNvSpPr txBox="1"/>
          <p:nvPr/>
        </p:nvSpPr>
        <p:spPr>
          <a:xfrm>
            <a:off x="111900" y="581600"/>
            <a:ext cx="6893400" cy="90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500"/>
              <a:buFont typeface="Arial"/>
              <a:buNone/>
            </a:pPr>
            <a:r>
              <a:rPr b="0" i="0" lang="en-US" sz="3500" u="none" cap="none" strike="noStrike">
                <a:solidFill>
                  <a:schemeClr val="dk1"/>
                </a:solidFill>
                <a:latin typeface="Arial"/>
                <a:ea typeface="Arial"/>
                <a:cs typeface="Arial"/>
                <a:sym typeface="Arial"/>
              </a:rPr>
              <a:t>Visual Insights on ordinal features</a:t>
            </a:r>
            <a:endParaRPr b="0" i="0" sz="3500" u="none" cap="none" strike="noStrike">
              <a:solidFill>
                <a:schemeClr val="dk1"/>
              </a:solidFill>
              <a:latin typeface="Arial"/>
              <a:ea typeface="Arial"/>
              <a:cs typeface="Arial"/>
              <a:sym typeface="Arial"/>
            </a:endParaRPr>
          </a:p>
        </p:txBody>
      </p:sp>
      <p:sp>
        <p:nvSpPr>
          <p:cNvPr id="138" name="Google Shape;138;p20"/>
          <p:cNvSpPr txBox="1"/>
          <p:nvPr/>
        </p:nvSpPr>
        <p:spPr>
          <a:xfrm>
            <a:off x="111900" y="1255275"/>
            <a:ext cx="12030600" cy="17931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900"/>
              <a:buFont typeface="Arial"/>
              <a:buNone/>
            </a:pPr>
            <a:r>
              <a:rPr b="0" i="0" lang="en-US" sz="1900" u="none" cap="none" strike="noStrike">
                <a:solidFill>
                  <a:schemeClr val="dk1"/>
                </a:solidFill>
                <a:latin typeface="Arial"/>
                <a:ea typeface="Arial"/>
                <a:cs typeface="Arial"/>
                <a:sym typeface="Arial"/>
              </a:rPr>
              <a:t>Box plot for the ordinal features to identify the outliers if any and no significant outliers found  for total charges and monthly charges.</a:t>
            </a:r>
            <a:endParaRPr b="0" i="0" sz="19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pic>
        <p:nvPicPr>
          <p:cNvPr id="139" name="Google Shape;139;p20"/>
          <p:cNvPicPr preferRelativeResize="0"/>
          <p:nvPr/>
        </p:nvPicPr>
        <p:blipFill rotWithShape="1">
          <a:blip r:embed="rId3">
            <a:alphaModFix/>
          </a:blip>
          <a:srcRect b="2659" l="0" r="0" t="-2659"/>
          <a:stretch/>
        </p:blipFill>
        <p:spPr>
          <a:xfrm>
            <a:off x="5852050" y="2526725"/>
            <a:ext cx="5699650" cy="4580100"/>
          </a:xfrm>
          <a:prstGeom prst="rect">
            <a:avLst/>
          </a:prstGeom>
          <a:noFill/>
          <a:ln>
            <a:noFill/>
          </a:ln>
        </p:spPr>
      </p:pic>
      <p:pic>
        <p:nvPicPr>
          <p:cNvPr id="140" name="Google Shape;140;p20"/>
          <p:cNvPicPr preferRelativeResize="0"/>
          <p:nvPr/>
        </p:nvPicPr>
        <p:blipFill rotWithShape="1">
          <a:blip r:embed="rId4">
            <a:alphaModFix/>
          </a:blip>
          <a:srcRect b="0" l="0" r="0" t="0"/>
          <a:stretch/>
        </p:blipFill>
        <p:spPr>
          <a:xfrm>
            <a:off x="152400" y="2233575"/>
            <a:ext cx="6211026" cy="4873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idx="12" type="sldNum"/>
          </p:nvPr>
        </p:nvSpPr>
        <p:spPr>
          <a:xfrm>
            <a:off x="11296611" y="6014423"/>
            <a:ext cx="731700" cy="524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146" name="Google Shape;146;p21"/>
          <p:cNvSpPr txBox="1"/>
          <p:nvPr/>
        </p:nvSpPr>
        <p:spPr>
          <a:xfrm>
            <a:off x="111900" y="581600"/>
            <a:ext cx="6893400" cy="90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500"/>
              <a:buFont typeface="Arial"/>
              <a:buNone/>
            </a:pPr>
            <a:r>
              <a:rPr b="0" i="0" lang="en-US" sz="3500" u="none" cap="none" strike="noStrike">
                <a:solidFill>
                  <a:schemeClr val="dk1"/>
                </a:solidFill>
                <a:latin typeface="Arial"/>
                <a:ea typeface="Arial"/>
                <a:cs typeface="Arial"/>
                <a:sym typeface="Arial"/>
              </a:rPr>
              <a:t>Visual Insights on ordinal features</a:t>
            </a:r>
            <a:endParaRPr b="0" i="0" sz="3500" u="none" cap="none" strike="noStrike">
              <a:solidFill>
                <a:schemeClr val="dk1"/>
              </a:solidFill>
              <a:latin typeface="Arial"/>
              <a:ea typeface="Arial"/>
              <a:cs typeface="Arial"/>
              <a:sym typeface="Arial"/>
            </a:endParaRPr>
          </a:p>
        </p:txBody>
      </p:sp>
      <p:sp>
        <p:nvSpPr>
          <p:cNvPr id="147" name="Google Shape;147;p21"/>
          <p:cNvSpPr txBox="1"/>
          <p:nvPr/>
        </p:nvSpPr>
        <p:spPr>
          <a:xfrm>
            <a:off x="167275" y="2196700"/>
            <a:ext cx="6573000" cy="35478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900"/>
              <a:buFont typeface="Arial"/>
              <a:buNone/>
            </a:pPr>
            <a:r>
              <a:rPr b="0" i="0" lang="en-US" sz="1900" u="none" cap="none" strike="noStrike">
                <a:solidFill>
                  <a:schemeClr val="dk1"/>
                </a:solidFill>
                <a:latin typeface="Arial"/>
                <a:ea typeface="Arial"/>
                <a:cs typeface="Arial"/>
                <a:sym typeface="Arial"/>
              </a:rPr>
              <a:t>Heatmap to find the correlation between ordinal features </a:t>
            </a:r>
            <a:endParaRPr b="0" i="0" sz="1900" u="none" cap="none" strike="noStrike">
              <a:solidFill>
                <a:schemeClr val="dk1"/>
              </a:solidFill>
              <a:latin typeface="Arial"/>
              <a:ea typeface="Arial"/>
              <a:cs typeface="Arial"/>
              <a:sym typeface="Arial"/>
            </a:endParaRPr>
          </a:p>
          <a:p>
            <a:pPr indent="-349250" lvl="0" marL="457200" marR="0" rtl="0" algn="l">
              <a:lnSpc>
                <a:spcPct val="150000"/>
              </a:lnSpc>
              <a:spcBef>
                <a:spcPts val="0"/>
              </a:spcBef>
              <a:spcAft>
                <a:spcPts val="0"/>
              </a:spcAft>
              <a:buClr>
                <a:schemeClr val="dk1"/>
              </a:buClr>
              <a:buSzPts val="1900"/>
              <a:buFont typeface="Arial"/>
              <a:buChar char="➢"/>
            </a:pPr>
            <a:r>
              <a:rPr b="0" i="0" lang="en-US" sz="1900" u="none" cap="none" strike="noStrike">
                <a:solidFill>
                  <a:schemeClr val="dk1"/>
                </a:solidFill>
                <a:latin typeface="Arial"/>
                <a:ea typeface="Arial"/>
                <a:cs typeface="Arial"/>
                <a:sym typeface="Arial"/>
              </a:rPr>
              <a:t>Monthly Charges, </a:t>
            </a:r>
            <a:endParaRPr b="0" i="0" sz="1900" u="none" cap="none" strike="noStrike">
              <a:solidFill>
                <a:schemeClr val="dk1"/>
              </a:solidFill>
              <a:latin typeface="Arial"/>
              <a:ea typeface="Arial"/>
              <a:cs typeface="Arial"/>
              <a:sym typeface="Arial"/>
            </a:endParaRPr>
          </a:p>
          <a:p>
            <a:pPr indent="-349250" lvl="0" marL="457200" marR="0" rtl="0" algn="l">
              <a:lnSpc>
                <a:spcPct val="150000"/>
              </a:lnSpc>
              <a:spcBef>
                <a:spcPts val="0"/>
              </a:spcBef>
              <a:spcAft>
                <a:spcPts val="0"/>
              </a:spcAft>
              <a:buClr>
                <a:schemeClr val="dk1"/>
              </a:buClr>
              <a:buSzPts val="1900"/>
              <a:buFont typeface="Arial"/>
              <a:buChar char="➢"/>
            </a:pPr>
            <a:r>
              <a:rPr b="0" i="0" lang="en-US" sz="1900" u="none" cap="none" strike="noStrike">
                <a:solidFill>
                  <a:schemeClr val="dk1"/>
                </a:solidFill>
                <a:latin typeface="Arial"/>
                <a:ea typeface="Arial"/>
                <a:cs typeface="Arial"/>
                <a:sym typeface="Arial"/>
              </a:rPr>
              <a:t>Total Charges and </a:t>
            </a:r>
            <a:endParaRPr b="0" i="0" sz="1900" u="none" cap="none" strike="noStrike">
              <a:solidFill>
                <a:schemeClr val="dk1"/>
              </a:solidFill>
              <a:latin typeface="Arial"/>
              <a:ea typeface="Arial"/>
              <a:cs typeface="Arial"/>
              <a:sym typeface="Arial"/>
            </a:endParaRPr>
          </a:p>
          <a:p>
            <a:pPr indent="-349250" lvl="0" marL="457200" marR="0" rtl="0" algn="l">
              <a:lnSpc>
                <a:spcPct val="150000"/>
              </a:lnSpc>
              <a:spcBef>
                <a:spcPts val="0"/>
              </a:spcBef>
              <a:spcAft>
                <a:spcPts val="0"/>
              </a:spcAft>
              <a:buClr>
                <a:schemeClr val="dk1"/>
              </a:buClr>
              <a:buSzPts val="1900"/>
              <a:buFont typeface="Arial"/>
              <a:buChar char="➢"/>
            </a:pPr>
            <a:r>
              <a:rPr b="0" i="0" lang="en-US" sz="1900" u="none" cap="none" strike="noStrike">
                <a:solidFill>
                  <a:schemeClr val="dk1"/>
                </a:solidFill>
                <a:latin typeface="Arial"/>
                <a:ea typeface="Arial"/>
                <a:cs typeface="Arial"/>
                <a:sym typeface="Arial"/>
              </a:rPr>
              <a:t>tenure.</a:t>
            </a:r>
            <a:endParaRPr b="0" i="0" sz="1900" u="none" cap="none" strike="noStrike">
              <a:solidFill>
                <a:schemeClr val="dk1"/>
              </a:solidFill>
              <a:latin typeface="Arial"/>
              <a:ea typeface="Arial"/>
              <a:cs typeface="Arial"/>
              <a:sym typeface="Arial"/>
            </a:endParaRPr>
          </a:p>
          <a:p>
            <a:pPr indent="0" lvl="0" marL="457200" marR="0" rtl="0" algn="l">
              <a:lnSpc>
                <a:spcPct val="15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900"/>
              <a:buFont typeface="Arial"/>
              <a:buNone/>
            </a:pPr>
            <a:r>
              <a:rPr b="0" i="0" lang="en-US" sz="1900" u="none" cap="none" strike="noStrike">
                <a:solidFill>
                  <a:schemeClr val="dk1"/>
                </a:solidFill>
                <a:latin typeface="Arial"/>
                <a:ea typeface="Arial"/>
                <a:cs typeface="Arial"/>
                <a:sym typeface="Arial"/>
              </a:rPr>
              <a:t>Tenure and total charges seem to have a significant correlation.</a:t>
            </a:r>
            <a:endParaRPr b="0" i="0" sz="19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pic>
        <p:nvPicPr>
          <p:cNvPr id="148" name="Google Shape;148;p21"/>
          <p:cNvPicPr preferRelativeResize="0"/>
          <p:nvPr/>
        </p:nvPicPr>
        <p:blipFill rotWithShape="1">
          <a:blip r:embed="rId3">
            <a:alphaModFix/>
          </a:blip>
          <a:srcRect b="0" l="0" r="0" t="0"/>
          <a:stretch/>
        </p:blipFill>
        <p:spPr>
          <a:xfrm>
            <a:off x="6528000" y="1764750"/>
            <a:ext cx="5663992" cy="4146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p:nvPr/>
        </p:nvSpPr>
        <p:spPr>
          <a:xfrm>
            <a:off x="89925" y="2337425"/>
            <a:ext cx="4755000" cy="39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33"/>
              <a:buFont typeface="Arial"/>
              <a:buNone/>
            </a:pPr>
            <a:r>
              <a:t/>
            </a:r>
            <a:endParaRPr sz="1900">
              <a:solidFill>
                <a:schemeClr val="dk1"/>
              </a:solidFill>
            </a:endParaRPr>
          </a:p>
          <a:p>
            <a:pPr indent="0" lvl="0" marL="0" marR="0" rtl="0" algn="l">
              <a:lnSpc>
                <a:spcPct val="150000"/>
              </a:lnSpc>
              <a:spcBef>
                <a:spcPts val="0"/>
              </a:spcBef>
              <a:spcAft>
                <a:spcPts val="0"/>
              </a:spcAft>
              <a:buClr>
                <a:srgbClr val="000000"/>
              </a:buClr>
              <a:buSzPts val="1333"/>
              <a:buFont typeface="Arial"/>
              <a:buNone/>
            </a:pPr>
            <a:r>
              <a:rPr lang="en-US" sz="1900">
                <a:solidFill>
                  <a:schemeClr val="dk1"/>
                </a:solidFill>
              </a:rPr>
              <a:t>This function,</a:t>
            </a:r>
            <a:endParaRPr sz="1900">
              <a:solidFill>
                <a:schemeClr val="dk1"/>
              </a:solidFill>
            </a:endParaRPr>
          </a:p>
          <a:p>
            <a:pPr indent="-349250" lvl="0" marL="457200" marR="0" rtl="0" algn="l">
              <a:lnSpc>
                <a:spcPct val="150000"/>
              </a:lnSpc>
              <a:spcBef>
                <a:spcPts val="0"/>
              </a:spcBef>
              <a:spcAft>
                <a:spcPts val="0"/>
              </a:spcAft>
              <a:buClr>
                <a:schemeClr val="dk1"/>
              </a:buClr>
              <a:buSzPts val="1900"/>
              <a:buChar char="➢"/>
            </a:pPr>
            <a:r>
              <a:rPr lang="en-US" sz="1900">
                <a:solidFill>
                  <a:schemeClr val="dk1"/>
                </a:solidFill>
              </a:rPr>
              <a:t> Removes the unimportant columns </a:t>
            </a:r>
            <a:endParaRPr sz="1900">
              <a:solidFill>
                <a:schemeClr val="dk1"/>
              </a:solidFill>
            </a:endParaRPr>
          </a:p>
          <a:p>
            <a:pPr indent="-349250" lvl="0" marL="457200" marR="0" rtl="0" algn="l">
              <a:lnSpc>
                <a:spcPct val="150000"/>
              </a:lnSpc>
              <a:spcBef>
                <a:spcPts val="0"/>
              </a:spcBef>
              <a:spcAft>
                <a:spcPts val="0"/>
              </a:spcAft>
              <a:buClr>
                <a:schemeClr val="dk1"/>
              </a:buClr>
              <a:buSzPts val="1900"/>
              <a:buChar char="➢"/>
            </a:pPr>
            <a:r>
              <a:rPr lang="en-US" sz="1900">
                <a:solidFill>
                  <a:schemeClr val="dk1"/>
                </a:solidFill>
              </a:rPr>
              <a:t> Handles the missing values </a:t>
            </a:r>
            <a:endParaRPr sz="1900">
              <a:solidFill>
                <a:schemeClr val="dk1"/>
              </a:solidFill>
            </a:endParaRPr>
          </a:p>
          <a:p>
            <a:pPr indent="-349250" lvl="0" marL="457200" marR="0" rtl="0" algn="l">
              <a:lnSpc>
                <a:spcPct val="150000"/>
              </a:lnSpc>
              <a:spcBef>
                <a:spcPts val="0"/>
              </a:spcBef>
              <a:spcAft>
                <a:spcPts val="0"/>
              </a:spcAft>
              <a:buClr>
                <a:schemeClr val="dk1"/>
              </a:buClr>
              <a:buSzPts val="1900"/>
              <a:buChar char="➢"/>
            </a:pPr>
            <a:r>
              <a:rPr lang="en-US" sz="1900">
                <a:solidFill>
                  <a:schemeClr val="dk1"/>
                </a:solidFill>
              </a:rPr>
              <a:t> Encodes the categorical data</a:t>
            </a:r>
            <a:endParaRPr sz="1900">
              <a:solidFill>
                <a:schemeClr val="dk1"/>
              </a:solidFill>
            </a:endParaRPr>
          </a:p>
          <a:p>
            <a:pPr indent="457200" lvl="0" marL="0" marR="0" rtl="0" algn="l">
              <a:lnSpc>
                <a:spcPct val="150000"/>
              </a:lnSpc>
              <a:spcBef>
                <a:spcPts val="0"/>
              </a:spcBef>
              <a:spcAft>
                <a:spcPts val="0"/>
              </a:spcAft>
              <a:buClr>
                <a:srgbClr val="000000"/>
              </a:buClr>
              <a:buSzPts val="1333"/>
              <a:buFont typeface="Arial"/>
              <a:buNone/>
            </a:pPr>
            <a:r>
              <a:t/>
            </a:r>
            <a:endParaRPr sz="1900">
              <a:solidFill>
                <a:schemeClr val="dk1"/>
              </a:solidFill>
            </a:endParaRPr>
          </a:p>
          <a:p>
            <a:pPr indent="0" lvl="0" marL="0" marR="0" rtl="0" algn="l">
              <a:lnSpc>
                <a:spcPct val="150000"/>
              </a:lnSpc>
              <a:spcBef>
                <a:spcPts val="0"/>
              </a:spcBef>
              <a:spcAft>
                <a:spcPts val="0"/>
              </a:spcAft>
              <a:buClr>
                <a:srgbClr val="000000"/>
              </a:buClr>
              <a:buSzPts val="1333"/>
              <a:buFont typeface="Arial"/>
              <a:buNone/>
            </a:pPr>
            <a:r>
              <a:rPr lang="en-US" sz="1900">
                <a:solidFill>
                  <a:schemeClr val="dk1"/>
                </a:solidFill>
              </a:rPr>
              <a:t>Makes the data suitable for the supervised machine learning algorithm.</a:t>
            </a:r>
            <a:endParaRPr sz="1900">
              <a:solidFill>
                <a:schemeClr val="dk1"/>
              </a:solidFill>
            </a:endParaRPr>
          </a:p>
          <a:p>
            <a:pPr indent="0" lvl="0" marL="0" marR="0" rtl="0" algn="l">
              <a:lnSpc>
                <a:spcPct val="100000"/>
              </a:lnSpc>
              <a:spcBef>
                <a:spcPts val="0"/>
              </a:spcBef>
              <a:spcAft>
                <a:spcPts val="0"/>
              </a:spcAft>
              <a:buClr>
                <a:srgbClr val="000000"/>
              </a:buClr>
              <a:buSzPts val="1333"/>
              <a:buFont typeface="Arial"/>
              <a:buNone/>
            </a:pPr>
            <a:r>
              <a:t/>
            </a:r>
            <a:endParaRPr sz="1900">
              <a:solidFill>
                <a:schemeClr val="dk1"/>
              </a:solidFill>
            </a:endParaRPr>
          </a:p>
          <a:p>
            <a:pPr indent="0" lvl="0" marL="0" marR="0" rtl="0" algn="l">
              <a:lnSpc>
                <a:spcPct val="100000"/>
              </a:lnSpc>
              <a:spcBef>
                <a:spcPts val="0"/>
              </a:spcBef>
              <a:spcAft>
                <a:spcPts val="0"/>
              </a:spcAft>
              <a:buClr>
                <a:srgbClr val="000000"/>
              </a:buClr>
              <a:buSzPts val="1333"/>
              <a:buFont typeface="Arial"/>
              <a:buNone/>
            </a:pPr>
            <a:r>
              <a:t/>
            </a:r>
            <a:endParaRPr i="0" sz="1900" u="none" cap="none" strike="noStrike">
              <a:solidFill>
                <a:schemeClr val="dk1"/>
              </a:solidFill>
            </a:endParaRPr>
          </a:p>
          <a:p>
            <a:pPr indent="0" lvl="0" marL="0" marR="0" rtl="0" algn="l">
              <a:lnSpc>
                <a:spcPct val="100000"/>
              </a:lnSpc>
              <a:spcBef>
                <a:spcPts val="0"/>
              </a:spcBef>
              <a:spcAft>
                <a:spcPts val="0"/>
              </a:spcAft>
              <a:buClr>
                <a:srgbClr val="000000"/>
              </a:buClr>
              <a:buSzPts val="1333"/>
              <a:buFont typeface="Arial"/>
              <a:buNone/>
            </a:pPr>
            <a:r>
              <a:t/>
            </a:r>
            <a:endParaRPr i="0" sz="1900" u="none" cap="none" strike="noStrike">
              <a:solidFill>
                <a:schemeClr val="dk1"/>
              </a:solidFill>
            </a:endParaRPr>
          </a:p>
          <a:p>
            <a:pPr indent="0" lvl="0" marL="0" marR="0" rtl="0" algn="l">
              <a:lnSpc>
                <a:spcPct val="100000"/>
              </a:lnSpc>
              <a:spcBef>
                <a:spcPts val="0"/>
              </a:spcBef>
              <a:spcAft>
                <a:spcPts val="0"/>
              </a:spcAft>
              <a:buClr>
                <a:srgbClr val="000000"/>
              </a:buClr>
              <a:buSzPts val="1333"/>
              <a:buFont typeface="Arial"/>
              <a:buNone/>
            </a:pPr>
            <a:r>
              <a:t/>
            </a:r>
            <a:endParaRPr i="0" sz="1900" u="sng" cap="none" strike="noStrike">
              <a:solidFill>
                <a:schemeClr val="dk1"/>
              </a:solidFill>
            </a:endParaRPr>
          </a:p>
          <a:p>
            <a:pPr indent="0" lvl="0" marL="0" marR="0" rtl="0" algn="l">
              <a:lnSpc>
                <a:spcPct val="100000"/>
              </a:lnSpc>
              <a:spcBef>
                <a:spcPts val="0"/>
              </a:spcBef>
              <a:spcAft>
                <a:spcPts val="0"/>
              </a:spcAft>
              <a:buClr>
                <a:srgbClr val="000000"/>
              </a:buClr>
              <a:buSzPts val="1333"/>
              <a:buFont typeface="Arial"/>
              <a:buNone/>
            </a:pPr>
            <a:r>
              <a:t/>
            </a:r>
            <a:endParaRPr i="0" sz="1900" u="sng" cap="none" strike="noStrike">
              <a:solidFill>
                <a:schemeClr val="dk1"/>
              </a:solidFill>
            </a:endParaRPr>
          </a:p>
          <a:p>
            <a:pPr indent="0" lvl="0" marL="0" marR="0" rtl="0" algn="l">
              <a:lnSpc>
                <a:spcPct val="100000"/>
              </a:lnSpc>
              <a:spcBef>
                <a:spcPts val="0"/>
              </a:spcBef>
              <a:spcAft>
                <a:spcPts val="0"/>
              </a:spcAft>
              <a:buClr>
                <a:srgbClr val="000000"/>
              </a:buClr>
              <a:buSzPts val="1333"/>
              <a:buFont typeface="Arial"/>
              <a:buNone/>
            </a:pPr>
            <a:r>
              <a:t/>
            </a:r>
            <a:endParaRPr i="0" sz="1900" u="none" cap="none" strike="noStrike">
              <a:solidFill>
                <a:schemeClr val="dk1"/>
              </a:solidFill>
            </a:endParaRPr>
          </a:p>
          <a:p>
            <a:pPr indent="0" lvl="0" marL="0" marR="0" rtl="0" algn="l">
              <a:lnSpc>
                <a:spcPct val="100000"/>
              </a:lnSpc>
              <a:spcBef>
                <a:spcPts val="0"/>
              </a:spcBef>
              <a:spcAft>
                <a:spcPts val="0"/>
              </a:spcAft>
              <a:buClr>
                <a:srgbClr val="000000"/>
              </a:buClr>
              <a:buSzPts val="1333"/>
              <a:buFont typeface="Arial"/>
              <a:buNone/>
            </a:pPr>
            <a:r>
              <a:t/>
            </a:r>
            <a:endParaRPr i="0" sz="1900" u="none" cap="none" strike="noStrike">
              <a:solidFill>
                <a:schemeClr val="dk1"/>
              </a:solidFill>
            </a:endParaRPr>
          </a:p>
          <a:p>
            <a:pPr indent="0" lvl="0" marL="0" marR="0" rtl="0" algn="l">
              <a:lnSpc>
                <a:spcPct val="100000"/>
              </a:lnSpc>
              <a:spcBef>
                <a:spcPts val="0"/>
              </a:spcBef>
              <a:spcAft>
                <a:spcPts val="0"/>
              </a:spcAft>
              <a:buClr>
                <a:srgbClr val="000000"/>
              </a:buClr>
              <a:buSzPts val="1333"/>
              <a:buFont typeface="Arial"/>
              <a:buNone/>
            </a:pPr>
            <a:r>
              <a:t/>
            </a:r>
            <a:endParaRPr b="1" i="0" sz="1900" u="sng" cap="none" strike="noStrike">
              <a:solidFill>
                <a:schemeClr val="dk1"/>
              </a:solidFill>
            </a:endParaRPr>
          </a:p>
          <a:p>
            <a:pPr indent="0" lvl="0" marL="0" marR="0" rtl="0" algn="l">
              <a:lnSpc>
                <a:spcPct val="100000"/>
              </a:lnSpc>
              <a:spcBef>
                <a:spcPts val="0"/>
              </a:spcBef>
              <a:spcAft>
                <a:spcPts val="0"/>
              </a:spcAft>
              <a:buClr>
                <a:srgbClr val="000000"/>
              </a:buClr>
              <a:buSzPts val="2400"/>
              <a:buFont typeface="Arial"/>
              <a:buNone/>
            </a:pPr>
            <a:r>
              <a:t/>
            </a:r>
            <a:endParaRPr i="0" sz="1900" u="none" cap="none" strike="noStrike">
              <a:solidFill>
                <a:schemeClr val="dk1"/>
              </a:solidFill>
            </a:endParaRPr>
          </a:p>
        </p:txBody>
      </p:sp>
      <p:sp>
        <p:nvSpPr>
          <p:cNvPr id="154" name="Google Shape;154;p22"/>
          <p:cNvSpPr txBox="1"/>
          <p:nvPr/>
        </p:nvSpPr>
        <p:spPr>
          <a:xfrm>
            <a:off x="354623" y="663080"/>
            <a:ext cx="9247200" cy="7851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500"/>
              <a:buFont typeface="Arial"/>
              <a:buNone/>
            </a:pPr>
            <a:r>
              <a:rPr b="0" i="0" lang="en-US" sz="3500" u="none" cap="none" strike="noStrike">
                <a:solidFill>
                  <a:srgbClr val="000000"/>
                </a:solidFill>
                <a:latin typeface="Arial"/>
                <a:ea typeface="Arial"/>
                <a:cs typeface="Arial"/>
                <a:sym typeface="Arial"/>
              </a:rPr>
              <a:t>Data Preprocessing</a:t>
            </a:r>
            <a:endParaRPr b="0" i="0" sz="3500" u="none" cap="none" strike="noStrike">
              <a:solidFill>
                <a:srgbClr val="000000"/>
              </a:solidFill>
              <a:latin typeface="Arial"/>
              <a:ea typeface="Arial"/>
              <a:cs typeface="Arial"/>
              <a:sym typeface="Arial"/>
            </a:endParaRPr>
          </a:p>
        </p:txBody>
      </p:sp>
      <p:sp>
        <p:nvSpPr>
          <p:cNvPr id="155" name="Google Shape;155;p22"/>
          <p:cNvSpPr txBox="1"/>
          <p:nvPr>
            <p:ph idx="12" type="sldNum"/>
          </p:nvPr>
        </p:nvSpPr>
        <p:spPr>
          <a:xfrm>
            <a:off x="11296611" y="6014423"/>
            <a:ext cx="731600" cy="52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pic>
        <p:nvPicPr>
          <p:cNvPr id="156" name="Google Shape;156;p22"/>
          <p:cNvPicPr preferRelativeResize="0"/>
          <p:nvPr/>
        </p:nvPicPr>
        <p:blipFill>
          <a:blip r:embed="rId3">
            <a:alphaModFix/>
          </a:blip>
          <a:stretch>
            <a:fillRect/>
          </a:stretch>
        </p:blipFill>
        <p:spPr>
          <a:xfrm>
            <a:off x="4970138" y="1578675"/>
            <a:ext cx="6924675" cy="5353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3"/>
          <p:cNvSpPr txBox="1"/>
          <p:nvPr>
            <p:ph idx="12" type="sldNum"/>
          </p:nvPr>
        </p:nvSpPr>
        <p:spPr>
          <a:xfrm>
            <a:off x="11296611" y="6014423"/>
            <a:ext cx="731600" cy="52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164" name="Google Shape;164;p23"/>
          <p:cNvSpPr txBox="1"/>
          <p:nvPr/>
        </p:nvSpPr>
        <p:spPr>
          <a:xfrm>
            <a:off x="596670" y="622739"/>
            <a:ext cx="9247189" cy="769401"/>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400"/>
              <a:buFont typeface="Arial"/>
              <a:buNone/>
            </a:pPr>
            <a:r>
              <a:rPr b="0" i="0" lang="en-US" sz="3400" u="none" cap="none" strike="noStrike">
                <a:solidFill>
                  <a:srgbClr val="000000"/>
                </a:solidFill>
                <a:latin typeface="Arial"/>
                <a:ea typeface="Arial"/>
                <a:cs typeface="Arial"/>
                <a:sym typeface="Arial"/>
              </a:rPr>
              <a:t>Model Selection</a:t>
            </a:r>
            <a:endParaRPr b="0" i="0" sz="3400" u="none" cap="none" strike="noStrike">
              <a:solidFill>
                <a:srgbClr val="000000"/>
              </a:solidFill>
              <a:latin typeface="Arial"/>
              <a:ea typeface="Arial"/>
              <a:cs typeface="Arial"/>
              <a:sym typeface="Arial"/>
            </a:endParaRPr>
          </a:p>
        </p:txBody>
      </p:sp>
      <p:sp>
        <p:nvSpPr>
          <p:cNvPr id="165" name="Google Shape;165;p23"/>
          <p:cNvSpPr txBox="1"/>
          <p:nvPr/>
        </p:nvSpPr>
        <p:spPr>
          <a:xfrm>
            <a:off x="596670" y="1532965"/>
            <a:ext cx="11595300" cy="57798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900"/>
              <a:buFont typeface="Arial"/>
              <a:buNone/>
            </a:pPr>
            <a:r>
              <a:rPr b="0" i="0" lang="en-US" sz="1900" u="none" cap="none" strike="noStrike">
                <a:solidFill>
                  <a:schemeClr val="dk1"/>
                </a:solidFill>
                <a:latin typeface="Arial"/>
                <a:ea typeface="Arial"/>
                <a:cs typeface="Arial"/>
                <a:sym typeface="Arial"/>
              </a:rPr>
              <a:t>Classifier algorithms are well suited  for predicting the categotical variable ‘Churn’.</a:t>
            </a:r>
            <a:endParaRPr b="0" i="0" sz="19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900"/>
              <a:buFont typeface="Arial"/>
              <a:buNone/>
            </a:pPr>
            <a:r>
              <a:rPr b="0" i="0" lang="en-US" sz="1900" u="none" cap="none" strike="noStrike">
                <a:solidFill>
                  <a:schemeClr val="dk1"/>
                </a:solidFill>
                <a:latin typeface="Arial"/>
                <a:ea typeface="Arial"/>
                <a:cs typeface="Arial"/>
                <a:sym typeface="Arial"/>
              </a:rPr>
              <a:t>Following Machine learning algorithms  for classification problems are evaluated,</a:t>
            </a:r>
            <a:endParaRPr b="0" i="0" sz="19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a:p>
            <a:pPr indent="-349250" lvl="0" marL="457200" marR="0" rtl="0" algn="l">
              <a:lnSpc>
                <a:spcPct val="150000"/>
              </a:lnSpc>
              <a:spcBef>
                <a:spcPts val="0"/>
              </a:spcBef>
              <a:spcAft>
                <a:spcPts val="0"/>
              </a:spcAft>
              <a:buClr>
                <a:schemeClr val="dk1"/>
              </a:buClr>
              <a:buSzPts val="1900"/>
              <a:buFont typeface="Arial"/>
              <a:buChar char="➢"/>
            </a:pPr>
            <a:r>
              <a:rPr b="0" i="0" lang="en-US" sz="1900" u="none" cap="none" strike="noStrike">
                <a:solidFill>
                  <a:schemeClr val="dk1"/>
                </a:solidFill>
                <a:latin typeface="Arial"/>
                <a:ea typeface="Arial"/>
                <a:cs typeface="Arial"/>
                <a:sym typeface="Arial"/>
              </a:rPr>
              <a:t>Logistic Regression, </a:t>
            </a:r>
            <a:endParaRPr b="0" i="0" sz="1900" u="none" cap="none" strike="noStrike">
              <a:solidFill>
                <a:schemeClr val="dk1"/>
              </a:solidFill>
              <a:latin typeface="Arial"/>
              <a:ea typeface="Arial"/>
              <a:cs typeface="Arial"/>
              <a:sym typeface="Arial"/>
            </a:endParaRPr>
          </a:p>
          <a:p>
            <a:pPr indent="-349250" lvl="0" marL="457200" marR="0" rtl="0" algn="l">
              <a:lnSpc>
                <a:spcPct val="150000"/>
              </a:lnSpc>
              <a:spcBef>
                <a:spcPts val="0"/>
              </a:spcBef>
              <a:spcAft>
                <a:spcPts val="0"/>
              </a:spcAft>
              <a:buClr>
                <a:schemeClr val="dk1"/>
              </a:buClr>
              <a:buSzPts val="1900"/>
              <a:buFont typeface="Arial"/>
              <a:buChar char="➢"/>
            </a:pPr>
            <a:r>
              <a:rPr b="0" i="0" lang="en-US" sz="1900" u="none" cap="none" strike="noStrike">
                <a:solidFill>
                  <a:schemeClr val="dk1"/>
                </a:solidFill>
                <a:latin typeface="Arial"/>
                <a:ea typeface="Arial"/>
                <a:cs typeface="Arial"/>
                <a:sym typeface="Arial"/>
              </a:rPr>
              <a:t>DecisionTree Classifier and</a:t>
            </a:r>
            <a:endParaRPr b="0" i="0" sz="1900" u="none" cap="none" strike="noStrike">
              <a:solidFill>
                <a:schemeClr val="dk1"/>
              </a:solidFill>
              <a:latin typeface="Arial"/>
              <a:ea typeface="Arial"/>
              <a:cs typeface="Arial"/>
              <a:sym typeface="Arial"/>
            </a:endParaRPr>
          </a:p>
          <a:p>
            <a:pPr indent="-349250" lvl="0" marL="457200" marR="0" rtl="0" algn="l">
              <a:lnSpc>
                <a:spcPct val="150000"/>
              </a:lnSpc>
              <a:spcBef>
                <a:spcPts val="0"/>
              </a:spcBef>
              <a:spcAft>
                <a:spcPts val="0"/>
              </a:spcAft>
              <a:buClr>
                <a:schemeClr val="dk1"/>
              </a:buClr>
              <a:buSzPts val="1900"/>
              <a:buFont typeface="Arial"/>
              <a:buChar char="➢"/>
            </a:pPr>
            <a:r>
              <a:rPr b="0" i="0" lang="en-US" sz="1900" u="none" cap="none" strike="noStrike">
                <a:solidFill>
                  <a:schemeClr val="dk1"/>
                </a:solidFill>
                <a:latin typeface="Arial"/>
                <a:ea typeface="Arial"/>
                <a:cs typeface="Arial"/>
                <a:sym typeface="Arial"/>
              </a:rPr>
              <a:t>Random forest Regression and </a:t>
            </a:r>
            <a:endParaRPr b="0" i="0" sz="1900" u="none" cap="none" strike="noStrike">
              <a:solidFill>
                <a:schemeClr val="dk1"/>
              </a:solidFill>
              <a:latin typeface="Arial"/>
              <a:ea typeface="Arial"/>
              <a:cs typeface="Arial"/>
              <a:sym typeface="Arial"/>
            </a:endParaRPr>
          </a:p>
          <a:p>
            <a:pPr indent="-349250" lvl="0" marL="457200" marR="0" rtl="0" algn="l">
              <a:lnSpc>
                <a:spcPct val="150000"/>
              </a:lnSpc>
              <a:spcBef>
                <a:spcPts val="0"/>
              </a:spcBef>
              <a:spcAft>
                <a:spcPts val="0"/>
              </a:spcAft>
              <a:buClr>
                <a:schemeClr val="dk1"/>
              </a:buClr>
              <a:buSzPts val="1900"/>
              <a:buFont typeface="Arial"/>
              <a:buChar char="➢"/>
            </a:pPr>
            <a:r>
              <a:rPr b="0" i="0" lang="en-US" sz="1900" u="none" cap="none" strike="noStrike">
                <a:solidFill>
                  <a:schemeClr val="dk1"/>
                </a:solidFill>
                <a:latin typeface="Arial"/>
                <a:ea typeface="Arial"/>
                <a:cs typeface="Arial"/>
                <a:sym typeface="Arial"/>
              </a:rPr>
              <a:t>Cross Validation to evaluate the models </a:t>
            </a:r>
            <a:endParaRPr b="0" i="0" sz="1900" u="none" cap="none" strike="noStrike">
              <a:solidFill>
                <a:schemeClr val="dk1"/>
              </a:solidFill>
              <a:latin typeface="Arial"/>
              <a:ea typeface="Arial"/>
              <a:cs typeface="Arial"/>
              <a:sym typeface="Arial"/>
            </a:endParaRPr>
          </a:p>
          <a:p>
            <a:pPr indent="-349250" lvl="0" marL="457200" marR="0" rtl="0" algn="l">
              <a:lnSpc>
                <a:spcPct val="150000"/>
              </a:lnSpc>
              <a:spcBef>
                <a:spcPts val="0"/>
              </a:spcBef>
              <a:spcAft>
                <a:spcPts val="0"/>
              </a:spcAft>
              <a:buClr>
                <a:schemeClr val="dk1"/>
              </a:buClr>
              <a:buSzPts val="1900"/>
              <a:buFont typeface="Arial"/>
              <a:buChar char="➢"/>
            </a:pPr>
            <a:r>
              <a:rPr b="0" i="0" lang="en-US" sz="1900" u="none" cap="none" strike="noStrike">
                <a:solidFill>
                  <a:schemeClr val="dk1"/>
                </a:solidFill>
                <a:latin typeface="Arial"/>
                <a:ea typeface="Arial"/>
                <a:cs typeface="Arial"/>
                <a:sym typeface="Arial"/>
              </a:rPr>
              <a:t>GridSearchCV for hyper parameter tuning.</a:t>
            </a:r>
            <a:endParaRPr b="0" i="0" sz="1900" u="none" cap="none" strike="noStrike">
              <a:solidFill>
                <a:schemeClr val="dk1"/>
              </a:solidFill>
              <a:latin typeface="Arial"/>
              <a:ea typeface="Arial"/>
              <a:cs typeface="Arial"/>
              <a:sym typeface="Arial"/>
            </a:endParaRPr>
          </a:p>
          <a:p>
            <a:pPr indent="0" lvl="0" marL="457200" marR="0" rtl="0" algn="l">
              <a:lnSpc>
                <a:spcPct val="15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