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4"/>
  </p:notesMasterIdLst>
  <p:sldIdLst>
    <p:sldId id="256" r:id="rId3"/>
    <p:sldId id="298" r:id="rId4"/>
    <p:sldId id="259" r:id="rId5"/>
    <p:sldId id="258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94" r:id="rId16"/>
    <p:sldId id="270" r:id="rId17"/>
    <p:sldId id="271" r:id="rId18"/>
    <p:sldId id="287" r:id="rId19"/>
    <p:sldId id="272" r:id="rId20"/>
    <p:sldId id="288" r:id="rId21"/>
    <p:sldId id="289" r:id="rId22"/>
    <p:sldId id="290" r:id="rId23"/>
    <p:sldId id="291" r:id="rId24"/>
    <p:sldId id="292" r:id="rId25"/>
    <p:sldId id="293" r:id="rId26"/>
    <p:sldId id="280" r:id="rId27"/>
    <p:sldId id="282" r:id="rId28"/>
    <p:sldId id="295" r:id="rId29"/>
    <p:sldId id="284" r:id="rId30"/>
    <p:sldId id="296" r:id="rId31"/>
    <p:sldId id="286" r:id="rId32"/>
    <p:sldId id="29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554" autoAdjust="0"/>
  </p:normalViewPr>
  <p:slideViewPr>
    <p:cSldViewPr snapToGrid="0">
      <p:cViewPr varScale="1">
        <p:scale>
          <a:sx n="91" d="100"/>
          <a:sy n="91" d="100"/>
        </p:scale>
        <p:origin x="21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D7E33-0E31-4AD6-9254-3FECD136BF83}" type="datetimeFigureOut">
              <a:rPr lang="en-CA" smtClean="0"/>
              <a:t>2017-09-07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EDA51-DAA1-4DA9-BD70-7838239A43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699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an amorphous set of things computer scientists know about and novice programmers don’t.</a:t>
            </a:r>
          </a:p>
          <a:p>
            <a:r>
              <a:rPr lang="en-US" dirty="0"/>
              <a:t>Knowing them empowers you in computing, lessens the “friction” of learning in other classes, and makes you a mature programmer.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921FC4-D7F7-4B95-9961-EF52E970FFCB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3705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E93744-ED26-4E9C-9778-7BCF975012A3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676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ABFD88-3CDF-4129-846C-F45D882B8286}" type="slidenum">
              <a:rPr lang="en-GB" altLang="en-US"/>
              <a:pPr/>
              <a:t>18</a:t>
            </a:fld>
            <a:endParaRPr lang="en-GB" altLang="en-US"/>
          </a:p>
        </p:txBody>
      </p:sp>
      <p:sp>
        <p:nvSpPr>
          <p:cNvPr id="309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37088" cy="3479800"/>
          </a:xfrm>
          <a:ln/>
        </p:spPr>
      </p:sp>
      <p:sp>
        <p:nvSpPr>
          <p:cNvPr id="309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422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class: too much time on</a:t>
            </a:r>
            <a:r>
              <a:rPr lang="en-US" baseline="0" dirty="0"/>
              <a:t> administrative stuff. only demoed basic “ls, cd, </a:t>
            </a:r>
            <a:r>
              <a:rPr lang="en-US" baseline="0" dirty="0" err="1"/>
              <a:t>mkdir</a:t>
            </a:r>
            <a:r>
              <a:rPr lang="en-US" baseline="0" dirty="0"/>
              <a:t>”.</a:t>
            </a:r>
          </a:p>
          <a:p>
            <a:r>
              <a:rPr lang="en-US" baseline="0" dirty="0"/>
              <a:t>Need to demo putty, file transfer, and other advanced </a:t>
            </a:r>
            <a:r>
              <a:rPr lang="en-US" baseline="0" dirty="0" err="1"/>
              <a:t>unix</a:t>
            </a:r>
            <a:r>
              <a:rPr lang="en-US" baseline="0" dirty="0"/>
              <a:t> stuff </a:t>
            </a:r>
            <a:r>
              <a:rPr lang="en-US" baseline="0"/>
              <a:t>next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921FC4-D7F7-4B95-9961-EF52E970FFCB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390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00CB-CA54-4E96-8D2C-727D96F20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FAC6A-465E-4AFD-8849-B3FE06C45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D3043-7044-4F6E-8D75-3F923EC8F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5270-9BCC-4EB3-995B-662115DAC10E}" type="datetime1">
              <a:rPr lang="en-CA" smtClean="0"/>
              <a:t>2017-09-07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B9476-095F-43E1-876C-5960C2D0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7E800-5705-41A2-A88E-F0F9234BE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512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628EE-7FD7-477B-89B0-AE4030B0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CCD0C-EDA7-4824-A467-0D3A5BFD7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37DC1-FCC9-4AFF-8551-6089A405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B059-0593-40C7-B897-88821B0D7591}" type="datetime1">
              <a:rPr lang="en-CA" smtClean="0"/>
              <a:t>2017-09-07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65D39-FC69-439C-9DB4-807A4797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AE627-9121-4E5D-820B-33514E6E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10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0261A8-50C9-47AE-8C7C-714C2F69E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390E9-1A45-417C-9D26-8D8A48090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5E531-E96F-4816-9EF1-B30D0EC2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DED5-5E94-43C3-9EFE-3512E4E4DA9E}" type="datetime1">
              <a:rPr lang="en-CA" smtClean="0"/>
              <a:t>2017-09-07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FEDAE-03F6-48D0-A6BE-C74FF6FA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C3F99-F1AC-4506-93DE-E28BFB35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680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21"/>
          <p:cNvSpPr>
            <a:spLocks noGrp="1"/>
          </p:cNvSpPr>
          <p:nvPr>
            <p:ph type="title"/>
          </p:nvPr>
        </p:nvSpPr>
        <p:spPr>
          <a:xfrm>
            <a:off x="466725" y="1258888"/>
            <a:ext cx="8229600" cy="1143000"/>
          </a:xfrm>
          <a:prstGeom prst="rect">
            <a:avLst/>
          </a:prstGeom>
          <a:noFill/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2"/>
          <p:cNvSpPr>
            <a:spLocks noGrp="1"/>
          </p:cNvSpPr>
          <p:nvPr>
            <p:ph idx="1"/>
          </p:nvPr>
        </p:nvSpPr>
        <p:spPr>
          <a:xfrm>
            <a:off x="457200" y="2610196"/>
            <a:ext cx="8229600" cy="333816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552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D451-2004-40F8-B932-B9C8BE58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55DAB-4A97-4C1B-87FD-85FA1F88D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22A11-7777-4165-BFA1-464A184E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193C-6A62-4694-BDB0-0500E847B7E4}" type="datetime1">
              <a:rPr lang="en-CA" smtClean="0"/>
              <a:t>2017-09-07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4B934-F03A-4B6F-B0CB-69933A1C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DABE-642C-49BE-A576-AABF2D8B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566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2E46-06E4-4330-A084-B7A335035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FD235-2FAE-4C69-8DAF-2DDE4BA0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36FF4-C53A-4C41-A562-14E39AB3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866B-1A4F-4A94-88DD-176B6419E8BC}" type="datetime1">
              <a:rPr lang="en-CA" smtClean="0"/>
              <a:t>2017-09-07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2F8DC-E84E-4508-A385-F5DD8B54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43F1F-2EA0-4F80-BECC-CE47D240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740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A463-EFC7-43BA-A728-2B611176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93A7D-F12E-4B86-BE0E-CE1B8D86D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39DCB-8E33-4D6D-815B-E5D2DC424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E5974-F42E-4E4E-B3F4-3A67EB60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C34C-8B68-425C-B820-A7CAD0E2CABF}" type="datetime1">
              <a:rPr lang="en-CA" smtClean="0"/>
              <a:t>2017-09-07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A99EF-CB5C-472B-B2A5-7842A08CE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2FD59-FCFC-4FE3-89D7-FE95ABBA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51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2490-7125-4AEC-9899-492FBA63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B78BE-5023-4E8E-8C91-F14BD8FE8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A1F48-064D-472E-80B7-0979BA453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B7E45-CAE3-4469-9BD1-24846A185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A31ADF-5858-4C00-8E3B-BD383791F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759C1-3887-4B62-826B-E8964914D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5A51-9EE3-4BD8-81AD-60601E5F9D88}" type="datetime1">
              <a:rPr lang="en-CA" smtClean="0"/>
              <a:t>2017-09-07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F87A4-4672-43A1-83F5-212422C30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AD034-1B33-4AE3-A28D-6E5E17F6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399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CAE4-167D-4EE6-A1B3-6F33FE0A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450D3-D04D-413F-A5D1-4E21BEBD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B2D7-BF1C-42F6-8CC7-C6E7E1D7506B}" type="datetime1">
              <a:rPr lang="en-CA" smtClean="0"/>
              <a:t>2017-09-07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0D574-1A76-4256-B087-F331C967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73823-C7E7-4E29-9BB1-8D6036F3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038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DB298-2024-44C7-9C5C-A86A9A12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E60B-9DB8-466E-A8FB-487A001F1DEA}" type="datetime1">
              <a:rPr lang="en-CA" smtClean="0"/>
              <a:t>2017-09-07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17EE5-01CA-4090-A2E5-F2772DB9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D59A7-0AEC-430D-9247-9DE9FF18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887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B1ED-A53E-4E80-A320-63B666C6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FCAFE-FD6B-4775-9448-3828F9E4E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FFCBC-2B98-43D1-BCF7-E806C7AE1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BCCF8-56BC-4622-A4AE-84BDF81B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4ACE-FB62-422E-AFB2-426EAAE8D3FD}" type="datetime1">
              <a:rPr lang="en-CA" smtClean="0"/>
              <a:t>2017-09-07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FED81-F5C2-40CE-A247-D21353B4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30461-CA39-4222-B9F5-43F7DBD8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676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3F16-3C99-48A6-97D5-FE1159CC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9A169-37F9-4876-B3A3-E3056D157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9B190-1BD0-4B71-82A9-F52383A96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19FCF-26FA-4118-9725-2E092532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649C-CE74-40E5-BAE0-90B70483E57C}" type="datetime1">
              <a:rPr lang="en-CA" smtClean="0"/>
              <a:t>2017-09-07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2744B-4769-4EEA-AA86-DBB0F6D4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DA307-8377-4BFE-9D4E-83C37FBD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677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FAF230-417C-4ACC-9558-FEA7F77BC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DCB00-E9AB-4262-8832-2CB7B79DE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7ABE4-C375-42C7-9B61-385E79556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C18EDE-A9CA-4D9E-B8CC-174B0D065A9E}" type="datetime1">
              <a:rPr lang="en-CA" smtClean="0"/>
              <a:t>2017-09-07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C5B16-1562-4A7A-AE7F-B1C4F8FA7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A6E1E-F5E8-4166-9DD8-AD165672A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B65E3CC-453D-48CD-9F03-D315491B094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78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66725" y="1258888"/>
            <a:ext cx="77724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2"/>
          <p:cNvSpPr>
            <a:spLocks noGrp="1"/>
          </p:cNvSpPr>
          <p:nvPr>
            <p:ph type="body" idx="1"/>
          </p:nvPr>
        </p:nvSpPr>
        <p:spPr bwMode="auto">
          <a:xfrm>
            <a:off x="466725" y="1946276"/>
            <a:ext cx="7772400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9" name="Picture 12" descr="Power words for PP.jpg"/>
          <p:cNvPicPr>
            <a:picLocks noChangeAspect="1"/>
          </p:cNvPicPr>
          <p:nvPr userDrawn="1"/>
        </p:nvPicPr>
        <p:blipFill>
          <a:blip r:embed="rId3" cstate="print"/>
          <a:srcRect t="42940"/>
          <a:stretch>
            <a:fillRect/>
          </a:stretch>
        </p:blipFill>
        <p:spPr bwMode="auto">
          <a:xfrm>
            <a:off x="0" y="1"/>
            <a:ext cx="9144000" cy="7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 userDrawn="1"/>
        </p:nvCxnSpPr>
        <p:spPr bwMode="auto">
          <a:xfrm>
            <a:off x="0" y="6048375"/>
            <a:ext cx="9144000" cy="0"/>
          </a:xfrm>
          <a:prstGeom prst="line">
            <a:avLst/>
          </a:prstGeom>
          <a:ln>
            <a:solidFill>
              <a:srgbClr val="F1AB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UM_l_clr_horz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07630" y="6176725"/>
            <a:ext cx="1873896" cy="5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8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368" b="1">
          <a:solidFill>
            <a:srgbClr val="5126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368" b="1">
          <a:solidFill>
            <a:srgbClr val="51260B"/>
          </a:solidFill>
          <a:latin typeface="Myriad Web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368" b="1">
          <a:solidFill>
            <a:srgbClr val="51260B"/>
          </a:solidFill>
          <a:latin typeface="Myriad Web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368" b="1">
          <a:solidFill>
            <a:srgbClr val="51260B"/>
          </a:solidFill>
          <a:latin typeface="Myriad Web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368" b="1">
          <a:solidFill>
            <a:srgbClr val="51260B"/>
          </a:solidFill>
          <a:latin typeface="Myriad Web Pro" pitchFamily="34" charset="0"/>
        </a:defRPr>
      </a:lvl5pPr>
      <a:lvl6pPr marL="451165" algn="ctr" rtl="0" fontAlgn="base">
        <a:spcBef>
          <a:spcPct val="0"/>
        </a:spcBef>
        <a:spcAft>
          <a:spcPct val="0"/>
        </a:spcAft>
        <a:defRPr sz="2368">
          <a:solidFill>
            <a:schemeClr val="tx2"/>
          </a:solidFill>
          <a:latin typeface="Myriad Web Pro" pitchFamily="34" charset="0"/>
        </a:defRPr>
      </a:lvl6pPr>
      <a:lvl7pPr marL="902330" algn="ctr" rtl="0" fontAlgn="base">
        <a:spcBef>
          <a:spcPct val="0"/>
        </a:spcBef>
        <a:spcAft>
          <a:spcPct val="0"/>
        </a:spcAft>
        <a:defRPr sz="2368">
          <a:solidFill>
            <a:schemeClr val="tx2"/>
          </a:solidFill>
          <a:latin typeface="Myriad Web Pro" pitchFamily="34" charset="0"/>
        </a:defRPr>
      </a:lvl7pPr>
      <a:lvl8pPr marL="1353495" algn="ctr" rtl="0" fontAlgn="base">
        <a:spcBef>
          <a:spcPct val="0"/>
        </a:spcBef>
        <a:spcAft>
          <a:spcPct val="0"/>
        </a:spcAft>
        <a:defRPr sz="2368">
          <a:solidFill>
            <a:schemeClr val="tx2"/>
          </a:solidFill>
          <a:latin typeface="Myriad Web Pro" pitchFamily="34" charset="0"/>
        </a:defRPr>
      </a:lvl8pPr>
      <a:lvl9pPr marL="1804660" algn="ctr" rtl="0" fontAlgn="base">
        <a:spcBef>
          <a:spcPct val="0"/>
        </a:spcBef>
        <a:spcAft>
          <a:spcPct val="0"/>
        </a:spcAft>
        <a:defRPr sz="2368">
          <a:solidFill>
            <a:schemeClr val="tx2"/>
          </a:solidFill>
          <a:latin typeface="Myriad Web Pro" pitchFamily="34" charset="0"/>
        </a:defRPr>
      </a:lvl9pPr>
    </p:titleStyle>
    <p:bodyStyle>
      <a:lvl1pPr marL="338374" indent="-338374" algn="l" rtl="0" eaLnBrk="0" fontAlgn="base" hangingPunct="0">
        <a:spcBef>
          <a:spcPct val="20000"/>
        </a:spcBef>
        <a:spcAft>
          <a:spcPct val="0"/>
        </a:spcAft>
        <a:buChar char="•"/>
        <a:defRPr sz="3158">
          <a:solidFill>
            <a:schemeClr val="tx1"/>
          </a:solidFill>
          <a:latin typeface="+mj-lt"/>
          <a:ea typeface="+mn-ea"/>
          <a:cs typeface="+mn-cs"/>
        </a:defRPr>
      </a:lvl1pPr>
      <a:lvl2pPr marL="733143" indent="-281978" algn="l" rtl="0" eaLnBrk="0" fontAlgn="base" hangingPunct="0">
        <a:spcBef>
          <a:spcPct val="20000"/>
        </a:spcBef>
        <a:spcAft>
          <a:spcPct val="0"/>
        </a:spcAft>
        <a:buChar char="–"/>
        <a:defRPr sz="2763">
          <a:solidFill>
            <a:schemeClr val="tx1"/>
          </a:solidFill>
          <a:latin typeface="+mj-lt"/>
        </a:defRPr>
      </a:lvl2pPr>
      <a:lvl3pPr marL="1127912" indent="-225582" algn="l" rtl="0" eaLnBrk="0" fontAlgn="base" hangingPunct="0">
        <a:spcBef>
          <a:spcPct val="20000"/>
        </a:spcBef>
        <a:spcAft>
          <a:spcPct val="0"/>
        </a:spcAft>
        <a:buChar char="•"/>
        <a:defRPr sz="2368">
          <a:solidFill>
            <a:schemeClr val="tx1"/>
          </a:solidFill>
          <a:latin typeface="+mj-lt"/>
        </a:defRPr>
      </a:lvl3pPr>
      <a:lvl4pPr marL="1579077" indent="-225582" algn="l" rtl="0" eaLnBrk="0" fontAlgn="base" hangingPunct="0">
        <a:spcBef>
          <a:spcPct val="20000"/>
        </a:spcBef>
        <a:spcAft>
          <a:spcPct val="0"/>
        </a:spcAft>
        <a:buChar char="–"/>
        <a:defRPr sz="1974">
          <a:solidFill>
            <a:schemeClr val="tx1"/>
          </a:solidFill>
          <a:latin typeface="+mj-lt"/>
        </a:defRPr>
      </a:lvl4pPr>
      <a:lvl5pPr marL="2030242" indent="-225582" algn="l" rtl="0" eaLnBrk="0" fontAlgn="base" hangingPunct="0">
        <a:spcBef>
          <a:spcPct val="20000"/>
        </a:spcBef>
        <a:spcAft>
          <a:spcPct val="0"/>
        </a:spcAft>
        <a:buChar char="»"/>
        <a:defRPr sz="1974">
          <a:solidFill>
            <a:schemeClr val="tx1"/>
          </a:solidFill>
          <a:latin typeface="+mj-lt"/>
        </a:defRPr>
      </a:lvl5pPr>
      <a:lvl6pPr marL="2481407" indent="-225582" algn="l" rtl="0" fontAlgn="base">
        <a:spcBef>
          <a:spcPct val="20000"/>
        </a:spcBef>
        <a:spcAft>
          <a:spcPct val="0"/>
        </a:spcAft>
        <a:buChar char="»"/>
        <a:defRPr sz="1974">
          <a:solidFill>
            <a:schemeClr val="tx1"/>
          </a:solidFill>
          <a:latin typeface="+mn-lt"/>
        </a:defRPr>
      </a:lvl6pPr>
      <a:lvl7pPr marL="2932572" indent="-225582" algn="l" rtl="0" fontAlgn="base">
        <a:spcBef>
          <a:spcPct val="20000"/>
        </a:spcBef>
        <a:spcAft>
          <a:spcPct val="0"/>
        </a:spcAft>
        <a:buChar char="»"/>
        <a:defRPr sz="1974">
          <a:solidFill>
            <a:schemeClr val="tx1"/>
          </a:solidFill>
          <a:latin typeface="+mn-lt"/>
        </a:defRPr>
      </a:lvl7pPr>
      <a:lvl8pPr marL="3383737" indent="-225582" algn="l" rtl="0" fontAlgn="base">
        <a:spcBef>
          <a:spcPct val="20000"/>
        </a:spcBef>
        <a:spcAft>
          <a:spcPct val="0"/>
        </a:spcAft>
        <a:buChar char="»"/>
        <a:defRPr sz="1974">
          <a:solidFill>
            <a:schemeClr val="tx1"/>
          </a:solidFill>
          <a:latin typeface="+mn-lt"/>
        </a:defRPr>
      </a:lvl8pPr>
      <a:lvl9pPr marL="3834902" indent="-225582" algn="l" rtl="0" fontAlgn="base">
        <a:spcBef>
          <a:spcPct val="20000"/>
        </a:spcBef>
        <a:spcAft>
          <a:spcPct val="0"/>
        </a:spcAft>
        <a:buChar char="»"/>
        <a:defRPr sz="1974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02330" rtl="0" eaLnBrk="1" latinLnBrk="0" hangingPunct="1">
        <a:defRPr sz="1776" kern="1200">
          <a:solidFill>
            <a:schemeClr val="tx1"/>
          </a:solidFill>
          <a:latin typeface="+mn-lt"/>
          <a:ea typeface="+mn-ea"/>
          <a:cs typeface="+mn-cs"/>
        </a:defRPr>
      </a:lvl1pPr>
      <a:lvl2pPr marL="451165" algn="l" defTabSz="902330" rtl="0" eaLnBrk="1" latinLnBrk="0" hangingPunct="1">
        <a:defRPr sz="1776" kern="1200">
          <a:solidFill>
            <a:schemeClr val="tx1"/>
          </a:solidFill>
          <a:latin typeface="+mn-lt"/>
          <a:ea typeface="+mn-ea"/>
          <a:cs typeface="+mn-cs"/>
        </a:defRPr>
      </a:lvl2pPr>
      <a:lvl3pPr marL="902330" algn="l" defTabSz="902330" rtl="0" eaLnBrk="1" latinLnBrk="0" hangingPunct="1">
        <a:defRPr sz="1776" kern="1200">
          <a:solidFill>
            <a:schemeClr val="tx1"/>
          </a:solidFill>
          <a:latin typeface="+mn-lt"/>
          <a:ea typeface="+mn-ea"/>
          <a:cs typeface="+mn-cs"/>
        </a:defRPr>
      </a:lvl3pPr>
      <a:lvl4pPr marL="1353495" algn="l" defTabSz="902330" rtl="0" eaLnBrk="1" latinLnBrk="0" hangingPunct="1">
        <a:defRPr sz="1776" kern="1200">
          <a:solidFill>
            <a:schemeClr val="tx1"/>
          </a:solidFill>
          <a:latin typeface="+mn-lt"/>
          <a:ea typeface="+mn-ea"/>
          <a:cs typeface="+mn-cs"/>
        </a:defRPr>
      </a:lvl4pPr>
      <a:lvl5pPr marL="1804660" algn="l" defTabSz="902330" rtl="0" eaLnBrk="1" latinLnBrk="0" hangingPunct="1">
        <a:defRPr sz="1776" kern="1200">
          <a:solidFill>
            <a:schemeClr val="tx1"/>
          </a:solidFill>
          <a:latin typeface="+mn-lt"/>
          <a:ea typeface="+mn-ea"/>
          <a:cs typeface="+mn-cs"/>
        </a:defRPr>
      </a:lvl5pPr>
      <a:lvl6pPr marL="2255825" algn="l" defTabSz="902330" rtl="0" eaLnBrk="1" latinLnBrk="0" hangingPunct="1">
        <a:defRPr sz="1776" kern="1200">
          <a:solidFill>
            <a:schemeClr val="tx1"/>
          </a:solidFill>
          <a:latin typeface="+mn-lt"/>
          <a:ea typeface="+mn-ea"/>
          <a:cs typeface="+mn-cs"/>
        </a:defRPr>
      </a:lvl6pPr>
      <a:lvl7pPr marL="2706990" algn="l" defTabSz="902330" rtl="0" eaLnBrk="1" latinLnBrk="0" hangingPunct="1">
        <a:defRPr sz="1776" kern="1200">
          <a:solidFill>
            <a:schemeClr val="tx1"/>
          </a:solidFill>
          <a:latin typeface="+mn-lt"/>
          <a:ea typeface="+mn-ea"/>
          <a:cs typeface="+mn-cs"/>
        </a:defRPr>
      </a:lvl7pPr>
      <a:lvl8pPr marL="3158155" algn="l" defTabSz="902330" rtl="0" eaLnBrk="1" latinLnBrk="0" hangingPunct="1">
        <a:defRPr sz="1776" kern="1200">
          <a:solidFill>
            <a:schemeClr val="tx1"/>
          </a:solidFill>
          <a:latin typeface="+mn-lt"/>
          <a:ea typeface="+mn-ea"/>
          <a:cs typeface="+mn-cs"/>
        </a:defRPr>
      </a:lvl8pPr>
      <a:lvl9pPr marL="3609320" algn="l" defTabSz="902330" rtl="0" eaLnBrk="1" latinLnBrk="0" hangingPunct="1">
        <a:defRPr sz="17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umanitoba.ca/umlear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manitoba.ca/~eclipse/ProgPractices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53E2-A3EE-43D7-9ACB-83F260242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COMP 2160</a:t>
            </a:r>
            <a:br>
              <a:rPr lang="en-CA" dirty="0"/>
            </a:br>
            <a:r>
              <a:rPr lang="en-CA" dirty="0"/>
              <a:t>Programming Practices</a:t>
            </a:r>
            <a:br>
              <a:rPr lang="en-CA" dirty="0"/>
            </a:br>
            <a:r>
              <a:rPr lang="en-CA" dirty="0"/>
              <a:t>Section A01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3610C-0C9F-4C33-8B13-2AEEF77DB7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Stela H. Seo</a:t>
            </a:r>
          </a:p>
          <a:p>
            <a:r>
              <a:rPr lang="en-CA" dirty="0"/>
              <a:t>Department of Computer Science</a:t>
            </a:r>
          </a:p>
          <a:p>
            <a:r>
              <a:rPr lang="en-CA" dirty="0"/>
              <a:t>University of Manitoba</a:t>
            </a:r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89049791-7F93-403F-98C7-5CD2BD3C5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892" y="6276105"/>
            <a:ext cx="62430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dirty="0">
                <a:latin typeface="+mn-lt"/>
                <a:cs typeface="Helvetica Light"/>
              </a:rPr>
              <a:t>The class notes are a compilation and edition from many sources. The instructor does not claim intellectual property or ownership of the lecture notes. Please do not distribute the lecture notes.</a:t>
            </a:r>
          </a:p>
        </p:txBody>
      </p:sp>
    </p:spTree>
    <p:extLst>
      <p:ext uri="{BB962C8B-B14F-4D97-AF65-F5344CB8AC3E}">
        <p14:creationId xmlns:p14="http://schemas.microsoft.com/office/powerpoint/2010/main" val="3216876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Start from next week!</a:t>
            </a:r>
          </a:p>
          <a:p>
            <a:endParaRPr lang="en-CA" dirty="0"/>
          </a:p>
          <a:p>
            <a:r>
              <a:rPr lang="en-CA" dirty="0"/>
              <a:t>Attend your registered lab section</a:t>
            </a:r>
          </a:p>
          <a:p>
            <a:endParaRPr lang="en-CA" dirty="0"/>
          </a:p>
          <a:p>
            <a:r>
              <a:rPr lang="en-CA" dirty="0"/>
              <a:t>E2-420</a:t>
            </a:r>
          </a:p>
          <a:p>
            <a:endParaRPr lang="en-CA" dirty="0"/>
          </a:p>
          <a:p>
            <a:r>
              <a:rPr lang="en-CA" dirty="0"/>
              <a:t>For lab1 only, if you cannot finish it within the schedule lab time, you can also it at the </a:t>
            </a:r>
            <a:r>
              <a:rPr lang="en-CA" u="sng" dirty="0"/>
              <a:t>BEGINNING</a:t>
            </a:r>
            <a:r>
              <a:rPr lang="en-CA" dirty="0"/>
              <a:t> of lab2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F8481-089D-4F7E-B1D1-9DE92551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957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Required CS UNIX account</a:t>
            </a:r>
          </a:p>
          <a:p>
            <a:endParaRPr lang="en-CA" dirty="0"/>
          </a:p>
          <a:p>
            <a:r>
              <a:rPr lang="en-CA" dirty="0"/>
              <a:t>Contact Gilbert </a:t>
            </a:r>
            <a:r>
              <a:rPr lang="en-CA" dirty="0" err="1"/>
              <a:t>Detillieux</a:t>
            </a:r>
            <a:r>
              <a:rPr lang="en-CA" dirty="0"/>
              <a:t> (E2-598) or Tom </a:t>
            </a:r>
            <a:r>
              <a:rPr lang="en-CA" dirty="0" err="1"/>
              <a:t>Dubinski</a:t>
            </a:r>
            <a:r>
              <a:rPr lang="en-CA" dirty="0"/>
              <a:t> (E2-596) for any problem with your UNIX account</a:t>
            </a:r>
          </a:p>
          <a:p>
            <a:endParaRPr lang="en-CA" dirty="0"/>
          </a:p>
          <a:p>
            <a:r>
              <a:rPr lang="en-CA" dirty="0"/>
              <a:t>Make sure you have access before the first 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7B9B5-1CFD-4EF7-8DDC-C86CE5A6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23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In-class exam: 10% on October 31.</a:t>
            </a:r>
          </a:p>
          <a:p>
            <a:endParaRPr lang="en-CA" dirty="0"/>
          </a:p>
          <a:p>
            <a:r>
              <a:rPr lang="en-CA" dirty="0"/>
              <a:t>No make-up test. If you miss the test for a legitimate reason (e.g. medical), the weight of the test will be shifted to final exam</a:t>
            </a:r>
          </a:p>
          <a:p>
            <a:endParaRPr lang="en-CA" dirty="0"/>
          </a:p>
          <a:p>
            <a:r>
              <a:rPr lang="en-CA" dirty="0"/>
              <a:t>Final exam: 50%</a:t>
            </a:r>
          </a:p>
          <a:p>
            <a:endParaRPr lang="en-CA" dirty="0"/>
          </a:p>
          <a:p>
            <a:r>
              <a:rPr lang="en-CA" dirty="0"/>
              <a:t>Scheduled by the registrar’s office later in the semester</a:t>
            </a:r>
          </a:p>
          <a:p>
            <a:endParaRPr lang="en-CA" dirty="0"/>
          </a:p>
          <a:p>
            <a:r>
              <a:rPr lang="en-CA" dirty="0"/>
              <a:t>You must remain available during the examination period until all your examination obligations have been fulfilled.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2D2AC-AE21-42C0-9433-1E201E95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670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Honesty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</a:t>
            </a:r>
          </a:p>
          <a:p>
            <a:pPr lvl="1"/>
            <a:r>
              <a:rPr lang="en-US" dirty="0"/>
              <a:t>Meet with other students to discuss general concepts away from a computer (do not take any notes during such meetings)</a:t>
            </a:r>
          </a:p>
          <a:p>
            <a:pPr lvl="1"/>
            <a:r>
              <a:rPr lang="en-US" dirty="0"/>
              <a:t>Help other students with compiler error messages, debugging hints, etc.</a:t>
            </a:r>
          </a:p>
          <a:p>
            <a:pPr lvl="1"/>
            <a:r>
              <a:rPr lang="en-US" dirty="0"/>
              <a:t>Use online resources (e.g. Wikipedia) to understand concepts</a:t>
            </a:r>
          </a:p>
          <a:p>
            <a:endParaRPr lang="en-US" dirty="0"/>
          </a:p>
          <a:p>
            <a:r>
              <a:rPr lang="en-US" dirty="0"/>
              <a:t>DO NOT</a:t>
            </a:r>
          </a:p>
          <a:p>
            <a:pPr lvl="1"/>
            <a:r>
              <a:rPr lang="en-US" dirty="0"/>
              <a:t>Give/receive code related to assignments/labs to/from other people</a:t>
            </a:r>
          </a:p>
          <a:p>
            <a:pPr lvl="1"/>
            <a:r>
              <a:rPr lang="en-US" dirty="0"/>
              <a:t>Use internet to find solutions for assignments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150CF-E561-4F14-BD2A-6D0F94A3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61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111F-2023-4464-8183-61049702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Academic Honesty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C7003-610F-4CEE-8D1A-6A905D175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We’re very serious about it.</a:t>
            </a:r>
          </a:p>
          <a:p>
            <a:endParaRPr lang="en-CA" dirty="0"/>
          </a:p>
          <a:p>
            <a:r>
              <a:rPr lang="en-CA" dirty="0"/>
              <a:t>Any cases of cheating will be reported to the Faculty of Science</a:t>
            </a:r>
          </a:p>
          <a:p>
            <a:endParaRPr lang="en-CA" dirty="0"/>
          </a:p>
          <a:p>
            <a:r>
              <a:rPr lang="en-CA" dirty="0"/>
              <a:t>Make sure you understand the official policy (see link in ROASS document)</a:t>
            </a:r>
          </a:p>
          <a:p>
            <a:endParaRPr lang="en-CA" dirty="0"/>
          </a:p>
          <a:p>
            <a:r>
              <a:rPr lang="en-CA" dirty="0"/>
              <a:t>honesty declaration on </a:t>
            </a:r>
            <a:r>
              <a:rPr lang="en-CA" dirty="0" err="1"/>
              <a:t>UMLearn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DCFA5-4B3D-49A1-B2FE-EF81FEE6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491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this course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Something of a “laundry list of things” that makes you a mature programmer</a:t>
            </a:r>
          </a:p>
          <a:p>
            <a:endParaRPr lang="en-CA" dirty="0"/>
          </a:p>
          <a:p>
            <a:r>
              <a:rPr lang="en-CA" dirty="0"/>
              <a:t>The goal is to give you a sense of what’s out there and what you can expect – and how you can learn more later when you need to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F627F-B29B-4780-A439-481A4174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214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 under Unix</a:t>
            </a:r>
          </a:p>
          <a:p>
            <a:r>
              <a:rPr lang="en-CA" dirty="0"/>
              <a:t>“Practical Programming”</a:t>
            </a:r>
          </a:p>
          <a:p>
            <a:pPr lvl="1"/>
            <a:r>
              <a:rPr lang="en-CA" dirty="0"/>
              <a:t>Modularity</a:t>
            </a:r>
          </a:p>
          <a:p>
            <a:pPr lvl="1"/>
            <a:r>
              <a:rPr lang="en-CA" dirty="0"/>
              <a:t>Development tools</a:t>
            </a:r>
          </a:p>
          <a:p>
            <a:pPr lvl="1"/>
            <a:r>
              <a:rPr lang="en-CA" dirty="0"/>
              <a:t>Memory management</a:t>
            </a:r>
          </a:p>
          <a:p>
            <a:pPr lvl="1"/>
            <a:r>
              <a:rPr lang="en-CA" dirty="0"/>
              <a:t>Error handling</a:t>
            </a:r>
          </a:p>
          <a:p>
            <a:pPr lvl="1"/>
            <a:r>
              <a:rPr lang="en-CA" dirty="0"/>
              <a:t>Testing</a:t>
            </a:r>
          </a:p>
          <a:p>
            <a:pPr lvl="1"/>
            <a:r>
              <a:rPr lang="en-CA" dirty="0"/>
              <a:t>Debugging</a:t>
            </a:r>
          </a:p>
          <a:p>
            <a:pPr lvl="1"/>
            <a:r>
              <a:rPr lang="en-CA" dirty="0"/>
              <a:t>Performance issues</a:t>
            </a:r>
          </a:p>
          <a:p>
            <a:pPr lvl="1"/>
            <a:r>
              <a:rPr lang="en-CA" dirty="0"/>
              <a:t>Design decisions and algorithms </a:t>
            </a:r>
          </a:p>
          <a:p>
            <a:pPr lvl="1"/>
            <a:r>
              <a:rPr lang="en-CA" dirty="0"/>
              <a:t>……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198F2-9C30-43D2-A644-56F0AEA4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4482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11713" y="703257"/>
            <a:ext cx="7669431" cy="818249"/>
          </a:xfrm>
        </p:spPr>
        <p:txBody>
          <a:bodyPr>
            <a:normAutofit/>
          </a:bodyPr>
          <a:lstStyle/>
          <a:p>
            <a:r>
              <a:rPr lang="en-US" sz="3552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CASE OF A FIRE ALARM: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99689" y="1400426"/>
            <a:ext cx="8255917" cy="396065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7894" kern="1200" cap="all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0" endPos="65000" dist="50800" dir="5400000" sy="-100000" algn="bl" rotWithShape="0"/>
                </a:effectLst>
              </a:rPr>
              <a:t> </a:t>
            </a:r>
            <a:r>
              <a:rPr lang="en-US" sz="7894" kern="1200" cap="all" dirty="0">
                <a:ln w="3175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0" endPos="65000" dist="50800" dir="5400000" sy="-100000" algn="bl" rotWithShape="0"/>
                </a:effectLst>
              </a:rPr>
              <a:t>Remain calm</a:t>
            </a:r>
          </a:p>
          <a:p>
            <a:pPr>
              <a:lnSpc>
                <a:spcPct val="120000"/>
              </a:lnSpc>
            </a:pPr>
            <a:r>
              <a:rPr lang="en-US" sz="7894" kern="1200" cap="all" dirty="0">
                <a:ln w="3175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0" endPos="65000" dist="50800" dir="5400000" sy="-100000" algn="bl" rotWithShape="0"/>
                </a:effectLst>
              </a:rPr>
              <a:t> if it is safe, evacuate the classroom or lab</a:t>
            </a:r>
          </a:p>
          <a:p>
            <a:pPr>
              <a:lnSpc>
                <a:spcPct val="120000"/>
              </a:lnSpc>
            </a:pPr>
            <a:r>
              <a:rPr lang="en-US" sz="7894" kern="1200" cap="all" dirty="0">
                <a:ln w="3175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0" endPos="65000" dist="50800" dir="5400000" sy="-100000" algn="bl" rotWithShape="0"/>
                </a:effectLst>
              </a:rPr>
              <a:t> go TO THE closest FIRE EXIT</a:t>
            </a:r>
          </a:p>
          <a:p>
            <a:pPr>
              <a:lnSpc>
                <a:spcPct val="120000"/>
              </a:lnSpc>
            </a:pPr>
            <a:r>
              <a:rPr lang="en-US" sz="7894" kern="1200" cap="all" dirty="0">
                <a:ln w="3175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0" endPos="65000" dist="50800" dir="5400000" sy="-100000" algn="bl" rotWithShape="0"/>
                </a:effectLst>
              </a:rPr>
              <a:t> Do not use the elevators</a:t>
            </a:r>
          </a:p>
          <a:p>
            <a:pPr marL="394769" lvl="1" indent="0">
              <a:lnSpc>
                <a:spcPct val="120000"/>
              </a:lnSpc>
              <a:spcBef>
                <a:spcPts val="592"/>
              </a:spcBef>
              <a:buNone/>
            </a:pPr>
            <a:r>
              <a:rPr lang="en-US" sz="7894" kern="1200" cap="all" dirty="0">
                <a:ln w="3175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0" endPos="65000" dist="50800" dir="5400000" sy="-100000" algn="bl" rotWithShape="0"/>
                </a:effectLst>
                <a:ea typeface="+mn-ea"/>
                <a:cs typeface="+mn-cs"/>
              </a:rPr>
              <a:t>if you need assistance to evacuate the building, inform YOUR PROFESSOR OR instructor </a:t>
            </a:r>
            <a:r>
              <a:rPr lang="en-US" sz="12236" kern="1200" cap="all" dirty="0">
                <a:ln w="3175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0" endPos="65000" dist="50800" dir="5400000" sy="-100000" algn="bl" rotWithShape="0"/>
                </a:effectLst>
              </a:rPr>
              <a:t>NOW!!!</a:t>
            </a:r>
            <a:endParaRPr lang="en-US" sz="7500" kern="1200" cap="all" dirty="0">
              <a:ln w="3175"/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  <a:reflection stA="0" endPos="65000" dist="50800" dir="5400000" sy="-100000" algn="bl" rotWithShape="0"/>
              </a:effectLst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368" u="sng" kern="1200" cap="all" dirty="0">
              <a:ln w="3175"/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stA="0" endPos="65000" dist="50800" dir="5400000" sy="-100000" algn="bl" rotWithShape="0"/>
              </a:effectLst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7894" kern="1200" cap="all" dirty="0">
                <a:ln w="3175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0" endPos="65000" dist="50800" dir="5400000" sy="-100000" algn="bl" rotWithShape="0"/>
                </a:effectLst>
              </a:rPr>
              <a:t>IF during a building evacuation YOU NEED TO report AN INCIDENT OR A PERSON LEFT BEHIND: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7105" kern="1200" cap="all" dirty="0">
                <a:ln w="3175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0" endPos="65000" dist="50800" dir="5400000" sy="-100000" algn="bl" rotWithShape="0"/>
                </a:effectLst>
              </a:rPr>
              <a:t>  contact one of the Building FIRE WARDENS </a:t>
            </a:r>
            <a:r>
              <a:rPr lang="en-US" sz="5131" kern="1200" cap="all" dirty="0">
                <a:ln w="3175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0" endPos="65000" dist="50800" dir="5400000" sy="-100000" algn="bl" rotWithShape="0"/>
                </a:effectLst>
              </a:rPr>
              <a:t>OR</a:t>
            </a:r>
            <a:r>
              <a:rPr lang="en-US" sz="7105" kern="1200" cap="all" dirty="0">
                <a:ln w="3175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0" endPos="65000" dist="50800" dir="5400000" sy="-100000" algn="bl" rotWithShape="0"/>
                </a:effectLst>
              </a:rPr>
              <a:t>  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7105" kern="1200" cap="all" dirty="0">
                <a:ln w="3175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0" endPos="65000" dist="50800" dir="5400000" sy="-100000" algn="bl" rotWithShape="0"/>
                </a:effectLst>
              </a:rPr>
              <a:t>  CALL </a:t>
            </a:r>
            <a:r>
              <a:rPr lang="en-US" sz="7105" u="sng" kern="1200" cap="all" dirty="0">
                <a:ln w="3175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0" endPos="65000" dist="50800" dir="5400000" sy="-100000" algn="bl" rotWithShape="0"/>
                </a:effectLst>
              </a:rPr>
              <a:t>security services 204-474-9341 </a:t>
            </a:r>
          </a:p>
          <a:p>
            <a:pPr marL="451165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158" u="sng" kern="1200" cap="all" dirty="0">
              <a:ln w="3175"/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stA="0" endPos="65000" dist="50800" dir="5400000" sy="-100000" algn="bl" rotWithShape="0"/>
              </a:effectLst>
            </a:endParaRPr>
          </a:p>
          <a:p>
            <a:pPr>
              <a:lnSpc>
                <a:spcPct val="120000"/>
              </a:lnSpc>
            </a:pPr>
            <a:r>
              <a:rPr lang="en-US" sz="9473" kern="1200" cap="all" dirty="0">
                <a:ln w="3175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0" endPos="65000" dist="50800" dir="5400000" sy="-100000" algn="bl" rotWithShape="0"/>
                </a:effectLst>
              </a:rPr>
              <a:t>Do not reenter the building </a:t>
            </a:r>
            <a:r>
              <a:rPr lang="en-US" sz="7500" kern="1200" cap="all" dirty="0">
                <a:ln w="3175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0" endPos="65000" dist="50800" dir="5400000" sy="-100000" algn="bl" rotWithShape="0"/>
                </a:effectLst>
              </a:rPr>
              <a:t>until </a:t>
            </a:r>
          </a:p>
          <a:p>
            <a:pPr marL="394769" lvl="1" indent="0">
              <a:lnSpc>
                <a:spcPct val="120000"/>
              </a:lnSpc>
              <a:buNone/>
            </a:pPr>
            <a:r>
              <a:rPr lang="en-US" sz="7105" kern="1200" cap="all" dirty="0">
                <a:ln w="3175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0" endPos="65000" dist="50800" dir="5400000" sy="-100000" algn="bl" rotWithShape="0"/>
                </a:effectLst>
              </a:rPr>
              <a:t> the </a:t>
            </a:r>
            <a:r>
              <a:rPr lang="en-US" sz="7105" b="1" kern="1200" cap="all" dirty="0">
                <a:ln w="3175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0" endPos="65000" dist="50800" dir="5400000" sy="-100000" algn="bl" rotWithShape="0"/>
                </a:effectLst>
              </a:rPr>
              <a:t>“all clear” </a:t>
            </a:r>
            <a:r>
              <a:rPr lang="en-US" sz="7105" kern="1200" cap="all" dirty="0">
                <a:ln w="3175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0" endPos="65000" dist="50800" dir="5400000" sy="-100000" algn="bl" rotWithShape="0"/>
                </a:effectLst>
              </a:rPr>
              <a:t>IS DECLARED BY A FIRE WARDEN, security   services or the fire Department</a:t>
            </a:r>
            <a:br>
              <a:rPr lang="en-US" sz="3947" kern="1200" cap="all" dirty="0">
                <a:ln w="3175"/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stA="0" endPos="65000" dist="50800" dir="5400000" sy="-100000" algn="bl" rotWithShape="0"/>
                </a:effectLst>
              </a:rPr>
            </a:br>
            <a:endParaRPr lang="en-US" sz="3947" kern="1200" cap="all" dirty="0">
              <a:ln w="3175"/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  <a:reflection stA="0" endPos="65000" dist="508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5728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UNIX Background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0F7579-8465-44A8-8BE0-BC014B8B5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969" y="0"/>
            <a:ext cx="3240031" cy="184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05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3165-C664-4F3C-A034-E291EE86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UNIX Philosophy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38874-D4E9-4A57-85EF-EBEA311F8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very popular operating system</a:t>
            </a:r>
          </a:p>
          <a:p>
            <a:endParaRPr lang="en-CA" dirty="0"/>
          </a:p>
          <a:p>
            <a:r>
              <a:rPr lang="en-CA" dirty="0"/>
              <a:t>Not user-friendly?</a:t>
            </a:r>
          </a:p>
          <a:p>
            <a:endParaRPr lang="en-CA" dirty="0"/>
          </a:p>
          <a:p>
            <a:r>
              <a:rPr lang="en-CA" b="1" dirty="0"/>
              <a:t>very</a:t>
            </a:r>
            <a:r>
              <a:rPr lang="en-CA" dirty="0"/>
              <a:t> powerful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70972-201E-4851-B0D7-49188359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19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195311-157E-4C36-A28B-EC7487C2F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969" y="0"/>
            <a:ext cx="3240031" cy="184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41489-049E-436F-BF6E-34AA4B86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9E49F-145D-4FF5-933A-FCD3E4C1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Please take a copy of syllabus</a:t>
            </a:r>
          </a:p>
          <a:p>
            <a:endParaRPr lang="en-CA" dirty="0"/>
          </a:p>
          <a:p>
            <a:r>
              <a:rPr lang="en-CA" dirty="0"/>
              <a:t>For registration related issues</a:t>
            </a:r>
          </a:p>
          <a:p>
            <a:pPr lvl="1"/>
            <a:r>
              <a:rPr lang="en-CA" dirty="0"/>
              <a:t>Contact person: </a:t>
            </a:r>
            <a:r>
              <a:rPr lang="en-CA" dirty="0" err="1"/>
              <a:t>Prof.Peter</a:t>
            </a:r>
            <a:r>
              <a:rPr lang="en-CA" dirty="0"/>
              <a:t> Graham (Office: E2-572)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7985C-14E9-4E9E-A697-A94767B0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3244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3165-C664-4F3C-A034-E291EE86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UNIX Philosophy: </a:t>
            </a:r>
            <a:r>
              <a:rPr lang="en-CA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38874-D4E9-4A57-85EF-EBEA311F8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Keep each tool simple</a:t>
            </a:r>
          </a:p>
          <a:p>
            <a:endParaRPr lang="en-CA" dirty="0"/>
          </a:p>
          <a:p>
            <a:r>
              <a:rPr lang="en-CA" dirty="0"/>
              <a:t>Have each tool do one thing, and do that one thing really well</a:t>
            </a:r>
          </a:p>
          <a:p>
            <a:endParaRPr lang="en-CA" dirty="0"/>
          </a:p>
          <a:p>
            <a:r>
              <a:rPr lang="en-CA" dirty="0"/>
              <a:t>Keep tools terse and not too talkative</a:t>
            </a:r>
          </a:p>
          <a:p>
            <a:endParaRPr lang="en-CA" dirty="0"/>
          </a:p>
          <a:p>
            <a:r>
              <a:rPr lang="en-CA" dirty="0"/>
              <a:t>More complex tasks can be accomplished by combining tools together in scripts or pipelines</a:t>
            </a:r>
          </a:p>
          <a:p>
            <a:endParaRPr lang="en-CA" dirty="0"/>
          </a:p>
          <a:p>
            <a:r>
              <a:rPr lang="en-CA" dirty="0"/>
              <a:t>Originally, input and output to workstations were slow and tedious, and this approach made things faster and more efficient.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70972-201E-4851-B0D7-49188359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20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DD497-8836-4546-A44C-2C1F9157B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969" y="0"/>
            <a:ext cx="3240031" cy="1840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0E6CD5-1121-455B-A793-C03268C55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213" y="3303118"/>
            <a:ext cx="30670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7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3165-C664-4F3C-A034-E291EE86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CA" dirty="0"/>
              <a:t>UNIX System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70972-201E-4851-B0D7-49188359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B65E3CC-453D-48CD-9F03-D315491B0942}" type="slidenum">
              <a:rPr lang="en-CA" smtClean="0"/>
              <a:t>21</a:t>
            </a:fld>
            <a:endParaRPr lang="en-CA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E7744A6-7330-4E05-A3AA-951676897C28}"/>
              </a:ext>
            </a:extLst>
          </p:cNvPr>
          <p:cNvSpPr>
            <a:spLocks/>
          </p:cNvSpPr>
          <p:nvPr/>
        </p:nvSpPr>
        <p:spPr bwMode="auto">
          <a:xfrm>
            <a:off x="2286000" y="1517182"/>
            <a:ext cx="4294909" cy="2420471"/>
          </a:xfrm>
          <a:custGeom>
            <a:avLst/>
            <a:gdLst>
              <a:gd name="T0" fmla="*/ 0 w 2976"/>
              <a:gd name="T1" fmla="*/ 864 h 1728"/>
              <a:gd name="T2" fmla="*/ 0 w 2976"/>
              <a:gd name="T3" fmla="*/ 0 h 1728"/>
              <a:gd name="T4" fmla="*/ 2976 w 2976"/>
              <a:gd name="T5" fmla="*/ 0 h 1728"/>
              <a:gd name="T6" fmla="*/ 2976 w 2976"/>
              <a:gd name="T7" fmla="*/ 1728 h 1728"/>
              <a:gd name="T8" fmla="*/ 1488 w 2976"/>
              <a:gd name="T9" fmla="*/ 1728 h 1728"/>
              <a:gd name="T10" fmla="*/ 1488 w 2976"/>
              <a:gd name="T11" fmla="*/ 864 h 1728"/>
              <a:gd name="T12" fmla="*/ 0 w 2976"/>
              <a:gd name="T13" fmla="*/ 864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76" h="1728">
                <a:moveTo>
                  <a:pt x="0" y="864"/>
                </a:moveTo>
                <a:lnTo>
                  <a:pt x="0" y="0"/>
                </a:lnTo>
                <a:lnTo>
                  <a:pt x="2976" y="0"/>
                </a:lnTo>
                <a:lnTo>
                  <a:pt x="2976" y="1728"/>
                </a:lnTo>
                <a:lnTo>
                  <a:pt x="1488" y="1728"/>
                </a:lnTo>
                <a:lnTo>
                  <a:pt x="1488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DDBBFF"/>
          </a:solidFill>
          <a:ln w="9525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76" tIns="45588" rIns="91176" bIns="45588" anchor="ctr"/>
          <a:lstStyle/>
          <a:p>
            <a:endParaRPr lang="en-CA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8690C39D-143C-41DD-A525-41AE15965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937653"/>
            <a:ext cx="4294909" cy="1210235"/>
          </a:xfrm>
          <a:prstGeom prst="rect">
            <a:avLst/>
          </a:prstGeom>
          <a:solidFill>
            <a:srgbClr val="CC66FF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76" tIns="45588" rIns="91176" bIns="45588" anchor="ctr"/>
          <a:lstStyle/>
          <a:p>
            <a:pPr algn="ctr"/>
            <a:r>
              <a:rPr lang="en-US" altLang="en-US" sz="290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5049B41-16D6-4EBF-A849-6DAE3467F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47888"/>
            <a:ext cx="4294909" cy="1210235"/>
          </a:xfrm>
          <a:prstGeom prst="rect">
            <a:avLst/>
          </a:prstGeom>
          <a:solidFill>
            <a:srgbClr val="C249FF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76" tIns="45588" rIns="91176" bIns="45588" anchor="ctr"/>
          <a:lstStyle/>
          <a:p>
            <a:pPr algn="ctr"/>
            <a:r>
              <a:rPr lang="en-US" altLang="en-US" sz="290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126B7F12-EEB3-4043-B53D-104A2279E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529789"/>
            <a:ext cx="2147455" cy="2407864"/>
          </a:xfrm>
          <a:prstGeom prst="rect">
            <a:avLst/>
          </a:prstGeom>
          <a:solidFill>
            <a:srgbClr val="CC99FF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76" tIns="45588" rIns="91176" bIns="45588" anchor="ctr"/>
          <a:lstStyle/>
          <a:p>
            <a:pPr algn="ctr"/>
            <a:r>
              <a:rPr lang="en-US" altLang="en-US" sz="2900" dirty="0">
                <a:solidFill>
                  <a:schemeClr val="bg1"/>
                </a:solidFill>
              </a:rPr>
              <a:t>Shell</a:t>
            </a:r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83EA1422-9074-4922-A3CE-EBE288BD2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096" y="2312052"/>
            <a:ext cx="1964171" cy="830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176" tIns="45588" rIns="91176" bIns="45588">
            <a:spAutoFit/>
          </a:bodyPr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Utilities and User Software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5D9F6EF-133F-4007-A570-6E2B6516A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969" y="0"/>
            <a:ext cx="3240031" cy="184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02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1C84-E832-45B6-964D-A8770361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UNIX Operating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62FC8-A4C4-459F-8666-912809E3F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Kernel</a:t>
            </a:r>
          </a:p>
          <a:p>
            <a:pPr lvl="1"/>
            <a:r>
              <a:rPr lang="en-CA" dirty="0"/>
              <a:t>Manages the processes and resources</a:t>
            </a:r>
          </a:p>
          <a:p>
            <a:pPr lvl="1"/>
            <a:r>
              <a:rPr lang="en-CA" dirty="0"/>
              <a:t>Controls and hides the hardware</a:t>
            </a:r>
          </a:p>
          <a:p>
            <a:endParaRPr lang="en-CA" dirty="0"/>
          </a:p>
          <a:p>
            <a:r>
              <a:rPr lang="en-CA" dirty="0"/>
              <a:t>Shell</a:t>
            </a:r>
          </a:p>
          <a:p>
            <a:pPr lvl="1"/>
            <a:r>
              <a:rPr lang="en-CA" dirty="0"/>
              <a:t>An interface between users and the kernel </a:t>
            </a:r>
          </a:p>
          <a:p>
            <a:pPr lvl="1"/>
            <a:r>
              <a:rPr lang="en-CA" dirty="0"/>
              <a:t>A command line interpreter (CLI)</a:t>
            </a:r>
          </a:p>
          <a:p>
            <a:endParaRPr lang="en-CA" dirty="0"/>
          </a:p>
          <a:p>
            <a:r>
              <a:rPr lang="en-CA" dirty="0"/>
              <a:t>Utilities are standard tools/applications</a:t>
            </a:r>
          </a:p>
          <a:p>
            <a:pPr lvl="1"/>
            <a:r>
              <a:rPr lang="en-CA" dirty="0"/>
              <a:t>They are used so often that they become a part of Unix</a:t>
            </a:r>
          </a:p>
          <a:p>
            <a:pPr lvl="1"/>
            <a:r>
              <a:rPr lang="en-CA" dirty="0"/>
              <a:t>“vi” and “pine” are Unix utilities, for example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BFB69-C152-43CD-9F9F-6B6EB7D05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22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6B2D9-0A6C-493F-A5F4-201362DC5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969" y="0"/>
            <a:ext cx="3240031" cy="184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0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FBDC-A3D5-440C-84E6-50A87DDF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Word on Linux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94E10-CA9E-4126-A058-BB70C2054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Now available for many architectures</a:t>
            </a:r>
          </a:p>
          <a:p>
            <a:pPr lvl="1"/>
            <a:r>
              <a:rPr lang="en-US" altLang="en-US" dirty="0"/>
              <a:t>x86, PowerPC, SPARC, SGI Indy, HP PA-RISC, DEC Alpha, IA64 …</a:t>
            </a:r>
          </a:p>
          <a:p>
            <a:endParaRPr lang="en-US" altLang="en-US" dirty="0"/>
          </a:p>
          <a:p>
            <a:r>
              <a:rPr lang="en-US" altLang="en-US" dirty="0"/>
              <a:t>Growing software base</a:t>
            </a:r>
          </a:p>
          <a:p>
            <a:pPr lvl="1"/>
            <a:r>
              <a:rPr lang="en-US" altLang="en-US" dirty="0"/>
              <a:t>Office suites, desktops, server software, games, ...</a:t>
            </a:r>
          </a:p>
          <a:p>
            <a:endParaRPr lang="en-US" altLang="en-US" dirty="0"/>
          </a:p>
          <a:p>
            <a:r>
              <a:rPr lang="en-US" altLang="en-US" dirty="0"/>
              <a:t>Has become the predominant Unix in the microcomputer world</a:t>
            </a:r>
          </a:p>
          <a:p>
            <a:pPr lvl="1"/>
            <a:r>
              <a:rPr lang="en-US" altLang="en-US" dirty="0"/>
              <a:t>Much more popular than Free/Open/NetBSD, Solaris x86, ...</a:t>
            </a:r>
          </a:p>
          <a:p>
            <a:endParaRPr lang="en-US" altLang="en-US" dirty="0"/>
          </a:p>
          <a:p>
            <a:r>
              <a:rPr lang="en-US" altLang="en-US" dirty="0"/>
              <a:t>Still a "free" operating system</a:t>
            </a:r>
          </a:p>
          <a:p>
            <a:pPr lvl="1"/>
            <a:r>
              <a:rPr lang="en-US" altLang="en-US" dirty="0"/>
              <a:t>Mostly under GNU General Public License (GPL or "Copyleft")</a:t>
            </a:r>
          </a:p>
          <a:p>
            <a:pPr lvl="1"/>
            <a:r>
              <a:rPr lang="en-US" altLang="en-US" dirty="0"/>
              <a:t>Many companies create and sell distributions (</a:t>
            </a:r>
            <a:r>
              <a:rPr lang="en-US" altLang="en-US" dirty="0" err="1"/>
              <a:t>Redhat</a:t>
            </a:r>
            <a:r>
              <a:rPr lang="en-US" altLang="en-US" dirty="0"/>
              <a:t>, SUSE,</a:t>
            </a:r>
            <a:br>
              <a:rPr lang="en-US" altLang="en-US" dirty="0"/>
            </a:br>
            <a:r>
              <a:rPr lang="en-US" altLang="en-US" dirty="0"/>
              <a:t>and many others)</a:t>
            </a:r>
          </a:p>
          <a:p>
            <a:pPr lvl="1"/>
            <a:r>
              <a:rPr lang="en-US" altLang="en-US" dirty="0"/>
              <a:t>Check it out at:  http://www.linux.org</a:t>
            </a:r>
          </a:p>
          <a:p>
            <a:endParaRPr lang="en-US" altLang="en-US" dirty="0"/>
          </a:p>
          <a:p>
            <a:r>
              <a:rPr lang="en-US" altLang="en-US" dirty="0"/>
              <a:t>Many distributions: Ubuntu, Fedora, Debian, CentOS, ...</a:t>
            </a:r>
          </a:p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38D85-D07C-470B-947C-5492A00A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77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FB76-8879-4C6E-9739-C81D9297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Word on Linux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F8DD1-8EB8-422A-B210-69B248EB0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1991, Linus Torvalds wrote the Linux kernel</a:t>
            </a:r>
          </a:p>
          <a:p>
            <a:pPr lvl="1"/>
            <a:r>
              <a:rPr lang="en-CA" dirty="0"/>
              <a:t>When he was an undergraduate in University of Helsinki.</a:t>
            </a:r>
          </a:p>
          <a:p>
            <a:pPr lvl="1"/>
            <a:r>
              <a:rPr lang="en-CA" dirty="0"/>
              <a:t>Wanted a version of UNIX that he could run on the old computer he owned…</a:t>
            </a:r>
          </a:p>
          <a:p>
            <a:endParaRPr lang="en-CA" dirty="0"/>
          </a:p>
          <a:p>
            <a:r>
              <a:rPr lang="en-CA" dirty="0"/>
              <a:t>Numerous programmers have worked on it</a:t>
            </a:r>
          </a:p>
          <a:p>
            <a:pPr lvl="1"/>
            <a:r>
              <a:rPr lang="en-CA" dirty="0"/>
              <a:t>It’s a popular Unix-like operating system now</a:t>
            </a:r>
          </a:p>
          <a:p>
            <a:pPr lvl="2"/>
            <a:r>
              <a:rPr lang="en-CA" dirty="0"/>
              <a:t>Started with hobbyists and at universities</a:t>
            </a:r>
          </a:p>
          <a:p>
            <a:pPr lvl="2"/>
            <a:r>
              <a:rPr lang="en-CA" dirty="0"/>
              <a:t>Growing popularity in corporations and elsewhere</a:t>
            </a:r>
          </a:p>
          <a:p>
            <a:pPr lvl="1"/>
            <a:r>
              <a:rPr lang="en-CA" dirty="0"/>
              <a:t>Occupies a large percentage of PC server market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0664D-C98A-4F5B-923C-90104AA9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40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Word on Mac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We will use Mac for the labs.</a:t>
            </a:r>
          </a:p>
          <a:p>
            <a:endParaRPr lang="en-CA" dirty="0"/>
          </a:p>
          <a:p>
            <a:r>
              <a:rPr lang="en-CA" dirty="0"/>
              <a:t>For assignments, the marker will use the machines in the Mac lab for grading.</a:t>
            </a:r>
          </a:p>
          <a:p>
            <a:endParaRPr lang="en-CA" dirty="0"/>
          </a:p>
          <a:p>
            <a:r>
              <a:rPr lang="en-CA" dirty="0"/>
              <a:t>You can do your work on the machines in the Mac lab, either in the lab or remotely (via SSH)</a:t>
            </a:r>
          </a:p>
          <a:p>
            <a:endParaRPr lang="en-CA" dirty="0"/>
          </a:p>
          <a:p>
            <a:r>
              <a:rPr lang="en-CA" dirty="0"/>
              <a:t>You can do it on your own computer, but remember to verify your work on the Mac machines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80899-4B37-4FD0-95B8-66B9BBB0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406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 your own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Mac: install </a:t>
            </a:r>
            <a:r>
              <a:rPr lang="en-CA" dirty="0" err="1"/>
              <a:t>Xcode</a:t>
            </a:r>
            <a:r>
              <a:rPr lang="en-CA" dirty="0"/>
              <a:t>, command line tools</a:t>
            </a:r>
          </a:p>
          <a:p>
            <a:pPr lvl="1"/>
            <a:r>
              <a:rPr lang="en-CA" dirty="0"/>
              <a:t>verify your work even if you use Mac</a:t>
            </a:r>
          </a:p>
          <a:p>
            <a:endParaRPr lang="en-CA" dirty="0"/>
          </a:p>
          <a:p>
            <a:r>
              <a:rPr lang="en-CA" dirty="0"/>
              <a:t>Linux: you most likely have what you need. Different distributions might have slightly different ways of installing software.</a:t>
            </a:r>
          </a:p>
          <a:p>
            <a:endParaRPr lang="en-CA" dirty="0"/>
          </a:p>
          <a:p>
            <a:r>
              <a:rPr lang="en-CA" dirty="0"/>
              <a:t>Windows: </a:t>
            </a:r>
          </a:p>
          <a:p>
            <a:pPr lvl="1"/>
            <a:r>
              <a:rPr lang="en-CA" dirty="0"/>
              <a:t>Dual boot your machine with Linux</a:t>
            </a:r>
          </a:p>
          <a:p>
            <a:pPr lvl="1"/>
            <a:r>
              <a:rPr lang="en-CA" dirty="0"/>
              <a:t>Install Linux as a virtual machine (e.g. using </a:t>
            </a:r>
            <a:r>
              <a:rPr lang="en-CA" dirty="0" err="1"/>
              <a:t>VirtualBox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Install </a:t>
            </a:r>
            <a:r>
              <a:rPr lang="en-CA" dirty="0" err="1"/>
              <a:t>cygwin</a:t>
            </a:r>
            <a:endParaRPr lang="en-CA" dirty="0"/>
          </a:p>
          <a:p>
            <a:pPr lvl="1"/>
            <a:r>
              <a:rPr lang="en-CA" u="sng" dirty="0"/>
              <a:t>I do not recommend IDEs (e.g. visual studio)</a:t>
            </a:r>
          </a:p>
          <a:p>
            <a:endParaRPr lang="en-CA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7352A-8694-4B17-A812-F6F6EC3A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493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723A-87F2-458D-A772-B96AAB6C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Access Mac Lab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5D349-C81D-4CC3-9416-BB041BC0F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ssh</a:t>
            </a:r>
            <a:r>
              <a:rPr lang="en-US" dirty="0"/>
              <a:t>” tool to connect to computers in Mac lab</a:t>
            </a:r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scp</a:t>
            </a:r>
            <a:r>
              <a:rPr lang="en-US" dirty="0"/>
              <a:t>” or “sftp” tool to transfer files</a:t>
            </a:r>
          </a:p>
          <a:p>
            <a:endParaRPr lang="en-US" dirty="0"/>
          </a:p>
          <a:p>
            <a:r>
              <a:rPr lang="en-US" dirty="0"/>
              <a:t>There are many such tools on various platform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6FBFB-0584-47C4-8250-5D77C170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724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scp</a:t>
            </a:r>
            <a:r>
              <a:rPr lang="en-US" dirty="0"/>
              <a:t> are most likely installed</a:t>
            </a:r>
          </a:p>
          <a:p>
            <a:endParaRPr lang="en-US" dirty="0"/>
          </a:p>
          <a:p>
            <a:r>
              <a:rPr lang="en-US" dirty="0"/>
              <a:t>Mac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scp</a:t>
            </a:r>
            <a:r>
              <a:rPr lang="en-US" dirty="0"/>
              <a:t> are most likely installed (if not, you can install them using “homebrew”)</a:t>
            </a:r>
          </a:p>
          <a:p>
            <a:pPr lvl="1"/>
            <a:r>
              <a:rPr lang="en-US" dirty="0" err="1"/>
              <a:t>FileZilla</a:t>
            </a:r>
            <a:r>
              <a:rPr lang="en-US" dirty="0"/>
              <a:t> for file transfer</a:t>
            </a:r>
          </a:p>
          <a:p>
            <a:endParaRPr lang="en-US" dirty="0"/>
          </a:p>
          <a:p>
            <a:r>
              <a:rPr lang="en-US" dirty="0"/>
              <a:t>Windows</a:t>
            </a:r>
          </a:p>
          <a:p>
            <a:pPr lvl="1"/>
            <a:r>
              <a:rPr lang="en-US" dirty="0"/>
              <a:t>Putty</a:t>
            </a:r>
          </a:p>
          <a:p>
            <a:pPr lvl="1"/>
            <a:r>
              <a:rPr lang="en-US" dirty="0" err="1"/>
              <a:t>WinScp</a:t>
            </a:r>
            <a:endParaRPr lang="en-US" dirty="0"/>
          </a:p>
          <a:p>
            <a:pPr lvl="1"/>
            <a:r>
              <a:rPr lang="en-US" dirty="0" err="1"/>
              <a:t>OpenSSH</a:t>
            </a:r>
            <a:r>
              <a:rPr lang="en-US" dirty="0"/>
              <a:t> (w/ Cygwin)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13C94-2BD3-4FC3-8A45-7F38ACB3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3525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8EFE-E1AE-4A89-945A-204204EE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Editors on lab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9BDE4-68E7-4940-8D88-85F35575A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you are physically in the lab, you can use </a:t>
            </a:r>
            <a:r>
              <a:rPr lang="en-CA" dirty="0" err="1"/>
              <a:t>Xcode</a:t>
            </a:r>
            <a:r>
              <a:rPr lang="en-CA" dirty="0"/>
              <a:t> as editors</a:t>
            </a:r>
          </a:p>
          <a:p>
            <a:endParaRPr lang="en-CA" dirty="0"/>
          </a:p>
          <a:p>
            <a:r>
              <a:rPr lang="en-CA" dirty="0"/>
              <a:t>If you are editing code remotely on the lab machines, you need to use a text-only editor</a:t>
            </a:r>
          </a:p>
          <a:p>
            <a:pPr lvl="1"/>
            <a:r>
              <a:rPr lang="en-CA" dirty="0" err="1"/>
              <a:t>pico</a:t>
            </a:r>
            <a:r>
              <a:rPr lang="en-CA" dirty="0"/>
              <a:t>/</a:t>
            </a:r>
            <a:r>
              <a:rPr lang="en-CA" dirty="0" err="1"/>
              <a:t>nano</a:t>
            </a:r>
            <a:r>
              <a:rPr lang="en-CA" dirty="0"/>
              <a:t>: very basic, almost no learning curve</a:t>
            </a:r>
          </a:p>
          <a:p>
            <a:pPr lvl="1"/>
            <a:r>
              <a:rPr lang="en-CA" dirty="0"/>
              <a:t>emacs: very powerful, with some learning curve</a:t>
            </a:r>
          </a:p>
          <a:p>
            <a:pPr lvl="1"/>
            <a:r>
              <a:rPr lang="en-CA" dirty="0"/>
              <a:t>vi/vim: very powerful, the learning curve is steep</a:t>
            </a:r>
          </a:p>
          <a:p>
            <a:endParaRPr lang="en-CA" dirty="0"/>
          </a:p>
          <a:p>
            <a:r>
              <a:rPr lang="en-CA" dirty="0"/>
              <a:t>You are not required to use vi or emacs in this course, but it is worthwhile to learn them, especially in the long-run.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B8311-1F39-4C13-8658-2AEB3411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357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Couse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Stela H. Seo</a:t>
            </a:r>
          </a:p>
          <a:p>
            <a:r>
              <a:rPr lang="en-CA" dirty="0"/>
              <a:t>stela.seo@cs.umanitoba.ca</a:t>
            </a:r>
          </a:p>
          <a:p>
            <a:endParaRPr lang="en-CA" dirty="0"/>
          </a:p>
          <a:p>
            <a:r>
              <a:rPr lang="en-CA" dirty="0"/>
              <a:t>Phone: 204-474-8691 (shared line)</a:t>
            </a:r>
          </a:p>
          <a:p>
            <a:endParaRPr lang="en-CA" dirty="0"/>
          </a:p>
          <a:p>
            <a:r>
              <a:rPr lang="en-CA" dirty="0"/>
              <a:t>Office: E2-517 EITC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Office hour:</a:t>
            </a:r>
          </a:p>
          <a:p>
            <a:pPr lvl="1"/>
            <a:r>
              <a:rPr lang="en-CA" dirty="0"/>
              <a:t>Monday 12:30-2:00pm</a:t>
            </a:r>
          </a:p>
          <a:p>
            <a:pPr lvl="1"/>
            <a:r>
              <a:rPr lang="en-CA" dirty="0"/>
              <a:t>Thursday 1:00pm-2:30pm, or </a:t>
            </a:r>
          </a:p>
          <a:p>
            <a:pPr lvl="1"/>
            <a:r>
              <a:rPr lang="en-CA" dirty="0"/>
              <a:t>by appointment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15E91-F818-4BC9-A705-09E09ECE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340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6D811-040A-44BF-A225-0542666E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0872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F338-F3ED-4434-95E8-B0F4CDFA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Useful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15C35-0896-45F3-A7EC-E86C01E39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ls</a:t>
            </a:r>
          </a:p>
          <a:p>
            <a:r>
              <a:rPr lang="en-CA" dirty="0" err="1"/>
              <a:t>mkdir</a:t>
            </a:r>
            <a:endParaRPr lang="en-CA" dirty="0"/>
          </a:p>
          <a:p>
            <a:r>
              <a:rPr lang="en-CA" dirty="0"/>
              <a:t>cd</a:t>
            </a:r>
          </a:p>
          <a:p>
            <a:r>
              <a:rPr lang="en-CA" dirty="0" err="1"/>
              <a:t>pwd</a:t>
            </a:r>
            <a:endParaRPr lang="en-CA" dirty="0"/>
          </a:p>
          <a:p>
            <a:r>
              <a:rPr lang="en-CA" dirty="0"/>
              <a:t>cat</a:t>
            </a:r>
          </a:p>
          <a:p>
            <a:r>
              <a:rPr lang="en-CA" dirty="0" err="1"/>
              <a:t>gcc</a:t>
            </a:r>
            <a:r>
              <a:rPr lang="en-CA" dirty="0"/>
              <a:t> </a:t>
            </a:r>
            <a:r>
              <a:rPr lang="en-CA" dirty="0" err="1"/>
              <a:t>IN_FILE_NAME.c</a:t>
            </a:r>
            <a:endParaRPr lang="en-CA" dirty="0"/>
          </a:p>
          <a:p>
            <a:r>
              <a:rPr lang="en-CA" dirty="0" err="1"/>
              <a:t>gcc</a:t>
            </a:r>
            <a:r>
              <a:rPr lang="en-CA" dirty="0"/>
              <a:t> -Wall </a:t>
            </a:r>
            <a:r>
              <a:rPr lang="en-CA" dirty="0" err="1"/>
              <a:t>IN_FILE_NAME.c</a:t>
            </a:r>
            <a:r>
              <a:rPr lang="en-CA" dirty="0"/>
              <a:t> -o OUT_FILE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0EF20-4104-418A-8041-C118ACA9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318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CA" dirty="0" err="1"/>
              <a:t>UMLearn</a:t>
            </a:r>
            <a:endParaRPr lang="en-CA" dirty="0"/>
          </a:p>
          <a:p>
            <a:endParaRPr lang="en-CA" dirty="0"/>
          </a:p>
          <a:p>
            <a:r>
              <a:rPr lang="en-CA" dirty="0"/>
              <a:t>make sure you have an access to COMP2160</a:t>
            </a:r>
          </a:p>
          <a:p>
            <a:pPr marL="0" indent="0">
              <a:buNone/>
            </a:pPr>
            <a:endParaRPr lang="en-CA" dirty="0">
              <a:hlinkClick r:id="rId2"/>
            </a:endParaRPr>
          </a:p>
          <a:p>
            <a:pPr marL="0" indent="0">
              <a:buNone/>
            </a:pPr>
            <a:r>
              <a:rPr lang="en-CA" dirty="0">
                <a:hlinkClick r:id="rId2"/>
              </a:rPr>
              <a:t>http://umanitoba.ca/umlearn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0A287-DD41-463B-B0ED-E7258F45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002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COMP1020</a:t>
            </a:r>
          </a:p>
          <a:p>
            <a:endParaRPr lang="en-CA" dirty="0"/>
          </a:p>
          <a:p>
            <a:r>
              <a:rPr lang="en-CA" dirty="0"/>
              <a:t>Assuming that you have basic knowledge about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06718-430D-4EAD-B674-A48040BB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489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Email 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CA" dirty="0"/>
              <a:t>Put [comp2160] in the subject</a:t>
            </a:r>
          </a:p>
          <a:p>
            <a:endParaRPr lang="en-CA" dirty="0"/>
          </a:p>
          <a:p>
            <a:r>
              <a:rPr lang="en-CA" dirty="0"/>
              <a:t>Send from your U of M email account</a:t>
            </a:r>
          </a:p>
          <a:p>
            <a:endParaRPr lang="en-CA" dirty="0"/>
          </a:p>
          <a:p>
            <a:r>
              <a:rPr lang="en-CA" dirty="0"/>
              <a:t>Use a meaningful subject</a:t>
            </a:r>
          </a:p>
          <a:p>
            <a:pPr lvl="1"/>
            <a:r>
              <a:rPr lang="en-CA" dirty="0"/>
              <a:t>Do not simply hit “reply” if you are starting a new topic</a:t>
            </a:r>
          </a:p>
          <a:p>
            <a:endParaRPr lang="en-CA" dirty="0"/>
          </a:p>
          <a:p>
            <a:r>
              <a:rPr lang="en-CA" dirty="0"/>
              <a:t>Try first!</a:t>
            </a:r>
          </a:p>
          <a:p>
            <a:endParaRPr lang="en-CA" dirty="0"/>
          </a:p>
          <a:p>
            <a:r>
              <a:rPr lang="en-CA" dirty="0"/>
              <a:t>Be polite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B8447-9A11-445C-AD23-5760BFED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96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UMLearn</a:t>
            </a:r>
            <a:r>
              <a:rPr lang="en-CA" dirty="0"/>
              <a:t>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 personal/private issues (use email for these)</a:t>
            </a:r>
          </a:p>
          <a:p>
            <a:endParaRPr lang="en-CA" dirty="0"/>
          </a:p>
          <a:p>
            <a:r>
              <a:rPr lang="en-CA" dirty="0"/>
              <a:t>General questions related to course materials</a:t>
            </a:r>
          </a:p>
          <a:p>
            <a:endParaRPr lang="en-CA" dirty="0"/>
          </a:p>
          <a:p>
            <a:r>
              <a:rPr lang="en-CA" dirty="0"/>
              <a:t>Using the “Discussions” is beneficial for others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8E3E3-D29C-4DB8-B980-173273F7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794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Textbooks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Required:</a:t>
            </a:r>
          </a:p>
          <a:p>
            <a:pPr lvl="1"/>
            <a:r>
              <a:rPr lang="en-CA" i="1" dirty="0"/>
              <a:t>Programming Pearls</a:t>
            </a:r>
            <a:r>
              <a:rPr lang="en-CA" dirty="0"/>
              <a:t>, 2</a:t>
            </a:r>
            <a:r>
              <a:rPr lang="en-CA" baseline="30000" dirty="0"/>
              <a:t>nd</a:t>
            </a:r>
            <a:r>
              <a:rPr lang="en-CA" dirty="0"/>
              <a:t> edition by Jon Bentley, Addison Wesley, 2000.</a:t>
            </a:r>
          </a:p>
          <a:p>
            <a:pPr lvl="1"/>
            <a:endParaRPr lang="en-CA" dirty="0"/>
          </a:p>
          <a:p>
            <a:pPr lvl="1"/>
            <a:r>
              <a:rPr lang="en-CA" i="1" dirty="0"/>
              <a:t>Introduction to Programming Practices </a:t>
            </a:r>
            <a:r>
              <a:rPr lang="en-CA" dirty="0"/>
              <a:t>by David </a:t>
            </a:r>
            <a:r>
              <a:rPr lang="en-CA" dirty="0" err="1"/>
              <a:t>Scuse</a:t>
            </a:r>
            <a:r>
              <a:rPr lang="en-CA" dirty="0"/>
              <a:t>, online </a:t>
            </a:r>
            <a:r>
              <a:rPr lang="en-CA" dirty="0">
                <a:hlinkClick r:id="rId2"/>
              </a:rPr>
              <a:t>http://www.cs.umanitoba.ca/~eclipse/ProgPractices.pdf</a:t>
            </a:r>
            <a:endParaRPr lang="en-CA" dirty="0"/>
          </a:p>
          <a:p>
            <a:endParaRPr lang="en-CA" dirty="0"/>
          </a:p>
          <a:p>
            <a:r>
              <a:rPr lang="en-CA" dirty="0"/>
              <a:t>Recommended (good reference):</a:t>
            </a:r>
          </a:p>
          <a:p>
            <a:pPr lvl="1"/>
            <a:r>
              <a:rPr lang="en-CA" i="1" dirty="0"/>
              <a:t>The C Programming Language</a:t>
            </a:r>
            <a:r>
              <a:rPr lang="en-CA" dirty="0"/>
              <a:t>, 2</a:t>
            </a:r>
            <a:r>
              <a:rPr lang="en-CA" baseline="30000" dirty="0"/>
              <a:t>nd</a:t>
            </a:r>
            <a:r>
              <a:rPr lang="en-CA" dirty="0"/>
              <a:t> edition by Brian Kernighan and Dennis Ritchie, Prentice Hall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9F6F4-15CB-45EA-995F-73F1F2B2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990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6 labs: 15%</a:t>
            </a:r>
          </a:p>
          <a:p>
            <a:r>
              <a:rPr lang="en-CA" dirty="0"/>
              <a:t>4 assignments: 25%</a:t>
            </a:r>
          </a:p>
          <a:p>
            <a:r>
              <a:rPr lang="en-CA" dirty="0"/>
              <a:t>In-class midterm: 10%</a:t>
            </a:r>
          </a:p>
          <a:p>
            <a:r>
              <a:rPr lang="en-CA" dirty="0"/>
              <a:t>Final exam: 50%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(In general) no late work, except for legitimate reasons (e.g. medical)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4D5D3-9B91-42C0-8A96-BB5AD622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240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Myriad Web Pr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1513</Words>
  <Application>Microsoft Office PowerPoint</Application>
  <PresentationFormat>On-screen Show (4:3)</PresentationFormat>
  <Paragraphs>285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Helvetica Light</vt:lpstr>
      <vt:lpstr>ＭＳ Ｐゴシック</vt:lpstr>
      <vt:lpstr>Myriad Web Pro</vt:lpstr>
      <vt:lpstr>Arial</vt:lpstr>
      <vt:lpstr>Calibri</vt:lpstr>
      <vt:lpstr>Calibri Light</vt:lpstr>
      <vt:lpstr>Times</vt:lpstr>
      <vt:lpstr>Wingdings</vt:lpstr>
      <vt:lpstr>Office Theme</vt:lpstr>
      <vt:lpstr>1_Custom Design</vt:lpstr>
      <vt:lpstr>COMP 2160 Programming Practices Section A01</vt:lpstr>
      <vt:lpstr>PowerPoint Presentation</vt:lpstr>
      <vt:lpstr>Couse Information</vt:lpstr>
      <vt:lpstr>Course Website</vt:lpstr>
      <vt:lpstr>Prerequisites</vt:lpstr>
      <vt:lpstr>Email Communications</vt:lpstr>
      <vt:lpstr>UMLearn Discussions</vt:lpstr>
      <vt:lpstr>Textbooks</vt:lpstr>
      <vt:lpstr>Grading</vt:lpstr>
      <vt:lpstr>Labs</vt:lpstr>
      <vt:lpstr>Labs</vt:lpstr>
      <vt:lpstr>Exams</vt:lpstr>
      <vt:lpstr>Academic Honesty</vt:lpstr>
      <vt:lpstr>Academic Honesty</vt:lpstr>
      <vt:lpstr>What is this course about?</vt:lpstr>
      <vt:lpstr>Course Content</vt:lpstr>
      <vt:lpstr>IN THE CASE OF A FIRE ALARM:</vt:lpstr>
      <vt:lpstr>UNIX Background</vt:lpstr>
      <vt:lpstr>The UNIX Philosophy</vt:lpstr>
      <vt:lpstr>The UNIX Philosophy: Tools</vt:lpstr>
      <vt:lpstr>UNIX System Structure</vt:lpstr>
      <vt:lpstr>UNIX Operating System</vt:lpstr>
      <vt:lpstr>A Word on Linux</vt:lpstr>
      <vt:lpstr>A Word on Linux</vt:lpstr>
      <vt:lpstr>A Word on Mac</vt:lpstr>
      <vt:lpstr>On your own computer</vt:lpstr>
      <vt:lpstr>Remote Access Mac Lab</vt:lpstr>
      <vt:lpstr>Many options</vt:lpstr>
      <vt:lpstr>Editors on lab machines</vt:lpstr>
      <vt:lpstr>Demo</vt:lpstr>
      <vt:lpstr>Useful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2160 Programming Practices Section A01</dc:title>
  <dc:creator>Stela Seo</dc:creator>
  <cp:lastModifiedBy>Stela Seo</cp:lastModifiedBy>
  <cp:revision>45</cp:revision>
  <dcterms:created xsi:type="dcterms:W3CDTF">2017-09-02T14:22:59Z</dcterms:created>
  <dcterms:modified xsi:type="dcterms:W3CDTF">2017-09-07T15:54:10Z</dcterms:modified>
</cp:coreProperties>
</file>