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9" r:id="rId1"/>
    <p:sldMasterId id="2147483733" r:id="rId2"/>
  </p:sldMasterIdLst>
  <p:notesMasterIdLst>
    <p:notesMasterId r:id="rId29"/>
  </p:notesMasterIdLst>
  <p:handoutMasterIdLst>
    <p:handoutMasterId r:id="rId30"/>
  </p:handoutMasterIdLst>
  <p:sldIdLst>
    <p:sldId id="637" r:id="rId3"/>
    <p:sldId id="638" r:id="rId4"/>
    <p:sldId id="639" r:id="rId5"/>
    <p:sldId id="640" r:id="rId6"/>
    <p:sldId id="641" r:id="rId7"/>
    <p:sldId id="642" r:id="rId8"/>
    <p:sldId id="643" r:id="rId9"/>
    <p:sldId id="645" r:id="rId10"/>
    <p:sldId id="647" r:id="rId11"/>
    <p:sldId id="648" r:id="rId12"/>
    <p:sldId id="649" r:id="rId13"/>
    <p:sldId id="650" r:id="rId14"/>
    <p:sldId id="651" r:id="rId15"/>
    <p:sldId id="652" r:id="rId16"/>
    <p:sldId id="654" r:id="rId17"/>
    <p:sldId id="655" r:id="rId18"/>
    <p:sldId id="656" r:id="rId19"/>
    <p:sldId id="657" r:id="rId20"/>
    <p:sldId id="658" r:id="rId21"/>
    <p:sldId id="659" r:id="rId22"/>
    <p:sldId id="660" r:id="rId23"/>
    <p:sldId id="661" r:id="rId24"/>
    <p:sldId id="662" r:id="rId25"/>
    <p:sldId id="663" r:id="rId26"/>
    <p:sldId id="665" r:id="rId27"/>
    <p:sldId id="666" r:id="rId28"/>
  </p:sldIdLst>
  <p:sldSz cx="9144000" cy="6858000" type="screen4x3"/>
  <p:notesSz cx="6985000" cy="9271000"/>
  <p:defaultTextStyle>
    <a:defPPr>
      <a:defRPr lang="en-AU"/>
    </a:defPPr>
    <a:lvl1pPr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8000"/>
    <a:srgbClr val="CC0000"/>
    <a:srgbClr val="006600"/>
    <a:srgbClr val="800080"/>
    <a:srgbClr val="996600"/>
    <a:srgbClr val="CC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3735" autoAdjust="0"/>
  </p:normalViewPr>
  <p:slideViewPr>
    <p:cSldViewPr>
      <p:cViewPr>
        <p:scale>
          <a:sx n="82" d="100"/>
          <a:sy n="82" d="100"/>
        </p:scale>
        <p:origin x="-1020" y="-1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56" d="100"/>
          <a:sy n="56" d="100"/>
        </p:scale>
        <p:origin x="-1878" y="-78"/>
      </p:cViewPr>
      <p:guideLst>
        <p:guide orient="horz" pos="2920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  <a:spAutoFit/>
          </a:bodyPr>
          <a:lstStyle>
            <a:lvl1pPr algn="l" defTabSz="909638">
              <a:spcBef>
                <a:spcPct val="0"/>
              </a:spcBef>
              <a:defRPr sz="1200"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CSE1301 Sem 2-2003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  <a:spAutoFit/>
          </a:bodyPr>
          <a:lstStyle>
            <a:lvl1pPr algn="r" defTabSz="909638">
              <a:spcBef>
                <a:spcPct val="0"/>
              </a:spcBef>
              <a:defRPr sz="1200"/>
            </a:lvl1pPr>
          </a:lstStyle>
          <a:p>
            <a:fld id="{3E616263-F72D-1740-A5A5-6273C7287DFC}" type="datetime1">
              <a:rPr lang="en-US"/>
              <a:pPr/>
              <a:t>9/22/2015</a:t>
            </a:fld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96363"/>
            <a:ext cx="3027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  <a:spAutoFit/>
          </a:bodyPr>
          <a:lstStyle>
            <a:lvl1pPr algn="l" defTabSz="909638">
              <a:spcBef>
                <a:spcPct val="0"/>
              </a:spcBef>
              <a:defRPr sz="1200"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Lecture 3: C Primitives 1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996363"/>
            <a:ext cx="30273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  <a:spAutoFit/>
          </a:bodyPr>
          <a:lstStyle>
            <a:lvl1pPr algn="r" defTabSz="909638">
              <a:spcBef>
                <a:spcPct val="0"/>
              </a:spcBef>
              <a:defRPr sz="1200"/>
            </a:lvl1pPr>
          </a:lstStyle>
          <a:p>
            <a:fld id="{2BE5EF0B-BD67-0E4F-A313-067EEE833F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23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  <a:spAutoFit/>
          </a:bodyPr>
          <a:lstStyle>
            <a:lvl1pPr algn="l" defTabSz="909638">
              <a:spcBef>
                <a:spcPct val="0"/>
              </a:spcBef>
              <a:buFontTx/>
              <a:buChar char="•"/>
              <a:defRPr sz="1200"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CSE1301 Sem 2-2003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  <a:spAutoFit/>
          </a:bodyPr>
          <a:lstStyle>
            <a:lvl1pPr algn="r" defTabSz="909638">
              <a:spcBef>
                <a:spcPct val="0"/>
              </a:spcBef>
              <a:buFontTx/>
              <a:buChar char="•"/>
              <a:defRPr sz="1200"/>
            </a:lvl1pPr>
          </a:lstStyle>
          <a:p>
            <a:fld id="{9AE229F6-929F-8C4C-B4E9-561058243D44}" type="datetime1">
              <a:rPr lang="en-US"/>
              <a:pPr/>
              <a:t>9/22/2015</a:t>
            </a:fld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03725"/>
            <a:ext cx="5124450" cy="122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96363"/>
            <a:ext cx="3027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  <a:spAutoFit/>
          </a:bodyPr>
          <a:lstStyle>
            <a:lvl1pPr algn="l" defTabSz="909638">
              <a:spcBef>
                <a:spcPct val="0"/>
              </a:spcBef>
              <a:buFontTx/>
              <a:buChar char="•"/>
              <a:defRPr sz="1200"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Lecture 3: C Primitives 1</a:t>
            </a:r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996363"/>
            <a:ext cx="30273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  <a:spAutoFit/>
          </a:bodyPr>
          <a:lstStyle>
            <a:lvl1pPr algn="r" defTabSz="909638">
              <a:spcBef>
                <a:spcPct val="0"/>
              </a:spcBef>
              <a:buFontTx/>
              <a:buChar char="•"/>
              <a:defRPr sz="1200"/>
            </a:lvl1pPr>
          </a:lstStyle>
          <a:p>
            <a:fld id="{BA81538D-EDB2-A042-85E4-C16A220C5B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769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AU" altLang="en-US" sz="1200">
                <a:solidFill>
                  <a:prstClr val="black"/>
                </a:solidFill>
              </a:rPr>
              <a:t>CSE1301 Sem 2 - 2003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AU" altLang="en-US" sz="1200">
                <a:solidFill>
                  <a:prstClr val="black"/>
                </a:solidFill>
              </a:rPr>
              <a:t>Lecture 18: Arrays (Part 1)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3A88C9C-563D-4FE2-ABDD-1CC7CBDA6782}" type="slidenum">
              <a:rPr lang="en-AU" altLang="en-US" sz="1200">
                <a:solidFill>
                  <a:prstClr val="black"/>
                </a:solidFill>
              </a:rPr>
              <a:pPr/>
              <a:t>1</a:t>
            </a:fld>
            <a:endParaRPr lang="en-AU" altLang="en-US" sz="1200">
              <a:solidFill>
                <a:prstClr val="black"/>
              </a:solidFill>
            </a:endParaRPr>
          </a:p>
        </p:txBody>
      </p:sp>
      <p:sp>
        <p:nvSpPr>
          <p:cNvPr id="5222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403725"/>
            <a:ext cx="5124450" cy="276583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AU" altLang="en-US" sz="1200">
                <a:solidFill>
                  <a:prstClr val="black"/>
                </a:solidFill>
              </a:rPr>
              <a:t>CSE1301 Sem 2 - 2003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AU" altLang="en-US" sz="1200">
                <a:solidFill>
                  <a:prstClr val="black"/>
                </a:solidFill>
              </a:rPr>
              <a:t>Lecture 18: Arrays (Part 1)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9E20B78-E3DA-42F2-A2B7-BAECDC131814}" type="slidenum">
              <a:rPr lang="en-AU" altLang="en-US" sz="1200">
                <a:solidFill>
                  <a:prstClr val="black"/>
                </a:solidFill>
              </a:rPr>
              <a:pPr/>
              <a:t>2</a:t>
            </a:fld>
            <a:endParaRPr lang="en-AU" altLang="en-US" sz="1200">
              <a:solidFill>
                <a:prstClr val="black"/>
              </a:solidFill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403725"/>
            <a:ext cx="5124450" cy="276583"/>
          </a:xfrm>
          <a:noFill/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AU" altLang="en-US" sz="1200">
                <a:solidFill>
                  <a:prstClr val="black"/>
                </a:solidFill>
              </a:rPr>
              <a:t>CSE1301 Sem 2 - 2003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AU" altLang="en-US" sz="1200">
                <a:solidFill>
                  <a:prstClr val="black"/>
                </a:solidFill>
              </a:rPr>
              <a:t>Lecture 18: Arrays (Part 1)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EB26642-FE5E-4EBE-8C67-F8FE47A7B9E5}" type="slidenum">
              <a:rPr lang="en-AU" altLang="en-US" sz="1200">
                <a:solidFill>
                  <a:prstClr val="black"/>
                </a:solidFill>
              </a:rPr>
              <a:pPr/>
              <a:t>3</a:t>
            </a:fld>
            <a:endParaRPr lang="en-AU" altLang="en-US" sz="1200">
              <a:solidFill>
                <a:prstClr val="black"/>
              </a:solidFill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403725"/>
            <a:ext cx="5124450" cy="307361"/>
          </a:xfrm>
          <a:noFill/>
        </p:spPr>
        <p:txBody>
          <a:bodyPr/>
          <a:lstStyle/>
          <a:p>
            <a:endParaRPr lang="en-AU" altLang="en-US" sz="14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AU" altLang="en-US" sz="1200">
                <a:solidFill>
                  <a:prstClr val="black"/>
                </a:solidFill>
              </a:rPr>
              <a:t>CSE1301 Sem 2 - 2003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AU" altLang="en-US" sz="1200">
                <a:solidFill>
                  <a:prstClr val="black"/>
                </a:solidFill>
              </a:rPr>
              <a:t>Lecture 18: Arrays (Part 1)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E522C90-921E-45EB-89D8-776CB394B75C}" type="slidenum">
              <a:rPr lang="en-AU" altLang="en-US" sz="1200">
                <a:solidFill>
                  <a:prstClr val="black"/>
                </a:solidFill>
              </a:rPr>
              <a:pPr/>
              <a:t>4</a:t>
            </a:fld>
            <a:endParaRPr lang="en-AU" altLang="en-US" sz="1200">
              <a:solidFill>
                <a:prstClr val="black"/>
              </a:solidFill>
            </a:endParaRPr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403725"/>
            <a:ext cx="5124450" cy="307361"/>
          </a:xfrm>
          <a:noFill/>
        </p:spPr>
        <p:txBody>
          <a:bodyPr/>
          <a:lstStyle/>
          <a:p>
            <a:endParaRPr lang="en-AU" altLang="en-US" sz="14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prstClr val="white"/>
                </a:solidFill>
              </a:rPr>
              <a:t>CSE1301 Sem 2-2003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prstClr val="white"/>
                </a:solidFill>
              </a:rPr>
              <a:t>Lecture 20: Character Strings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344AFA-41B4-421E-ABB4-FEAD819BE5B4}" type="slidenum">
              <a:rPr lang="en-US" altLang="en-US">
                <a:solidFill>
                  <a:prstClr val="white"/>
                </a:solidFill>
              </a:rPr>
              <a:pPr/>
              <a:t>8</a:t>
            </a:fld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403725"/>
            <a:ext cx="5124450" cy="276583"/>
          </a:xfrm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prstClr val="white"/>
                </a:solidFill>
              </a:rPr>
              <a:t>CSE1301 Sem 2-2003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prstClr val="white"/>
                </a:solidFill>
              </a:rPr>
              <a:t>Lecture 20: Character Strings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E82E4B-0DC7-47A2-8157-8CEC1F6C0346}" type="slidenum">
              <a:rPr lang="en-US" altLang="en-US">
                <a:solidFill>
                  <a:prstClr val="white"/>
                </a:solidFill>
              </a:rPr>
              <a:pPr/>
              <a:t>13</a:t>
            </a:fld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50688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6338" y="695325"/>
            <a:ext cx="4637087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6883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666" y="4402296"/>
            <a:ext cx="5123668" cy="27554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95" tIns="44998" rIns="89995" bIns="44998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prstClr val="white"/>
                </a:solidFill>
              </a:rPr>
              <a:t>CSE1301 Sem 2-2003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prstClr val="white"/>
                </a:solidFill>
              </a:rPr>
              <a:t>Lecture 20: Character Strings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7112E-A4F8-4BDA-A4AE-DD56F58155EB}" type="slidenum">
              <a:rPr lang="en-US" altLang="en-US">
                <a:solidFill>
                  <a:prstClr val="white"/>
                </a:solidFill>
              </a:rPr>
              <a:pPr/>
              <a:t>19</a:t>
            </a:fld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403725"/>
            <a:ext cx="5124450" cy="307361"/>
          </a:xfrm>
        </p:spPr>
        <p:txBody>
          <a:bodyPr/>
          <a:lstStyle/>
          <a:p>
            <a:endParaRPr lang="en-AU" altLang="en-US"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715E4-FDE5-450D-8A2A-91531EC9344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9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ECAE5-94DB-4D01-883F-A0F5B727E85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1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9BE97-CCBA-4B32-8C92-C6736ACEC80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566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6865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6865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1048DC7-91F5-45F9-BD3A-2CB9CC7C61AE}" type="datetime1">
              <a:rPr lang="en-US" altLang="en-US">
                <a:solidFill>
                  <a:srgbClr val="000000"/>
                </a:solidFill>
              </a:rPr>
              <a:pPr/>
              <a:t>9/22/2015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6865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6865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674F1CA-F35F-4584-9CA6-C2F913B460C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332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B6E3B9-A8ED-4B65-B4B6-8FE02095AD14}" type="datetime1">
              <a:rPr lang="en-US" altLang="en-US">
                <a:solidFill>
                  <a:srgbClr val="000000"/>
                </a:solidFill>
              </a:rPr>
              <a:pPr/>
              <a:t>9/22/2015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B22F7-282A-4BD9-A47D-9F0C3689A89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62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F12C5B-E225-4497-AB53-00765FC25189}" type="datetime1">
              <a:rPr lang="en-US" altLang="en-US">
                <a:solidFill>
                  <a:srgbClr val="000000"/>
                </a:solidFill>
              </a:rPr>
              <a:pPr/>
              <a:t>9/22/2015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FEEA6-8CA6-4B03-884B-61617E2AA4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576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037106-DEAA-4B2B-91B1-8428AFC2A980}" type="datetime1">
              <a:rPr lang="en-US" altLang="en-US">
                <a:solidFill>
                  <a:srgbClr val="000000"/>
                </a:solidFill>
              </a:rPr>
              <a:pPr/>
              <a:t>9/22/2015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20060-7CBD-486A-BC73-B6C9A9337A0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691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05F450-3F7F-47EE-92AA-ED092B5D4577}" type="datetime1">
              <a:rPr lang="en-US" altLang="en-US">
                <a:solidFill>
                  <a:srgbClr val="000000"/>
                </a:solidFill>
              </a:rPr>
              <a:pPr/>
              <a:t>9/22/2015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BA50E-7D6B-4E70-AC9D-30635B4FFF2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376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2300EB-0797-47DA-8948-2ED731C50F71}" type="datetime1">
              <a:rPr lang="en-US" altLang="en-US">
                <a:solidFill>
                  <a:srgbClr val="000000"/>
                </a:solidFill>
              </a:rPr>
              <a:pPr/>
              <a:t>9/22/2015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41065-51F4-4936-B55C-8FEEC16F585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307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4B7048-4C2B-4A3D-9F61-04D0EFD90AC0}" type="datetime1">
              <a:rPr lang="en-US" altLang="en-US">
                <a:solidFill>
                  <a:srgbClr val="000000"/>
                </a:solidFill>
              </a:rPr>
              <a:pPr/>
              <a:t>9/22/2015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19ACD1-2C0E-4834-8E20-C654B981946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87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C51298-3EF7-43EE-AB6B-736891BCEDD5}" type="datetime1">
              <a:rPr lang="en-US" altLang="en-US">
                <a:solidFill>
                  <a:srgbClr val="000000"/>
                </a:solidFill>
              </a:rPr>
              <a:pPr/>
              <a:t>9/22/2015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D39733-FFC3-4925-A136-A7B6BFE6A47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36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5E6BC-C32A-4567-A73A-BA53230D687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765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16951C-420E-42DE-B4AA-4EF7BD2E4334}" type="datetime1">
              <a:rPr lang="en-US" altLang="en-US">
                <a:solidFill>
                  <a:srgbClr val="000000"/>
                </a:solidFill>
              </a:rPr>
              <a:pPr/>
              <a:t>9/22/2015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FDED7A-43D4-492D-9A88-6FF48772389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528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A3250C-7C87-4C20-ADFE-8CAA724AA3F0}" type="datetime1">
              <a:rPr lang="en-US" altLang="en-US">
                <a:solidFill>
                  <a:srgbClr val="000000"/>
                </a:solidFill>
              </a:rPr>
              <a:pPr/>
              <a:t>9/22/2015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FD6765-79DD-4D66-8FB3-ECB0A9EBC7B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8427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152400"/>
            <a:ext cx="19621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340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60482D-3D27-41CB-A823-EC2A1CB06301}" type="datetime1">
              <a:rPr lang="en-US" altLang="en-US">
                <a:solidFill>
                  <a:srgbClr val="000000"/>
                </a:solidFill>
              </a:rPr>
              <a:pPr/>
              <a:t>9/22/2015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30BD82-6DDF-4571-AC88-1158C64E54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58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12173-D419-417A-858E-16A554CA0A9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41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6B7B0-8983-4FFA-8DB1-9F2FEA54739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29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002E1-B83A-40EE-B5BC-1EE7916D3AE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24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32651-42B7-4377-8E95-480B8FD7977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8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0DAA1-75EF-4E17-9765-BACD03363F8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86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C28DC-2174-49F8-A7C4-16424B51F69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1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68861-69EF-401C-8A45-946E13597EA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0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algn="l">
              <a:spcBef>
                <a:spcPct val="0"/>
              </a:spcBef>
              <a:defRPr/>
            </a:pPr>
            <a:endParaRPr lang="en-US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spcBef>
                <a:spcPct val="0"/>
              </a:spcBef>
              <a:defRPr/>
            </a:pPr>
            <a:endParaRPr lang="en-US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smtClean="0"/>
            </a:lvl1pPr>
          </a:lstStyle>
          <a:p>
            <a:pPr>
              <a:spcBef>
                <a:spcPct val="0"/>
              </a:spcBef>
              <a:defRPr/>
            </a:pPr>
            <a:fld id="{B3072520-0E13-4F03-B197-733F59C68653}" type="slidenum">
              <a:rPr lang="en-US" altLang="en-US">
                <a:solidFill>
                  <a:srgbClr val="000000"/>
                </a:solidFill>
                <a:ea typeface="+mn-ea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altLang="en-US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64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1" sz="1400" b="0" i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fld id="{762C2F55-58E9-4C14-B856-7F31C0ADBE0B}" type="datetime1">
              <a:rPr lang="en-US" altLang="en-US" smtClean="0">
                <a:solidFill>
                  <a:srgbClr val="000000"/>
                </a:solidFill>
                <a:ea typeface="+mn-ea"/>
              </a:rPr>
              <a:pPr algn="l"/>
              <a:t>9/22/2015</a:t>
            </a:fld>
            <a:endParaRPr lang="en-US" altLang="en-US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1"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en-US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1259BF8-5F02-4C05-A2B3-953B2451907E}" type="slidenum">
              <a:rPr lang="en-US" altLang="en-US" smtClean="0">
                <a:solidFill>
                  <a:srgbClr val="000000"/>
                </a:solidFill>
                <a:ea typeface="+mn-ea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67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uild="p" bldLvl="2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76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761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76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761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76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761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76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761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76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76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276872"/>
            <a:ext cx="7772400" cy="1143000"/>
          </a:xfrm>
        </p:spPr>
        <p:txBody>
          <a:bodyPr/>
          <a:lstStyle/>
          <a:p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4214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73" name="Text Box 37"/>
          <p:cNvSpPr txBox="1">
            <a:spLocks noChangeArrowheads="1"/>
          </p:cNvSpPr>
          <p:nvPr/>
        </p:nvSpPr>
        <p:spPr bwMode="auto">
          <a:xfrm>
            <a:off x="3657600" y="5638800"/>
            <a:ext cx="14478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grpSp>
        <p:nvGrpSpPr>
          <p:cNvPr id="372775" name="Group 39"/>
          <p:cNvGrpSpPr>
            <a:grpSpLocks/>
          </p:cNvGrpSpPr>
          <p:nvPr/>
        </p:nvGrpSpPr>
        <p:grpSpPr bwMode="auto">
          <a:xfrm>
            <a:off x="3657600" y="5638800"/>
            <a:ext cx="1447800" cy="990600"/>
            <a:chOff x="2304" y="3552"/>
            <a:chExt cx="912" cy="624"/>
          </a:xfrm>
        </p:grpSpPr>
        <p:sp>
          <p:nvSpPr>
            <p:cNvPr id="372760" name="Text Box 24"/>
            <p:cNvSpPr txBox="1">
              <a:spLocks noChangeArrowheads="1"/>
            </p:cNvSpPr>
            <p:nvPr/>
          </p:nvSpPr>
          <p:spPr bwMode="auto">
            <a:xfrm>
              <a:off x="2352" y="3888"/>
              <a:ext cx="81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AU" altLang="en-US" b="1" smtClean="0">
                  <a:solidFill>
                    <a:srgbClr val="000000"/>
                  </a:solidFill>
                  <a:latin typeface="Courier New" pitchFamily="49" charset="0"/>
                  <a:ea typeface="+mn-ea"/>
                </a:rPr>
                <a:t>ch</a:t>
              </a:r>
            </a:p>
          </p:txBody>
        </p:sp>
        <p:sp>
          <p:nvSpPr>
            <p:cNvPr id="372774" name="Text Box 38"/>
            <p:cNvSpPr txBox="1">
              <a:spLocks noChangeArrowheads="1"/>
            </p:cNvSpPr>
            <p:nvPr/>
          </p:nvSpPr>
          <p:spPr bwMode="auto">
            <a:xfrm>
              <a:off x="2304" y="3552"/>
              <a:ext cx="912" cy="29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endParaRPr>
            </a:p>
          </p:txBody>
        </p:sp>
      </p:grp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Representation (cont)</a:t>
            </a:r>
          </a:p>
        </p:txBody>
      </p:sp>
      <p:sp>
        <p:nvSpPr>
          <p:cNvPr id="372739" name="Rectangle 3"/>
          <p:cNvSpPr>
            <a:spLocks noChangeArrowheads="1"/>
          </p:cNvSpPr>
          <p:nvPr/>
        </p:nvSpPr>
        <p:spPr bwMode="auto">
          <a:xfrm>
            <a:off x="685800" y="1371600"/>
            <a:ext cx="7924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AU" altLang="en-US" dirty="0" smtClean="0">
                <a:solidFill>
                  <a:srgbClr val="000000"/>
                </a:solidFill>
                <a:ea typeface="+mn-ea"/>
              </a:rPr>
              <a:t>Variable declaration</a:t>
            </a:r>
          </a:p>
          <a:p>
            <a:pPr lvl="1" algn="l">
              <a:spcBef>
                <a:spcPct val="0"/>
              </a:spcBef>
            </a:pPr>
            <a:r>
              <a:rPr lang="en-AU" altLang="en-US" sz="3200" dirty="0" smtClean="0">
                <a:solidFill>
                  <a:srgbClr val="000000"/>
                </a:solidFill>
                <a:ea typeface="+mn-ea"/>
              </a:rPr>
              <a:t>sets aside a </a:t>
            </a:r>
            <a:r>
              <a:rPr lang="en-AU" altLang="en-US" sz="3200" dirty="0" smtClean="0">
                <a:solidFill>
                  <a:srgbClr val="000099"/>
                </a:solidFill>
                <a:ea typeface="+mn-ea"/>
              </a:rPr>
              <a:t>“box” </a:t>
            </a:r>
            <a:r>
              <a:rPr lang="en-AU" altLang="en-US" sz="3200" dirty="0" smtClean="0">
                <a:solidFill>
                  <a:srgbClr val="000000"/>
                </a:solidFill>
                <a:ea typeface="+mn-ea"/>
              </a:rPr>
              <a:t>to contain a value</a:t>
            </a:r>
            <a:endParaRPr lang="en-US" altLang="en-US" dirty="0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372751" name="Text Box 15"/>
          <p:cNvSpPr txBox="1">
            <a:spLocks noChangeArrowheads="1"/>
          </p:cNvSpPr>
          <p:nvPr/>
        </p:nvSpPr>
        <p:spPr bwMode="auto">
          <a:xfrm>
            <a:off x="838200" y="2819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AU" altLang="en-US" b="1" i="1" u="sng" smtClean="0">
                <a:solidFill>
                  <a:srgbClr val="FF0000"/>
                </a:solidFill>
                <a:latin typeface="Arial" charset="0"/>
                <a:ea typeface="+mn-ea"/>
              </a:rPr>
              <a:t>Example:</a:t>
            </a:r>
            <a:endParaRPr lang="en-AU" altLang="en-US" b="1" i="1" u="sng" smtClean="0">
              <a:solidFill>
                <a:srgbClr val="66FF66"/>
              </a:solidFill>
              <a:latin typeface="Arial" charset="0"/>
              <a:ea typeface="+mn-ea"/>
            </a:endParaRPr>
          </a:p>
        </p:txBody>
      </p:sp>
      <p:sp>
        <p:nvSpPr>
          <p:cNvPr id="372752" name="Text Box 16"/>
          <p:cNvSpPr txBox="1">
            <a:spLocks noChangeArrowheads="1"/>
          </p:cNvSpPr>
          <p:nvPr/>
        </p:nvSpPr>
        <p:spPr bwMode="auto">
          <a:xfrm>
            <a:off x="2590800" y="2819400"/>
            <a:ext cx="57150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char  ch;</a:t>
            </a:r>
          </a:p>
        </p:txBody>
      </p:sp>
      <p:sp>
        <p:nvSpPr>
          <p:cNvPr id="372759" name="Text Box 23"/>
          <p:cNvSpPr txBox="1">
            <a:spLocks noChangeArrowheads="1"/>
          </p:cNvSpPr>
          <p:nvPr/>
        </p:nvSpPr>
        <p:spPr bwMode="auto">
          <a:xfrm>
            <a:off x="2590800" y="3429000"/>
            <a:ext cx="57150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ch = ‘B’;</a:t>
            </a:r>
          </a:p>
        </p:txBody>
      </p:sp>
      <p:sp>
        <p:nvSpPr>
          <p:cNvPr id="372761" name="Text Box 25"/>
          <p:cNvSpPr txBox="1">
            <a:spLocks noChangeArrowheads="1"/>
          </p:cNvSpPr>
          <p:nvPr/>
        </p:nvSpPr>
        <p:spPr bwMode="auto">
          <a:xfrm>
            <a:off x="762000" y="5638800"/>
            <a:ext cx="14478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kumimoji="1" lang="en-AU" altLang="en-US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372762" name="Text Box 26"/>
          <p:cNvSpPr txBox="1">
            <a:spLocks noChangeArrowheads="1"/>
          </p:cNvSpPr>
          <p:nvPr/>
        </p:nvSpPr>
        <p:spPr bwMode="auto">
          <a:xfrm>
            <a:off x="2209800" y="5638800"/>
            <a:ext cx="14478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kumimoji="1" lang="en-AU" altLang="en-US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5105400" y="5638800"/>
            <a:ext cx="14478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kumimoji="1" lang="en-AU" altLang="en-US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372764" name="Text Box 28"/>
          <p:cNvSpPr txBox="1">
            <a:spLocks noChangeArrowheads="1"/>
          </p:cNvSpPr>
          <p:nvPr/>
        </p:nvSpPr>
        <p:spPr bwMode="auto">
          <a:xfrm>
            <a:off x="6553200" y="5638800"/>
            <a:ext cx="14478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kumimoji="1" lang="en-AU" altLang="en-US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372765" name="Text Box 29"/>
          <p:cNvSpPr txBox="1">
            <a:spLocks noChangeArrowheads="1"/>
          </p:cNvSpPr>
          <p:nvPr/>
        </p:nvSpPr>
        <p:spPr bwMode="auto">
          <a:xfrm>
            <a:off x="2209800" y="51816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AU" altLang="en-US" sz="1800" b="1" smtClean="0">
                <a:solidFill>
                  <a:srgbClr val="000044"/>
                </a:solidFill>
                <a:latin typeface="Lucida Sans" pitchFamily="34" charset="0"/>
                <a:ea typeface="+mn-ea"/>
              </a:rPr>
              <a:t>0x1FFF</a:t>
            </a:r>
          </a:p>
        </p:txBody>
      </p:sp>
      <p:sp>
        <p:nvSpPr>
          <p:cNvPr id="372766" name="Text Box 30"/>
          <p:cNvSpPr txBox="1">
            <a:spLocks noChangeArrowheads="1"/>
          </p:cNvSpPr>
          <p:nvPr/>
        </p:nvSpPr>
        <p:spPr bwMode="auto">
          <a:xfrm>
            <a:off x="3657600" y="51816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AU" altLang="en-US" sz="1800" b="1" smtClean="0">
                <a:solidFill>
                  <a:srgbClr val="000044"/>
                </a:solidFill>
                <a:latin typeface="Lucida Sans" pitchFamily="34" charset="0"/>
                <a:ea typeface="+mn-ea"/>
              </a:rPr>
              <a:t>0x2000</a:t>
            </a:r>
          </a:p>
        </p:txBody>
      </p:sp>
      <p:sp>
        <p:nvSpPr>
          <p:cNvPr id="372767" name="Text Box 31"/>
          <p:cNvSpPr txBox="1">
            <a:spLocks noChangeArrowheads="1"/>
          </p:cNvSpPr>
          <p:nvPr/>
        </p:nvSpPr>
        <p:spPr bwMode="auto">
          <a:xfrm>
            <a:off x="5105400" y="51816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AU" altLang="en-US" sz="1800" b="1" smtClean="0">
                <a:solidFill>
                  <a:srgbClr val="000044"/>
                </a:solidFill>
                <a:latin typeface="Lucida Sans" pitchFamily="34" charset="0"/>
                <a:ea typeface="+mn-ea"/>
              </a:rPr>
              <a:t>0x2001</a:t>
            </a:r>
          </a:p>
        </p:txBody>
      </p:sp>
      <p:sp>
        <p:nvSpPr>
          <p:cNvPr id="372768" name="Text Box 32"/>
          <p:cNvSpPr txBox="1">
            <a:spLocks noChangeArrowheads="1"/>
          </p:cNvSpPr>
          <p:nvPr/>
        </p:nvSpPr>
        <p:spPr bwMode="auto">
          <a:xfrm>
            <a:off x="6553200" y="51816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AU" altLang="en-US" sz="1800" b="1" smtClean="0">
                <a:solidFill>
                  <a:srgbClr val="000044"/>
                </a:solidFill>
                <a:latin typeface="Lucida Sans" pitchFamily="34" charset="0"/>
                <a:ea typeface="+mn-ea"/>
              </a:rPr>
              <a:t>0x2002</a:t>
            </a:r>
          </a:p>
        </p:txBody>
      </p:sp>
      <p:sp>
        <p:nvSpPr>
          <p:cNvPr id="372769" name="Text Box 33"/>
          <p:cNvSpPr txBox="1">
            <a:spLocks noChangeArrowheads="1"/>
          </p:cNvSpPr>
          <p:nvPr/>
        </p:nvSpPr>
        <p:spPr bwMode="auto">
          <a:xfrm>
            <a:off x="762000" y="51816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AU" altLang="en-US" sz="1800" b="1" smtClean="0">
                <a:solidFill>
                  <a:srgbClr val="000044"/>
                </a:solidFill>
                <a:latin typeface="Lucida Sans" pitchFamily="34" charset="0"/>
                <a:ea typeface="+mn-ea"/>
              </a:rPr>
              <a:t>0x1FFE</a:t>
            </a:r>
          </a:p>
        </p:txBody>
      </p:sp>
      <p:sp>
        <p:nvSpPr>
          <p:cNvPr id="372770" name="Text Box 34"/>
          <p:cNvSpPr txBox="1">
            <a:spLocks noChangeArrowheads="1"/>
          </p:cNvSpPr>
          <p:nvPr/>
        </p:nvSpPr>
        <p:spPr bwMode="auto">
          <a:xfrm>
            <a:off x="8001000" y="5410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AU" altLang="en-US" i="1" smtClean="0">
                <a:solidFill>
                  <a:srgbClr val="000000"/>
                </a:solidFill>
                <a:ea typeface="+mn-ea"/>
              </a:rPr>
              <a:t>etc</a:t>
            </a:r>
          </a:p>
        </p:txBody>
      </p:sp>
      <p:sp>
        <p:nvSpPr>
          <p:cNvPr id="372771" name="Text Box 35"/>
          <p:cNvSpPr txBox="1">
            <a:spLocks noChangeArrowheads="1"/>
          </p:cNvSpPr>
          <p:nvPr/>
        </p:nvSpPr>
        <p:spPr bwMode="auto">
          <a:xfrm>
            <a:off x="3657600" y="5638800"/>
            <a:ext cx="1447800" cy="469900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‘B’</a:t>
            </a:r>
          </a:p>
        </p:txBody>
      </p:sp>
    </p:spTree>
    <p:extLst>
      <p:ext uri="{BB962C8B-B14F-4D97-AF65-F5344CB8AC3E}">
        <p14:creationId xmlns:p14="http://schemas.microsoft.com/office/powerpoint/2010/main" val="253492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Representation (cont)</a:t>
            </a:r>
          </a:p>
        </p:txBody>
      </p:sp>
      <p:sp>
        <p:nvSpPr>
          <p:cNvPr id="373782" name="Text Box 22"/>
          <p:cNvSpPr txBox="1">
            <a:spLocks noChangeArrowheads="1"/>
          </p:cNvSpPr>
          <p:nvPr/>
        </p:nvSpPr>
        <p:spPr bwMode="auto">
          <a:xfrm>
            <a:off x="685800" y="37338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AU" altLang="en-US" b="1" i="1" u="sng" smtClean="0">
                <a:solidFill>
                  <a:srgbClr val="FF0000"/>
                </a:solidFill>
                <a:latin typeface="Arial" charset="0"/>
                <a:ea typeface="+mn-ea"/>
              </a:rPr>
              <a:t>Example:</a:t>
            </a:r>
            <a:endParaRPr lang="en-AU" altLang="en-US" b="1" i="1" u="sng" smtClean="0">
              <a:solidFill>
                <a:srgbClr val="66FF66"/>
              </a:solidFill>
              <a:latin typeface="Arial" charset="0"/>
              <a:ea typeface="+mn-ea"/>
            </a:endParaRPr>
          </a:p>
        </p:txBody>
      </p:sp>
      <p:sp>
        <p:nvSpPr>
          <p:cNvPr id="373783" name="Text Box 23"/>
          <p:cNvSpPr txBox="1">
            <a:spLocks noChangeArrowheads="1"/>
          </p:cNvSpPr>
          <p:nvPr/>
        </p:nvSpPr>
        <p:spPr bwMode="auto">
          <a:xfrm>
            <a:off x="2438400" y="3733800"/>
            <a:ext cx="57150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char  name[5];</a:t>
            </a:r>
          </a:p>
        </p:txBody>
      </p:sp>
      <p:sp>
        <p:nvSpPr>
          <p:cNvPr id="373784" name="AutoShape 24"/>
          <p:cNvSpPr>
            <a:spLocks noChangeArrowheads="1"/>
          </p:cNvSpPr>
          <p:nvPr/>
        </p:nvSpPr>
        <p:spPr bwMode="auto">
          <a:xfrm>
            <a:off x="3733800" y="4876800"/>
            <a:ext cx="3733800" cy="1371600"/>
          </a:xfrm>
          <a:prstGeom prst="wedgeRectCallout">
            <a:avLst>
              <a:gd name="adj1" fmla="val -27847"/>
              <a:gd name="adj2" fmla="val -96875"/>
            </a:avLst>
          </a:prstGeom>
          <a:solidFill>
            <a:srgbClr val="008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AU" altLang="en-US" sz="2800" b="1" i="1" smtClean="0">
                <a:solidFill>
                  <a:srgbClr val="FFFFFF"/>
                </a:solidFill>
                <a:latin typeface="Arial" charset="0"/>
                <a:ea typeface="+mn-ea"/>
              </a:rPr>
              <a:t>Specifies number</a:t>
            </a:r>
          </a:p>
          <a:p>
            <a:pPr>
              <a:spcBef>
                <a:spcPct val="0"/>
              </a:spcBef>
            </a:pPr>
            <a:r>
              <a:rPr lang="en-AU" altLang="en-US" sz="2800" b="1" i="1" smtClean="0">
                <a:solidFill>
                  <a:srgbClr val="FFFFFF"/>
                </a:solidFill>
                <a:latin typeface="Arial" charset="0"/>
                <a:ea typeface="+mn-ea"/>
              </a:rPr>
              <a:t>of cells in the array</a:t>
            </a:r>
          </a:p>
        </p:txBody>
      </p:sp>
      <p:sp>
        <p:nvSpPr>
          <p:cNvPr id="373785" name="Rectangle 25"/>
          <p:cNvSpPr>
            <a:spLocks noChangeArrowheads="1"/>
          </p:cNvSpPr>
          <p:nvPr/>
        </p:nvSpPr>
        <p:spPr bwMode="auto">
          <a:xfrm>
            <a:off x="495300" y="1371600"/>
            <a:ext cx="8153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AU" altLang="en-US" smtClean="0">
                <a:solidFill>
                  <a:srgbClr val="000000"/>
                </a:solidFill>
                <a:ea typeface="+mn-ea"/>
              </a:rPr>
              <a:t>String declaration</a:t>
            </a:r>
          </a:p>
          <a:p>
            <a:pPr lvl="1" algn="l">
              <a:spcBef>
                <a:spcPct val="0"/>
              </a:spcBef>
            </a:pPr>
            <a:r>
              <a:rPr lang="en-AU" altLang="en-US" sz="3200" smtClean="0">
                <a:solidFill>
                  <a:srgbClr val="000000"/>
                </a:solidFill>
                <a:ea typeface="+mn-ea"/>
              </a:rPr>
              <a:t>sets aside an </a:t>
            </a:r>
            <a:r>
              <a:rPr lang="en-AU" altLang="en-US" sz="3200" smtClean="0">
                <a:solidFill>
                  <a:srgbClr val="000099"/>
                </a:solidFill>
                <a:ea typeface="+mn-ea"/>
              </a:rPr>
              <a:t>array of cells</a:t>
            </a:r>
            <a:endParaRPr lang="en-AU" altLang="en-US" sz="3200" smtClean="0">
              <a:solidFill>
                <a:srgbClr val="000000"/>
              </a:solidFill>
              <a:ea typeface="+mn-ea"/>
            </a:endParaRPr>
          </a:p>
          <a:p>
            <a:pPr lvl="1" algn="l">
              <a:spcBef>
                <a:spcPct val="0"/>
              </a:spcBef>
            </a:pPr>
            <a:r>
              <a:rPr lang="en-AU" altLang="en-US" sz="3200" smtClean="0">
                <a:solidFill>
                  <a:srgbClr val="000000"/>
                </a:solidFill>
                <a:ea typeface="+mn-ea"/>
              </a:rPr>
              <a:t>each cell contains a </a:t>
            </a:r>
            <a:r>
              <a:rPr lang="en-AU" altLang="en-US" sz="3200" smtClean="0">
                <a:solidFill>
                  <a:srgbClr val="000099"/>
                </a:solidFill>
                <a:ea typeface="+mn-ea"/>
              </a:rPr>
              <a:t>char</a:t>
            </a:r>
          </a:p>
          <a:p>
            <a:pPr lvl="1" algn="l">
              <a:spcBef>
                <a:spcPct val="0"/>
              </a:spcBef>
            </a:pPr>
            <a:r>
              <a:rPr lang="en-AU" altLang="en-US" sz="3200" smtClean="0">
                <a:solidFill>
                  <a:srgbClr val="000099"/>
                </a:solidFill>
                <a:ea typeface="+mn-ea"/>
              </a:rPr>
              <a:t>address</a:t>
            </a:r>
            <a:r>
              <a:rPr lang="en-AU" altLang="en-US" sz="3200" smtClean="0">
                <a:solidFill>
                  <a:srgbClr val="000000"/>
                </a:solidFill>
                <a:ea typeface="+mn-ea"/>
              </a:rPr>
              <a:t> of first cell in the array</a:t>
            </a:r>
            <a:endParaRPr lang="en-US" altLang="en-US" sz="3200" smtClean="0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582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Representation (cont)</a:t>
            </a:r>
          </a:p>
        </p:txBody>
      </p:sp>
      <p:sp>
        <p:nvSpPr>
          <p:cNvPr id="374787" name="Rectangle 3"/>
          <p:cNvSpPr>
            <a:spLocks noChangeArrowheads="1"/>
          </p:cNvSpPr>
          <p:nvPr/>
        </p:nvSpPr>
        <p:spPr bwMode="auto">
          <a:xfrm>
            <a:off x="685800" y="1143000"/>
            <a:ext cx="7239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AU" altLang="en-US" smtClean="0">
                <a:solidFill>
                  <a:srgbClr val="000000"/>
                </a:solidFill>
                <a:ea typeface="+mn-ea"/>
              </a:rPr>
              <a:t>String declaration</a:t>
            </a:r>
          </a:p>
          <a:p>
            <a:pPr lvl="1" algn="l">
              <a:spcBef>
                <a:spcPct val="0"/>
              </a:spcBef>
            </a:pPr>
            <a:r>
              <a:rPr lang="en-AU" altLang="en-US" sz="3200" smtClean="0">
                <a:solidFill>
                  <a:srgbClr val="000000"/>
                </a:solidFill>
                <a:ea typeface="+mn-ea"/>
              </a:rPr>
              <a:t>sets aside an </a:t>
            </a:r>
            <a:r>
              <a:rPr lang="en-AU" altLang="en-US" sz="3200" smtClean="0">
                <a:solidFill>
                  <a:srgbClr val="000099"/>
                </a:solidFill>
                <a:ea typeface="+mn-ea"/>
              </a:rPr>
              <a:t>array of cells</a:t>
            </a:r>
            <a:endParaRPr lang="en-AU" altLang="en-US" sz="3200" smtClean="0">
              <a:solidFill>
                <a:srgbClr val="000000"/>
              </a:solidFill>
              <a:ea typeface="+mn-ea"/>
            </a:endParaRPr>
          </a:p>
          <a:p>
            <a:pPr lvl="1" algn="l">
              <a:spcBef>
                <a:spcPct val="0"/>
              </a:spcBef>
            </a:pPr>
            <a:r>
              <a:rPr lang="en-AU" altLang="en-US" sz="3200" smtClean="0">
                <a:solidFill>
                  <a:srgbClr val="000000"/>
                </a:solidFill>
                <a:ea typeface="+mn-ea"/>
              </a:rPr>
              <a:t>each cell contains a </a:t>
            </a:r>
            <a:r>
              <a:rPr lang="en-AU" altLang="en-US" sz="3200" smtClean="0">
                <a:solidFill>
                  <a:srgbClr val="000099"/>
                </a:solidFill>
                <a:ea typeface="+mn-ea"/>
              </a:rPr>
              <a:t>char</a:t>
            </a:r>
          </a:p>
          <a:p>
            <a:pPr lvl="1" algn="l">
              <a:spcBef>
                <a:spcPct val="0"/>
              </a:spcBef>
            </a:pPr>
            <a:r>
              <a:rPr lang="en-AU" altLang="en-US" sz="3200" smtClean="0">
                <a:solidFill>
                  <a:srgbClr val="000099"/>
                </a:solidFill>
                <a:ea typeface="+mn-ea"/>
              </a:rPr>
              <a:t>address</a:t>
            </a:r>
            <a:r>
              <a:rPr lang="en-AU" altLang="en-US" sz="3200" smtClean="0">
                <a:solidFill>
                  <a:srgbClr val="000000"/>
                </a:solidFill>
                <a:ea typeface="+mn-ea"/>
              </a:rPr>
              <a:t> of first cell in the array </a:t>
            </a:r>
            <a:endParaRPr lang="en-US" altLang="en-US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374788" name="Text Box 4"/>
          <p:cNvSpPr txBox="1">
            <a:spLocks noChangeArrowheads="1"/>
          </p:cNvSpPr>
          <p:nvPr/>
        </p:nvSpPr>
        <p:spPr bwMode="auto">
          <a:xfrm>
            <a:off x="609600" y="33528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AU" altLang="en-US" b="1" i="1" u="sng" smtClean="0">
                <a:solidFill>
                  <a:srgbClr val="FF0000"/>
                </a:solidFill>
                <a:latin typeface="Arial" charset="0"/>
                <a:ea typeface="+mn-ea"/>
              </a:rPr>
              <a:t>Example:</a:t>
            </a:r>
            <a:endParaRPr lang="en-AU" altLang="en-US" b="1" i="1" u="sng" smtClean="0">
              <a:solidFill>
                <a:srgbClr val="66FF66"/>
              </a:solidFill>
              <a:latin typeface="Arial" charset="0"/>
              <a:ea typeface="+mn-ea"/>
            </a:endParaRPr>
          </a:p>
        </p:txBody>
      </p:sp>
      <p:sp>
        <p:nvSpPr>
          <p:cNvPr id="374789" name="Text Box 5"/>
          <p:cNvSpPr txBox="1">
            <a:spLocks noChangeArrowheads="1"/>
          </p:cNvSpPr>
          <p:nvPr/>
        </p:nvSpPr>
        <p:spPr bwMode="auto">
          <a:xfrm>
            <a:off x="2362200" y="3352800"/>
            <a:ext cx="57150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char  name[5];</a:t>
            </a:r>
          </a:p>
        </p:txBody>
      </p:sp>
      <p:sp>
        <p:nvSpPr>
          <p:cNvPr id="374793" name="Text Box 9"/>
          <p:cNvSpPr txBox="1">
            <a:spLocks noChangeArrowheads="1"/>
          </p:cNvSpPr>
          <p:nvPr/>
        </p:nvSpPr>
        <p:spPr bwMode="auto">
          <a:xfrm>
            <a:off x="3581400" y="4800600"/>
            <a:ext cx="6096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74794" name="Text Box 10"/>
          <p:cNvSpPr txBox="1">
            <a:spLocks noChangeArrowheads="1"/>
          </p:cNvSpPr>
          <p:nvPr/>
        </p:nvSpPr>
        <p:spPr bwMode="auto">
          <a:xfrm>
            <a:off x="4191000" y="4800600"/>
            <a:ext cx="6096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74795" name="Text Box 11"/>
          <p:cNvSpPr txBox="1">
            <a:spLocks noChangeArrowheads="1"/>
          </p:cNvSpPr>
          <p:nvPr/>
        </p:nvSpPr>
        <p:spPr bwMode="auto">
          <a:xfrm>
            <a:off x="4800600" y="4800600"/>
            <a:ext cx="609600" cy="469900"/>
          </a:xfrm>
          <a:prstGeom prst="rect">
            <a:avLst/>
          </a:prstGeom>
          <a:solidFill>
            <a:srgbClr val="CC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74796" name="Text Box 12"/>
          <p:cNvSpPr txBox="1">
            <a:spLocks noChangeArrowheads="1"/>
          </p:cNvSpPr>
          <p:nvPr/>
        </p:nvSpPr>
        <p:spPr bwMode="auto">
          <a:xfrm>
            <a:off x="5410200" y="4800600"/>
            <a:ext cx="609600" cy="469900"/>
          </a:xfrm>
          <a:prstGeom prst="rect">
            <a:avLst/>
          </a:prstGeom>
          <a:solidFill>
            <a:srgbClr val="CC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74797" name="Text Box 13"/>
          <p:cNvSpPr txBox="1">
            <a:spLocks noChangeArrowheads="1"/>
          </p:cNvSpPr>
          <p:nvPr/>
        </p:nvSpPr>
        <p:spPr bwMode="auto">
          <a:xfrm>
            <a:off x="6019800" y="4800600"/>
            <a:ext cx="609600" cy="469900"/>
          </a:xfrm>
          <a:prstGeom prst="rect">
            <a:avLst/>
          </a:prstGeom>
          <a:solidFill>
            <a:srgbClr val="CC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74798" name="Text Box 14"/>
          <p:cNvSpPr txBox="1">
            <a:spLocks noChangeArrowheads="1"/>
          </p:cNvSpPr>
          <p:nvPr/>
        </p:nvSpPr>
        <p:spPr bwMode="auto">
          <a:xfrm>
            <a:off x="6629400" y="4800600"/>
            <a:ext cx="609600" cy="469900"/>
          </a:xfrm>
          <a:prstGeom prst="rect">
            <a:avLst/>
          </a:prstGeom>
          <a:solidFill>
            <a:srgbClr val="CC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74799" name="Text Box 15"/>
          <p:cNvSpPr txBox="1">
            <a:spLocks noChangeArrowheads="1"/>
          </p:cNvSpPr>
          <p:nvPr/>
        </p:nvSpPr>
        <p:spPr bwMode="auto">
          <a:xfrm>
            <a:off x="7239000" y="4800600"/>
            <a:ext cx="609600" cy="469900"/>
          </a:xfrm>
          <a:prstGeom prst="rect">
            <a:avLst/>
          </a:prstGeom>
          <a:solidFill>
            <a:srgbClr val="CC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74800" name="Text Box 16"/>
          <p:cNvSpPr txBox="1">
            <a:spLocks noChangeArrowheads="1"/>
          </p:cNvSpPr>
          <p:nvPr/>
        </p:nvSpPr>
        <p:spPr bwMode="auto">
          <a:xfrm>
            <a:off x="7848600" y="4800600"/>
            <a:ext cx="6096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74801" name="AutoShape 17"/>
          <p:cNvSpPr>
            <a:spLocks noChangeArrowheads="1"/>
          </p:cNvSpPr>
          <p:nvPr/>
        </p:nvSpPr>
        <p:spPr bwMode="auto">
          <a:xfrm>
            <a:off x="3810000" y="5791200"/>
            <a:ext cx="1371600" cy="533400"/>
          </a:xfrm>
          <a:prstGeom prst="wedgeRectCallout">
            <a:avLst>
              <a:gd name="adj1" fmla="val 47106"/>
              <a:gd name="adj2" fmla="val -143750"/>
            </a:avLst>
          </a:prstGeom>
          <a:solidFill>
            <a:srgbClr val="00808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AU" altLang="en-US" sz="1800" b="1" i="1" smtClean="0">
                <a:solidFill>
                  <a:srgbClr val="FFFFFF"/>
                </a:solidFill>
                <a:latin typeface="Lucida Sans" pitchFamily="34" charset="0"/>
                <a:ea typeface="+mn-ea"/>
              </a:rPr>
              <a:t>0x2000</a:t>
            </a:r>
          </a:p>
        </p:txBody>
      </p:sp>
      <p:sp>
        <p:nvSpPr>
          <p:cNvPr id="374802" name="AutoShape 18"/>
          <p:cNvSpPr>
            <a:spLocks noChangeArrowheads="1"/>
          </p:cNvSpPr>
          <p:nvPr/>
        </p:nvSpPr>
        <p:spPr bwMode="auto">
          <a:xfrm>
            <a:off x="6553200" y="5791200"/>
            <a:ext cx="1371600" cy="533400"/>
          </a:xfrm>
          <a:prstGeom prst="wedgeRectCallout">
            <a:avLst>
              <a:gd name="adj1" fmla="val 24653"/>
              <a:gd name="adj2" fmla="val -141963"/>
            </a:avLst>
          </a:prstGeom>
          <a:solidFill>
            <a:srgbClr val="00808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AU" altLang="en-US" sz="1800" b="1" i="1" smtClean="0">
                <a:solidFill>
                  <a:srgbClr val="FFFFFF"/>
                </a:solidFill>
                <a:latin typeface="Lucida Sans" pitchFamily="34" charset="0"/>
                <a:ea typeface="+mn-ea"/>
              </a:rPr>
              <a:t>0x2004</a:t>
            </a:r>
          </a:p>
        </p:txBody>
      </p:sp>
      <p:grpSp>
        <p:nvGrpSpPr>
          <p:cNvPr id="374806" name="Group 22"/>
          <p:cNvGrpSpPr>
            <a:grpSpLocks/>
          </p:cNvGrpSpPr>
          <p:nvPr/>
        </p:nvGrpSpPr>
        <p:grpSpPr bwMode="auto">
          <a:xfrm>
            <a:off x="609600" y="4343400"/>
            <a:ext cx="4572000" cy="1384300"/>
            <a:chOff x="384" y="2736"/>
            <a:chExt cx="2880" cy="872"/>
          </a:xfrm>
        </p:grpSpPr>
        <p:sp>
          <p:nvSpPr>
            <p:cNvPr id="374803" name="Text Box 19"/>
            <p:cNvSpPr txBox="1">
              <a:spLocks noChangeArrowheads="1"/>
            </p:cNvSpPr>
            <p:nvPr/>
          </p:nvSpPr>
          <p:spPr bwMode="auto">
            <a:xfrm>
              <a:off x="384" y="3024"/>
              <a:ext cx="1056" cy="584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AU" altLang="en-US" b="1" smtClean="0">
                  <a:solidFill>
                    <a:srgbClr val="000000"/>
                  </a:solidFill>
                  <a:latin typeface="Courier New" pitchFamily="49" charset="0"/>
                  <a:ea typeface="+mn-ea"/>
                </a:rPr>
                <a:t>name</a:t>
              </a:r>
            </a:p>
            <a:p>
              <a:pPr>
                <a:spcBef>
                  <a:spcPct val="50000"/>
                </a:spcBef>
              </a:pPr>
              <a:r>
                <a:rPr lang="en-AU" altLang="en-US" sz="2000" b="1" smtClean="0">
                  <a:solidFill>
                    <a:srgbClr val="000000"/>
                  </a:solidFill>
                  <a:latin typeface="Lucida Sans" pitchFamily="34" charset="0"/>
                  <a:ea typeface="+mn-ea"/>
                </a:rPr>
                <a:t> </a:t>
              </a:r>
              <a:r>
                <a:rPr lang="en-AU" altLang="en-US" sz="2000" b="1" smtClean="0">
                  <a:solidFill>
                    <a:srgbClr val="000000"/>
                  </a:solidFill>
                  <a:latin typeface="Arial" charset="0"/>
                  <a:ea typeface="+mn-ea"/>
                </a:rPr>
                <a:t>is</a:t>
              </a:r>
              <a:r>
                <a:rPr lang="en-AU" altLang="en-US" sz="2000" b="1" smtClean="0">
                  <a:solidFill>
                    <a:srgbClr val="000000"/>
                  </a:solidFill>
                  <a:latin typeface="Lucida Sans" pitchFamily="34" charset="0"/>
                  <a:ea typeface="+mn-ea"/>
                </a:rPr>
                <a:t> 0x2000</a:t>
              </a:r>
            </a:p>
          </p:txBody>
        </p:sp>
        <p:sp>
          <p:nvSpPr>
            <p:cNvPr id="374805" name="AutoShape 21"/>
            <p:cNvSpPr>
              <a:spLocks/>
            </p:cNvSpPr>
            <p:nvPr/>
          </p:nvSpPr>
          <p:spPr bwMode="auto">
            <a:xfrm rot="-5400000">
              <a:off x="1944" y="1656"/>
              <a:ext cx="240" cy="2400"/>
            </a:xfrm>
            <a:prstGeom prst="rightBracket">
              <a:avLst>
                <a:gd name="adj" fmla="val 83333"/>
              </a:avLst>
            </a:prstGeom>
            <a:noFill/>
            <a:ln w="76200" cap="sq">
              <a:solidFill>
                <a:srgbClr val="FF0000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CA" b="1" i="1" smtClean="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7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altLang="en-US"/>
              <a:t>Character Arrays vs Character Strings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dirty="0">
                <a:solidFill>
                  <a:schemeClr val="accent2"/>
                </a:solidFill>
              </a:rPr>
              <a:t>character string</a:t>
            </a:r>
            <a:r>
              <a:rPr lang="en-US" altLang="en-US" dirty="0"/>
              <a:t> is a </a:t>
            </a:r>
            <a:r>
              <a:rPr lang="en-US" altLang="en-US" dirty="0">
                <a:solidFill>
                  <a:schemeClr val="accent2"/>
                </a:solidFill>
              </a:rPr>
              <a:t>char array</a:t>
            </a:r>
            <a:endParaRPr lang="en-US" altLang="en-US" dirty="0"/>
          </a:p>
          <a:p>
            <a:r>
              <a:rPr lang="en-US" altLang="en-US" dirty="0"/>
              <a:t>A character string </a:t>
            </a:r>
            <a:r>
              <a:rPr lang="en-US" altLang="en-US" i="1" dirty="0"/>
              <a:t>must</a:t>
            </a:r>
            <a:r>
              <a:rPr lang="en-US" altLang="en-US" dirty="0"/>
              <a:t> have the</a:t>
            </a:r>
            <a:r>
              <a:rPr lang="en-US" altLang="en-US" dirty="0">
                <a:solidFill>
                  <a:schemeClr val="accent2"/>
                </a:solidFill>
              </a:rPr>
              <a:t> terminating character (</a:t>
            </a: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’\0’</a:t>
            </a:r>
            <a:r>
              <a:rPr lang="en-US" altLang="en-US" dirty="0">
                <a:solidFill>
                  <a:schemeClr val="accent2"/>
                </a:solidFill>
              </a:rPr>
              <a:t>)</a:t>
            </a:r>
            <a:endParaRPr lang="en-US" altLang="en-US" dirty="0"/>
          </a:p>
          <a:p>
            <a:r>
              <a:rPr lang="en-US" altLang="en-US" dirty="0"/>
              <a:t>The terminating character allows </a:t>
            </a:r>
            <a:r>
              <a:rPr lang="en-US" altLang="en-US" dirty="0" smtClean="0"/>
              <a:t>string functions to </a:t>
            </a:r>
            <a:r>
              <a:rPr lang="en-US" altLang="en-US" dirty="0"/>
              <a:t>handle character strings</a:t>
            </a:r>
          </a:p>
        </p:txBody>
      </p:sp>
    </p:spTree>
    <p:extLst>
      <p:ext uri="{BB962C8B-B14F-4D97-AF65-F5344CB8AC3E}">
        <p14:creationId xmlns:p14="http://schemas.microsoft.com/office/powerpoint/2010/main" val="33678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</p:spPr>
        <p:txBody>
          <a:bodyPr/>
          <a:lstStyle/>
          <a:p>
            <a:r>
              <a:rPr lang="en-AU" altLang="en-US"/>
              <a:t>Character Strings</a:t>
            </a:r>
          </a:p>
        </p:txBody>
      </p:sp>
      <p:sp>
        <p:nvSpPr>
          <p:cNvPr id="376838" name="Text Box 6"/>
          <p:cNvSpPr txBox="1">
            <a:spLocks noChangeArrowheads="1"/>
          </p:cNvSpPr>
          <p:nvPr/>
        </p:nvSpPr>
        <p:spPr bwMode="auto">
          <a:xfrm>
            <a:off x="609600" y="12192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AU" altLang="en-US" b="1" i="1" u="sng" smtClean="0">
                <a:solidFill>
                  <a:srgbClr val="008000"/>
                </a:solidFill>
                <a:latin typeface="Arial" charset="0"/>
                <a:ea typeface="+mn-ea"/>
              </a:rPr>
              <a:t>Declaration 1:</a:t>
            </a:r>
          </a:p>
        </p:txBody>
      </p:sp>
      <p:sp>
        <p:nvSpPr>
          <p:cNvPr id="376839" name="Text Box 7"/>
          <p:cNvSpPr txBox="1">
            <a:spLocks noChangeArrowheads="1"/>
          </p:cNvSpPr>
          <p:nvPr/>
        </p:nvSpPr>
        <p:spPr bwMode="auto">
          <a:xfrm>
            <a:off x="685800" y="1752600"/>
            <a:ext cx="78486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char  name[5];</a:t>
            </a:r>
          </a:p>
        </p:txBody>
      </p:sp>
      <p:sp>
        <p:nvSpPr>
          <p:cNvPr id="376840" name="Text Box 8"/>
          <p:cNvSpPr txBox="1">
            <a:spLocks noChangeArrowheads="1"/>
          </p:cNvSpPr>
          <p:nvPr/>
        </p:nvSpPr>
        <p:spPr bwMode="auto">
          <a:xfrm>
            <a:off x="609600" y="22860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AU" altLang="en-US" b="1" i="1" u="sng" smtClean="0">
                <a:solidFill>
                  <a:srgbClr val="008000"/>
                </a:solidFill>
                <a:latin typeface="Arial" charset="0"/>
                <a:ea typeface="+mn-ea"/>
              </a:rPr>
              <a:t>Declaration 2:</a:t>
            </a:r>
          </a:p>
        </p:txBody>
      </p:sp>
      <p:sp>
        <p:nvSpPr>
          <p:cNvPr id="376841" name="Text Box 9"/>
          <p:cNvSpPr txBox="1">
            <a:spLocks noChangeArrowheads="1"/>
          </p:cNvSpPr>
          <p:nvPr/>
        </p:nvSpPr>
        <p:spPr bwMode="auto">
          <a:xfrm>
            <a:off x="685800" y="2819400"/>
            <a:ext cx="7848600" cy="11874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#define MAXLENGTH 5</a:t>
            </a:r>
          </a:p>
          <a:p>
            <a:pPr algn="l">
              <a:spcBef>
                <a:spcPct val="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  <a:p>
            <a:pPr algn="l">
              <a:spcBef>
                <a:spcPct val="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char  name[MAXLENGTH];</a:t>
            </a:r>
          </a:p>
        </p:txBody>
      </p:sp>
      <p:sp>
        <p:nvSpPr>
          <p:cNvPr id="376896" name="Text Box 64"/>
          <p:cNvSpPr txBox="1">
            <a:spLocks noChangeArrowheads="1"/>
          </p:cNvSpPr>
          <p:nvPr/>
        </p:nvSpPr>
        <p:spPr bwMode="auto">
          <a:xfrm>
            <a:off x="3581400" y="4800600"/>
            <a:ext cx="6096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76897" name="Text Box 65"/>
          <p:cNvSpPr txBox="1">
            <a:spLocks noChangeArrowheads="1"/>
          </p:cNvSpPr>
          <p:nvPr/>
        </p:nvSpPr>
        <p:spPr bwMode="auto">
          <a:xfrm>
            <a:off x="4191000" y="4800600"/>
            <a:ext cx="6096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76898" name="Text Box 66"/>
          <p:cNvSpPr txBox="1">
            <a:spLocks noChangeArrowheads="1"/>
          </p:cNvSpPr>
          <p:nvPr/>
        </p:nvSpPr>
        <p:spPr bwMode="auto">
          <a:xfrm>
            <a:off x="4800600" y="4800600"/>
            <a:ext cx="609600" cy="469900"/>
          </a:xfrm>
          <a:prstGeom prst="rect">
            <a:avLst/>
          </a:prstGeom>
          <a:solidFill>
            <a:srgbClr val="CC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76899" name="Text Box 67"/>
          <p:cNvSpPr txBox="1">
            <a:spLocks noChangeArrowheads="1"/>
          </p:cNvSpPr>
          <p:nvPr/>
        </p:nvSpPr>
        <p:spPr bwMode="auto">
          <a:xfrm>
            <a:off x="5410200" y="4800600"/>
            <a:ext cx="609600" cy="469900"/>
          </a:xfrm>
          <a:prstGeom prst="rect">
            <a:avLst/>
          </a:prstGeom>
          <a:solidFill>
            <a:srgbClr val="CC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76900" name="Text Box 68"/>
          <p:cNvSpPr txBox="1">
            <a:spLocks noChangeArrowheads="1"/>
          </p:cNvSpPr>
          <p:nvPr/>
        </p:nvSpPr>
        <p:spPr bwMode="auto">
          <a:xfrm>
            <a:off x="6019800" y="4800600"/>
            <a:ext cx="609600" cy="469900"/>
          </a:xfrm>
          <a:prstGeom prst="rect">
            <a:avLst/>
          </a:prstGeom>
          <a:solidFill>
            <a:srgbClr val="CC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76901" name="Text Box 69"/>
          <p:cNvSpPr txBox="1">
            <a:spLocks noChangeArrowheads="1"/>
          </p:cNvSpPr>
          <p:nvPr/>
        </p:nvSpPr>
        <p:spPr bwMode="auto">
          <a:xfrm>
            <a:off x="6629400" y="4800600"/>
            <a:ext cx="609600" cy="469900"/>
          </a:xfrm>
          <a:prstGeom prst="rect">
            <a:avLst/>
          </a:prstGeom>
          <a:solidFill>
            <a:srgbClr val="CC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76902" name="Text Box 70"/>
          <p:cNvSpPr txBox="1">
            <a:spLocks noChangeArrowheads="1"/>
          </p:cNvSpPr>
          <p:nvPr/>
        </p:nvSpPr>
        <p:spPr bwMode="auto">
          <a:xfrm>
            <a:off x="7239000" y="4800600"/>
            <a:ext cx="609600" cy="469900"/>
          </a:xfrm>
          <a:prstGeom prst="rect">
            <a:avLst/>
          </a:prstGeom>
          <a:solidFill>
            <a:srgbClr val="CC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76903" name="Text Box 71"/>
          <p:cNvSpPr txBox="1">
            <a:spLocks noChangeArrowheads="1"/>
          </p:cNvSpPr>
          <p:nvPr/>
        </p:nvSpPr>
        <p:spPr bwMode="auto">
          <a:xfrm>
            <a:off x="7848600" y="4800600"/>
            <a:ext cx="6096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76904" name="AutoShape 72"/>
          <p:cNvSpPr>
            <a:spLocks noChangeArrowheads="1"/>
          </p:cNvSpPr>
          <p:nvPr/>
        </p:nvSpPr>
        <p:spPr bwMode="auto">
          <a:xfrm>
            <a:off x="3810000" y="5791200"/>
            <a:ext cx="1371600" cy="533400"/>
          </a:xfrm>
          <a:prstGeom prst="wedgeRectCallout">
            <a:avLst>
              <a:gd name="adj1" fmla="val 47106"/>
              <a:gd name="adj2" fmla="val -143750"/>
            </a:avLst>
          </a:prstGeom>
          <a:solidFill>
            <a:srgbClr val="00808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AU" altLang="en-US" sz="1800" b="1" i="1" smtClean="0">
                <a:solidFill>
                  <a:srgbClr val="FFFFFF"/>
                </a:solidFill>
                <a:latin typeface="Lucida Sans" pitchFamily="34" charset="0"/>
                <a:ea typeface="+mn-ea"/>
              </a:rPr>
              <a:t>0x2000</a:t>
            </a:r>
          </a:p>
        </p:txBody>
      </p:sp>
      <p:sp>
        <p:nvSpPr>
          <p:cNvPr id="376905" name="AutoShape 73"/>
          <p:cNvSpPr>
            <a:spLocks noChangeArrowheads="1"/>
          </p:cNvSpPr>
          <p:nvPr/>
        </p:nvSpPr>
        <p:spPr bwMode="auto">
          <a:xfrm>
            <a:off x="6553200" y="5791200"/>
            <a:ext cx="1371600" cy="533400"/>
          </a:xfrm>
          <a:prstGeom prst="wedgeRectCallout">
            <a:avLst>
              <a:gd name="adj1" fmla="val 24653"/>
              <a:gd name="adj2" fmla="val -141963"/>
            </a:avLst>
          </a:prstGeom>
          <a:solidFill>
            <a:srgbClr val="00808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AU" altLang="en-US" sz="1800" b="1" i="1" smtClean="0">
                <a:solidFill>
                  <a:srgbClr val="FFFFFF"/>
                </a:solidFill>
                <a:latin typeface="Lucida Sans" pitchFamily="34" charset="0"/>
                <a:ea typeface="+mn-ea"/>
              </a:rPr>
              <a:t>0x2004</a:t>
            </a:r>
          </a:p>
        </p:txBody>
      </p:sp>
      <p:sp>
        <p:nvSpPr>
          <p:cNvPr id="376906" name="Text Box 74"/>
          <p:cNvSpPr txBox="1">
            <a:spLocks noChangeArrowheads="1"/>
          </p:cNvSpPr>
          <p:nvPr/>
        </p:nvSpPr>
        <p:spPr bwMode="auto">
          <a:xfrm>
            <a:off x="609600" y="4800600"/>
            <a:ext cx="1676400" cy="9271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name</a:t>
            </a:r>
          </a:p>
          <a:p>
            <a:pPr>
              <a:spcBef>
                <a:spcPct val="50000"/>
              </a:spcBef>
            </a:pPr>
            <a:r>
              <a:rPr lang="en-AU" altLang="en-US" sz="2000" b="1" smtClean="0">
                <a:solidFill>
                  <a:srgbClr val="000000"/>
                </a:solidFill>
                <a:latin typeface="Lucida Sans" pitchFamily="34" charset="0"/>
                <a:ea typeface="+mn-ea"/>
              </a:rPr>
              <a:t> </a:t>
            </a:r>
            <a:r>
              <a:rPr lang="en-AU" altLang="en-US" sz="2000" b="1" smtClean="0">
                <a:solidFill>
                  <a:srgbClr val="000000"/>
                </a:solidFill>
                <a:latin typeface="Arial" charset="0"/>
                <a:ea typeface="+mn-ea"/>
              </a:rPr>
              <a:t>is</a:t>
            </a:r>
            <a:r>
              <a:rPr lang="en-AU" altLang="en-US" sz="2000" b="1" smtClean="0">
                <a:solidFill>
                  <a:srgbClr val="000000"/>
                </a:solidFill>
                <a:latin typeface="Lucida Sans" pitchFamily="34" charset="0"/>
                <a:ea typeface="+mn-ea"/>
              </a:rPr>
              <a:t> 0x2000</a:t>
            </a:r>
          </a:p>
        </p:txBody>
      </p:sp>
      <p:sp>
        <p:nvSpPr>
          <p:cNvPr id="376907" name="AutoShape 75"/>
          <p:cNvSpPr>
            <a:spLocks/>
          </p:cNvSpPr>
          <p:nvPr/>
        </p:nvSpPr>
        <p:spPr bwMode="auto">
          <a:xfrm rot="-5400000">
            <a:off x="3086100" y="2628900"/>
            <a:ext cx="381000" cy="3810000"/>
          </a:xfrm>
          <a:prstGeom prst="rightBracket">
            <a:avLst>
              <a:gd name="adj" fmla="val 83333"/>
            </a:avLst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CA" b="1" i="1" smtClea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34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</p:spPr>
        <p:txBody>
          <a:bodyPr/>
          <a:lstStyle/>
          <a:p>
            <a:r>
              <a:rPr lang="en-AU" altLang="en-US"/>
              <a:t>Character String Declaration</a:t>
            </a:r>
          </a:p>
        </p:txBody>
      </p:sp>
      <p:sp>
        <p:nvSpPr>
          <p:cNvPr id="425987" name="Text Box 3"/>
          <p:cNvSpPr txBox="1">
            <a:spLocks noChangeArrowheads="1"/>
          </p:cNvSpPr>
          <p:nvPr/>
        </p:nvSpPr>
        <p:spPr bwMode="auto">
          <a:xfrm>
            <a:off x="609600" y="18288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AU" altLang="en-US" b="1" i="1" u="sng" smtClean="0">
                <a:solidFill>
                  <a:srgbClr val="008000"/>
                </a:solidFill>
                <a:latin typeface="Arial" charset="0"/>
                <a:ea typeface="+mn-ea"/>
              </a:rPr>
              <a:t>Declaration 1:</a:t>
            </a:r>
          </a:p>
        </p:txBody>
      </p:sp>
      <p:sp>
        <p:nvSpPr>
          <p:cNvPr id="425988" name="Text Box 4"/>
          <p:cNvSpPr txBox="1">
            <a:spLocks noChangeArrowheads="1"/>
          </p:cNvSpPr>
          <p:nvPr/>
        </p:nvSpPr>
        <p:spPr bwMode="auto">
          <a:xfrm>
            <a:off x="609600" y="2438400"/>
            <a:ext cx="78486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char  name[5] = “Ann”;</a:t>
            </a:r>
          </a:p>
        </p:txBody>
      </p:sp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3429000" y="4267200"/>
            <a:ext cx="6096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425990" name="Text Box 6"/>
          <p:cNvSpPr txBox="1">
            <a:spLocks noChangeArrowheads="1"/>
          </p:cNvSpPr>
          <p:nvPr/>
        </p:nvSpPr>
        <p:spPr bwMode="auto">
          <a:xfrm>
            <a:off x="4038600" y="4267200"/>
            <a:ext cx="6096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425991" name="Text Box 7"/>
          <p:cNvSpPr txBox="1">
            <a:spLocks noChangeArrowheads="1"/>
          </p:cNvSpPr>
          <p:nvPr/>
        </p:nvSpPr>
        <p:spPr bwMode="auto">
          <a:xfrm>
            <a:off x="4648200" y="4267200"/>
            <a:ext cx="609600" cy="4699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A</a:t>
            </a:r>
          </a:p>
        </p:txBody>
      </p:sp>
      <p:sp>
        <p:nvSpPr>
          <p:cNvPr id="425992" name="Text Box 8"/>
          <p:cNvSpPr txBox="1">
            <a:spLocks noChangeArrowheads="1"/>
          </p:cNvSpPr>
          <p:nvPr/>
        </p:nvSpPr>
        <p:spPr bwMode="auto">
          <a:xfrm>
            <a:off x="5257800" y="4267200"/>
            <a:ext cx="609600" cy="4699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n</a:t>
            </a:r>
          </a:p>
        </p:txBody>
      </p:sp>
      <p:sp>
        <p:nvSpPr>
          <p:cNvPr id="425993" name="Text Box 9"/>
          <p:cNvSpPr txBox="1">
            <a:spLocks noChangeArrowheads="1"/>
          </p:cNvSpPr>
          <p:nvPr/>
        </p:nvSpPr>
        <p:spPr bwMode="auto">
          <a:xfrm>
            <a:off x="5867400" y="4267200"/>
            <a:ext cx="609600" cy="4699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n</a:t>
            </a:r>
          </a:p>
        </p:txBody>
      </p:sp>
      <p:sp>
        <p:nvSpPr>
          <p:cNvPr id="425994" name="Text Box 10"/>
          <p:cNvSpPr txBox="1">
            <a:spLocks noChangeArrowheads="1"/>
          </p:cNvSpPr>
          <p:nvPr/>
        </p:nvSpPr>
        <p:spPr bwMode="auto">
          <a:xfrm>
            <a:off x="6477000" y="4267200"/>
            <a:ext cx="609600" cy="4699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\0</a:t>
            </a:r>
          </a:p>
        </p:txBody>
      </p:sp>
      <p:sp>
        <p:nvSpPr>
          <p:cNvPr id="425995" name="Text Box 11"/>
          <p:cNvSpPr txBox="1">
            <a:spLocks noChangeArrowheads="1"/>
          </p:cNvSpPr>
          <p:nvPr/>
        </p:nvSpPr>
        <p:spPr bwMode="auto">
          <a:xfrm>
            <a:off x="7086600" y="4267200"/>
            <a:ext cx="609600" cy="4699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425996" name="Text Box 12"/>
          <p:cNvSpPr txBox="1">
            <a:spLocks noChangeArrowheads="1"/>
          </p:cNvSpPr>
          <p:nvPr/>
        </p:nvSpPr>
        <p:spPr bwMode="auto">
          <a:xfrm>
            <a:off x="7696200" y="4267200"/>
            <a:ext cx="6096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426001" name="AutoShape 17"/>
          <p:cNvSpPr>
            <a:spLocks/>
          </p:cNvSpPr>
          <p:nvPr/>
        </p:nvSpPr>
        <p:spPr bwMode="auto">
          <a:xfrm rot="-5400000">
            <a:off x="2933700" y="2095500"/>
            <a:ext cx="381000" cy="3810000"/>
          </a:xfrm>
          <a:prstGeom prst="rightBracket">
            <a:avLst>
              <a:gd name="adj" fmla="val 83333"/>
            </a:avLst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CA" b="1" i="1" smtClea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426002" name="AutoShape 18"/>
          <p:cNvSpPr>
            <a:spLocks noChangeArrowheads="1"/>
          </p:cNvSpPr>
          <p:nvPr/>
        </p:nvSpPr>
        <p:spPr bwMode="auto">
          <a:xfrm>
            <a:off x="4953000" y="1219200"/>
            <a:ext cx="3962400" cy="1905000"/>
          </a:xfrm>
          <a:prstGeom prst="wedgeRectCallout">
            <a:avLst>
              <a:gd name="adj1" fmla="val -5046"/>
              <a:gd name="adj2" fmla="val 103500"/>
            </a:avLst>
          </a:prstGeom>
          <a:solidFill>
            <a:srgbClr val="CC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AU" altLang="en-US" b="1" i="1" u="sng" dirty="0" smtClean="0">
                <a:solidFill>
                  <a:srgbClr val="FFFF00"/>
                </a:solidFill>
                <a:latin typeface="Arial" charset="0"/>
                <a:ea typeface="+mn-ea"/>
              </a:rPr>
              <a:t>Terminating Character:</a:t>
            </a:r>
            <a:endParaRPr lang="en-AU" altLang="en-US" b="1" i="1" u="sng" dirty="0" smtClean="0">
              <a:solidFill>
                <a:srgbClr val="000000"/>
              </a:solidFill>
              <a:latin typeface="Arial" charset="0"/>
              <a:ea typeface="+mn-ea"/>
            </a:endParaRPr>
          </a:p>
          <a:p>
            <a:pPr algn="l">
              <a:buFontTx/>
              <a:buChar char="•"/>
            </a:pPr>
            <a:r>
              <a:rPr lang="en-AU" altLang="en-US" b="1" i="1" dirty="0" smtClean="0">
                <a:solidFill>
                  <a:srgbClr val="FFFFFF"/>
                </a:solidFill>
                <a:latin typeface="Arial" charset="0"/>
                <a:ea typeface="+mn-ea"/>
              </a:rPr>
              <a:t>  Marks the end of string</a:t>
            </a:r>
          </a:p>
          <a:p>
            <a:pPr algn="l">
              <a:buFontTx/>
              <a:buChar char="•"/>
            </a:pPr>
            <a:r>
              <a:rPr lang="en-AU" altLang="en-US" b="1" i="1" dirty="0" smtClean="0">
                <a:solidFill>
                  <a:srgbClr val="FFFFFF"/>
                </a:solidFill>
                <a:latin typeface="Arial" charset="0"/>
                <a:ea typeface="+mn-ea"/>
              </a:rPr>
              <a:t>  Special char:</a:t>
            </a:r>
            <a:r>
              <a:rPr lang="en-AU" altLang="en-US" b="1" i="1" dirty="0" smtClean="0">
                <a:solidFill>
                  <a:srgbClr val="000000"/>
                </a:solidFill>
                <a:latin typeface="Arial" charset="0"/>
                <a:ea typeface="+mn-ea"/>
              </a:rPr>
              <a:t> </a:t>
            </a:r>
            <a:r>
              <a:rPr lang="en-AU" altLang="en-US" b="1" dirty="0" smtClean="0">
                <a:solidFill>
                  <a:srgbClr val="FFFF00"/>
                </a:solidFill>
                <a:latin typeface="Lucida Console" pitchFamily="49" charset="0"/>
                <a:ea typeface="+mn-ea"/>
              </a:rPr>
              <a:t>’\0</a:t>
            </a:r>
            <a:r>
              <a:rPr lang="en-AU" altLang="en-US" b="1" smtClean="0">
                <a:solidFill>
                  <a:srgbClr val="FFFF00"/>
                </a:solidFill>
                <a:latin typeface="Lucida Console" pitchFamily="49" charset="0"/>
                <a:ea typeface="+mn-ea"/>
              </a:rPr>
              <a:t>’</a:t>
            </a:r>
            <a:r>
              <a:rPr lang="en-AU" altLang="en-US" b="1" i="1" smtClean="0">
                <a:solidFill>
                  <a:srgbClr val="FFFF00"/>
                </a:solidFill>
                <a:latin typeface="Arial" charset="0"/>
                <a:ea typeface="+mn-ea"/>
              </a:rPr>
              <a:t> </a:t>
            </a:r>
            <a:endParaRPr lang="en-AU" altLang="en-US" b="1" i="1" dirty="0" smtClean="0">
              <a:solidFill>
                <a:srgbClr val="FFFF00"/>
              </a:solidFill>
              <a:latin typeface="Arial" charset="0"/>
              <a:ea typeface="+mn-ea"/>
            </a:endParaRPr>
          </a:p>
        </p:txBody>
      </p:sp>
      <p:sp>
        <p:nvSpPr>
          <p:cNvPr id="426003" name="AutoShape 19"/>
          <p:cNvSpPr>
            <a:spLocks noChangeArrowheads="1"/>
          </p:cNvSpPr>
          <p:nvPr/>
        </p:nvSpPr>
        <p:spPr bwMode="auto">
          <a:xfrm>
            <a:off x="3657600" y="5257800"/>
            <a:ext cx="1371600" cy="533400"/>
          </a:xfrm>
          <a:prstGeom prst="wedgeRectCallout">
            <a:avLst>
              <a:gd name="adj1" fmla="val 47106"/>
              <a:gd name="adj2" fmla="val -143750"/>
            </a:avLst>
          </a:prstGeom>
          <a:solidFill>
            <a:srgbClr val="00808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AU" altLang="en-US" sz="1800" b="1" i="1" smtClean="0">
                <a:solidFill>
                  <a:srgbClr val="FFFFFF"/>
                </a:solidFill>
                <a:latin typeface="Lucida Sans" pitchFamily="34" charset="0"/>
                <a:ea typeface="+mn-ea"/>
              </a:rPr>
              <a:t>0x2000</a:t>
            </a:r>
          </a:p>
        </p:txBody>
      </p:sp>
      <p:sp>
        <p:nvSpPr>
          <p:cNvPr id="426004" name="AutoShape 20"/>
          <p:cNvSpPr>
            <a:spLocks noChangeArrowheads="1"/>
          </p:cNvSpPr>
          <p:nvPr/>
        </p:nvSpPr>
        <p:spPr bwMode="auto">
          <a:xfrm>
            <a:off x="6400800" y="5257800"/>
            <a:ext cx="1371600" cy="533400"/>
          </a:xfrm>
          <a:prstGeom prst="wedgeRectCallout">
            <a:avLst>
              <a:gd name="adj1" fmla="val 24653"/>
              <a:gd name="adj2" fmla="val -141963"/>
            </a:avLst>
          </a:prstGeom>
          <a:solidFill>
            <a:srgbClr val="00808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AU" altLang="en-US" sz="1800" b="1" i="1" smtClean="0">
                <a:solidFill>
                  <a:srgbClr val="FFFFFF"/>
                </a:solidFill>
                <a:latin typeface="Lucida Sans" pitchFamily="34" charset="0"/>
                <a:ea typeface="+mn-ea"/>
              </a:rPr>
              <a:t>0x2004</a:t>
            </a:r>
          </a:p>
        </p:txBody>
      </p:sp>
      <p:sp>
        <p:nvSpPr>
          <p:cNvPr id="426005" name="Text Box 21"/>
          <p:cNvSpPr txBox="1">
            <a:spLocks noChangeArrowheads="1"/>
          </p:cNvSpPr>
          <p:nvPr/>
        </p:nvSpPr>
        <p:spPr bwMode="auto">
          <a:xfrm>
            <a:off x="381000" y="4191000"/>
            <a:ext cx="1676400" cy="9271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name</a:t>
            </a:r>
          </a:p>
          <a:p>
            <a:pPr>
              <a:spcBef>
                <a:spcPct val="50000"/>
              </a:spcBef>
            </a:pPr>
            <a:r>
              <a:rPr lang="en-AU" altLang="en-US" sz="2000" b="1" smtClean="0">
                <a:solidFill>
                  <a:srgbClr val="000000"/>
                </a:solidFill>
                <a:latin typeface="Lucida Sans" pitchFamily="34" charset="0"/>
                <a:ea typeface="+mn-ea"/>
              </a:rPr>
              <a:t> </a:t>
            </a:r>
            <a:r>
              <a:rPr lang="en-AU" altLang="en-US" sz="2000" b="1" smtClean="0">
                <a:solidFill>
                  <a:srgbClr val="000000"/>
                </a:solidFill>
                <a:latin typeface="Arial" charset="0"/>
                <a:ea typeface="+mn-ea"/>
              </a:rPr>
              <a:t>is</a:t>
            </a:r>
            <a:r>
              <a:rPr lang="en-AU" altLang="en-US" sz="2000" b="1" smtClean="0">
                <a:solidFill>
                  <a:srgbClr val="000000"/>
                </a:solidFill>
                <a:latin typeface="Lucida Sans" pitchFamily="34" charset="0"/>
                <a:ea typeface="+mn-ea"/>
              </a:rPr>
              <a:t> 0x2000</a:t>
            </a:r>
          </a:p>
        </p:txBody>
      </p:sp>
    </p:spTree>
    <p:extLst>
      <p:ext uri="{BB962C8B-B14F-4D97-AF65-F5344CB8AC3E}">
        <p14:creationId xmlns:p14="http://schemas.microsoft.com/office/powerpoint/2010/main" val="76685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</p:spPr>
        <p:txBody>
          <a:bodyPr/>
          <a:lstStyle/>
          <a:p>
            <a:r>
              <a:rPr lang="en-AU" altLang="en-US"/>
              <a:t>Character String Declaration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09600" y="18288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AU" altLang="en-US" b="1" i="1" u="sng" smtClean="0">
                <a:solidFill>
                  <a:srgbClr val="008000"/>
                </a:solidFill>
                <a:latin typeface="Arial" charset="0"/>
                <a:ea typeface="+mn-ea"/>
              </a:rPr>
              <a:t>Declaration 1:</a:t>
            </a:r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609600" y="2438400"/>
            <a:ext cx="78486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char  name[5] = “Ann”;</a:t>
            </a:r>
          </a:p>
        </p:txBody>
      </p:sp>
      <p:sp>
        <p:nvSpPr>
          <p:cNvPr id="524293" name="Text Box 5"/>
          <p:cNvSpPr txBox="1">
            <a:spLocks noChangeArrowheads="1"/>
          </p:cNvSpPr>
          <p:nvPr/>
        </p:nvSpPr>
        <p:spPr bwMode="auto">
          <a:xfrm>
            <a:off x="3429000" y="4267200"/>
            <a:ext cx="6096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524294" name="Text Box 6"/>
          <p:cNvSpPr txBox="1">
            <a:spLocks noChangeArrowheads="1"/>
          </p:cNvSpPr>
          <p:nvPr/>
        </p:nvSpPr>
        <p:spPr bwMode="auto">
          <a:xfrm>
            <a:off x="4038600" y="4267200"/>
            <a:ext cx="6096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524295" name="Text Box 7"/>
          <p:cNvSpPr txBox="1">
            <a:spLocks noChangeArrowheads="1"/>
          </p:cNvSpPr>
          <p:nvPr/>
        </p:nvSpPr>
        <p:spPr bwMode="auto">
          <a:xfrm>
            <a:off x="4648200" y="4267200"/>
            <a:ext cx="609600" cy="4699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A</a:t>
            </a:r>
          </a:p>
        </p:txBody>
      </p:sp>
      <p:sp>
        <p:nvSpPr>
          <p:cNvPr id="524296" name="Text Box 8"/>
          <p:cNvSpPr txBox="1">
            <a:spLocks noChangeArrowheads="1"/>
          </p:cNvSpPr>
          <p:nvPr/>
        </p:nvSpPr>
        <p:spPr bwMode="auto">
          <a:xfrm>
            <a:off x="5257800" y="4267200"/>
            <a:ext cx="609600" cy="4699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n</a:t>
            </a:r>
          </a:p>
        </p:txBody>
      </p:sp>
      <p:sp>
        <p:nvSpPr>
          <p:cNvPr id="524297" name="Text Box 9"/>
          <p:cNvSpPr txBox="1">
            <a:spLocks noChangeArrowheads="1"/>
          </p:cNvSpPr>
          <p:nvPr/>
        </p:nvSpPr>
        <p:spPr bwMode="auto">
          <a:xfrm>
            <a:off x="5867400" y="4267200"/>
            <a:ext cx="609600" cy="4699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n</a:t>
            </a:r>
          </a:p>
        </p:txBody>
      </p:sp>
      <p:sp>
        <p:nvSpPr>
          <p:cNvPr id="524298" name="Text Box 10"/>
          <p:cNvSpPr txBox="1">
            <a:spLocks noChangeArrowheads="1"/>
          </p:cNvSpPr>
          <p:nvPr/>
        </p:nvSpPr>
        <p:spPr bwMode="auto">
          <a:xfrm>
            <a:off x="6477000" y="4267200"/>
            <a:ext cx="609600" cy="4699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\0</a:t>
            </a:r>
          </a:p>
        </p:txBody>
      </p:sp>
      <p:sp>
        <p:nvSpPr>
          <p:cNvPr id="524299" name="Text Box 11"/>
          <p:cNvSpPr txBox="1">
            <a:spLocks noChangeArrowheads="1"/>
          </p:cNvSpPr>
          <p:nvPr/>
        </p:nvSpPr>
        <p:spPr bwMode="auto">
          <a:xfrm>
            <a:off x="7086600" y="4267200"/>
            <a:ext cx="609600" cy="4699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524300" name="Text Box 12"/>
          <p:cNvSpPr txBox="1">
            <a:spLocks noChangeArrowheads="1"/>
          </p:cNvSpPr>
          <p:nvPr/>
        </p:nvSpPr>
        <p:spPr bwMode="auto">
          <a:xfrm>
            <a:off x="7696200" y="4267200"/>
            <a:ext cx="6096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524301" name="AutoShape 13"/>
          <p:cNvSpPr>
            <a:spLocks/>
          </p:cNvSpPr>
          <p:nvPr/>
        </p:nvSpPr>
        <p:spPr bwMode="auto">
          <a:xfrm rot="-5400000">
            <a:off x="2933700" y="2095500"/>
            <a:ext cx="381000" cy="3810000"/>
          </a:xfrm>
          <a:prstGeom prst="rightBracket">
            <a:avLst>
              <a:gd name="adj" fmla="val 83333"/>
            </a:avLst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CA" b="1" i="1" smtClea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524303" name="AutoShape 15"/>
          <p:cNvSpPr>
            <a:spLocks noChangeArrowheads="1"/>
          </p:cNvSpPr>
          <p:nvPr/>
        </p:nvSpPr>
        <p:spPr bwMode="auto">
          <a:xfrm>
            <a:off x="3657600" y="5257800"/>
            <a:ext cx="1371600" cy="533400"/>
          </a:xfrm>
          <a:prstGeom prst="wedgeRectCallout">
            <a:avLst>
              <a:gd name="adj1" fmla="val 47106"/>
              <a:gd name="adj2" fmla="val -143750"/>
            </a:avLst>
          </a:prstGeom>
          <a:solidFill>
            <a:srgbClr val="00808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AU" altLang="en-US" sz="1800" b="1" i="1" smtClean="0">
                <a:solidFill>
                  <a:srgbClr val="FFFFFF"/>
                </a:solidFill>
                <a:latin typeface="Lucida Sans" pitchFamily="34" charset="0"/>
                <a:ea typeface="+mn-ea"/>
              </a:rPr>
              <a:t>0x2000</a:t>
            </a:r>
          </a:p>
        </p:txBody>
      </p:sp>
      <p:sp>
        <p:nvSpPr>
          <p:cNvPr id="524304" name="AutoShape 16"/>
          <p:cNvSpPr>
            <a:spLocks noChangeArrowheads="1"/>
          </p:cNvSpPr>
          <p:nvPr/>
        </p:nvSpPr>
        <p:spPr bwMode="auto">
          <a:xfrm>
            <a:off x="6400800" y="5257800"/>
            <a:ext cx="1371600" cy="533400"/>
          </a:xfrm>
          <a:prstGeom prst="wedgeRectCallout">
            <a:avLst>
              <a:gd name="adj1" fmla="val 24653"/>
              <a:gd name="adj2" fmla="val -141963"/>
            </a:avLst>
          </a:prstGeom>
          <a:solidFill>
            <a:srgbClr val="00808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AU" altLang="en-US" sz="1800" b="1" i="1" smtClean="0">
                <a:solidFill>
                  <a:srgbClr val="FFFFFF"/>
                </a:solidFill>
                <a:latin typeface="Lucida Sans" pitchFamily="34" charset="0"/>
                <a:ea typeface="+mn-ea"/>
              </a:rPr>
              <a:t>0x2004</a:t>
            </a:r>
          </a:p>
        </p:txBody>
      </p:sp>
      <p:sp>
        <p:nvSpPr>
          <p:cNvPr id="524305" name="Text Box 17"/>
          <p:cNvSpPr txBox="1">
            <a:spLocks noChangeArrowheads="1"/>
          </p:cNvSpPr>
          <p:nvPr/>
        </p:nvSpPr>
        <p:spPr bwMode="auto">
          <a:xfrm>
            <a:off x="381000" y="4191000"/>
            <a:ext cx="1676400" cy="9271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name</a:t>
            </a:r>
          </a:p>
          <a:p>
            <a:pPr>
              <a:spcBef>
                <a:spcPct val="50000"/>
              </a:spcBef>
            </a:pPr>
            <a:r>
              <a:rPr lang="en-AU" altLang="en-US" sz="2000" b="1" smtClean="0">
                <a:solidFill>
                  <a:srgbClr val="000000"/>
                </a:solidFill>
                <a:latin typeface="Lucida Sans" pitchFamily="34" charset="0"/>
                <a:ea typeface="+mn-ea"/>
              </a:rPr>
              <a:t> </a:t>
            </a:r>
            <a:r>
              <a:rPr lang="en-AU" altLang="en-US" sz="2000" b="1" smtClean="0">
                <a:solidFill>
                  <a:srgbClr val="000000"/>
                </a:solidFill>
                <a:latin typeface="Arial" charset="0"/>
                <a:ea typeface="+mn-ea"/>
              </a:rPr>
              <a:t>is</a:t>
            </a:r>
            <a:r>
              <a:rPr lang="en-AU" altLang="en-US" sz="2000" b="1" smtClean="0">
                <a:solidFill>
                  <a:srgbClr val="000000"/>
                </a:solidFill>
                <a:latin typeface="Lucida Sans" pitchFamily="34" charset="0"/>
                <a:ea typeface="+mn-ea"/>
              </a:rPr>
              <a:t> 0x2000</a:t>
            </a:r>
          </a:p>
        </p:txBody>
      </p:sp>
      <p:sp>
        <p:nvSpPr>
          <p:cNvPr id="524302" name="AutoShape 14"/>
          <p:cNvSpPr>
            <a:spLocks noChangeArrowheads="1"/>
          </p:cNvSpPr>
          <p:nvPr/>
        </p:nvSpPr>
        <p:spPr bwMode="auto">
          <a:xfrm>
            <a:off x="609600" y="3276600"/>
            <a:ext cx="8077200" cy="1752600"/>
          </a:xfrm>
          <a:prstGeom prst="wedgeRectCallout">
            <a:avLst>
              <a:gd name="adj1" fmla="val -13657"/>
              <a:gd name="adj2" fmla="val -77898"/>
            </a:avLst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en-US" b="1" i="1" smtClean="0">
                <a:solidFill>
                  <a:srgbClr val="FFFFFF"/>
                </a:solidFill>
                <a:latin typeface="Arial" charset="0"/>
                <a:ea typeface="+mn-ea"/>
              </a:rPr>
              <a:t>Could have defined this as an array:</a:t>
            </a:r>
          </a:p>
          <a:p>
            <a:pPr algn="l"/>
            <a:endParaRPr lang="en-AU" altLang="en-US" b="1" i="1" smtClea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524306" name="Text Box 18"/>
          <p:cNvSpPr txBox="1">
            <a:spLocks noChangeArrowheads="1"/>
          </p:cNvSpPr>
          <p:nvPr/>
        </p:nvSpPr>
        <p:spPr bwMode="auto">
          <a:xfrm>
            <a:off x="1295400" y="4267200"/>
            <a:ext cx="70104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char  name[5] = </a:t>
            </a:r>
            <a:r>
              <a:rPr lang="en-US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{’A’,’n’,’n’,’\0’};</a:t>
            </a: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79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228600"/>
            <a:ext cx="8763000" cy="838200"/>
          </a:xfrm>
        </p:spPr>
        <p:txBody>
          <a:bodyPr/>
          <a:lstStyle/>
          <a:p>
            <a:r>
              <a:rPr lang="en-AU" altLang="en-US"/>
              <a:t>Character String Declaration (cont)</a:t>
            </a:r>
          </a:p>
        </p:txBody>
      </p:sp>
      <p:sp>
        <p:nvSpPr>
          <p:cNvPr id="427011" name="Text Box 3"/>
          <p:cNvSpPr txBox="1">
            <a:spLocks noChangeArrowheads="1"/>
          </p:cNvSpPr>
          <p:nvPr/>
        </p:nvSpPr>
        <p:spPr bwMode="auto">
          <a:xfrm>
            <a:off x="609600" y="18288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AU" altLang="en-US" b="1" i="1" u="sng" smtClean="0">
                <a:solidFill>
                  <a:srgbClr val="008000"/>
                </a:solidFill>
                <a:latin typeface="Arial" charset="0"/>
                <a:ea typeface="+mn-ea"/>
              </a:rPr>
              <a:t>Declaration 1:</a:t>
            </a:r>
          </a:p>
        </p:txBody>
      </p:sp>
      <p:sp>
        <p:nvSpPr>
          <p:cNvPr id="427012" name="Text Box 4"/>
          <p:cNvSpPr txBox="1">
            <a:spLocks noChangeArrowheads="1"/>
          </p:cNvSpPr>
          <p:nvPr/>
        </p:nvSpPr>
        <p:spPr bwMode="auto">
          <a:xfrm>
            <a:off x="609600" y="2438400"/>
            <a:ext cx="78486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char  name[5] = “Ann”;</a:t>
            </a:r>
          </a:p>
        </p:txBody>
      </p:sp>
      <p:sp>
        <p:nvSpPr>
          <p:cNvPr id="427027" name="AutoShape 19"/>
          <p:cNvSpPr>
            <a:spLocks noChangeArrowheads="1"/>
          </p:cNvSpPr>
          <p:nvPr/>
        </p:nvSpPr>
        <p:spPr bwMode="auto">
          <a:xfrm>
            <a:off x="5638800" y="1295400"/>
            <a:ext cx="2971800" cy="1143000"/>
          </a:xfrm>
          <a:prstGeom prst="wedgeRectCallout">
            <a:avLst>
              <a:gd name="adj1" fmla="val -141347"/>
              <a:gd name="adj2" fmla="val 52361"/>
            </a:avLst>
          </a:prstGeom>
          <a:solidFill>
            <a:srgbClr val="008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AU" altLang="en-US" b="1" i="1" smtClean="0">
                <a:solidFill>
                  <a:srgbClr val="FFFFFF"/>
                </a:solidFill>
                <a:latin typeface="Arial" charset="0"/>
                <a:ea typeface="+mn-ea"/>
              </a:rPr>
              <a:t>Can store</a:t>
            </a:r>
          </a:p>
          <a:p>
            <a:pPr>
              <a:spcBef>
                <a:spcPct val="0"/>
              </a:spcBef>
            </a:pPr>
            <a:r>
              <a:rPr lang="en-AU" altLang="en-US" b="1" i="1" smtClean="0">
                <a:solidFill>
                  <a:srgbClr val="FFFFFF"/>
                </a:solidFill>
                <a:latin typeface="Arial" charset="0"/>
                <a:ea typeface="+mn-ea"/>
              </a:rPr>
              <a:t>at most</a:t>
            </a:r>
            <a:r>
              <a:rPr lang="en-AU" altLang="en-US" b="1" i="1" smtClean="0">
                <a:solidFill>
                  <a:srgbClr val="000000"/>
                </a:solidFill>
                <a:latin typeface="Arial" charset="0"/>
                <a:ea typeface="+mn-ea"/>
              </a:rPr>
              <a:t> </a:t>
            </a:r>
            <a:r>
              <a:rPr lang="en-AU" altLang="en-US" b="1" i="1" smtClean="0">
                <a:solidFill>
                  <a:srgbClr val="FFFF00"/>
                </a:solidFill>
                <a:latin typeface="Arial" charset="0"/>
                <a:ea typeface="+mn-ea"/>
              </a:rPr>
              <a:t>4 letters</a:t>
            </a:r>
            <a:r>
              <a:rPr lang="en-AU" altLang="en-US" b="1" i="1" smtClean="0">
                <a:solidFill>
                  <a:srgbClr val="FFFFFF"/>
                </a:solidFill>
                <a:latin typeface="Arial" charset="0"/>
                <a:ea typeface="+mn-ea"/>
              </a:rPr>
              <a:t>,</a:t>
            </a:r>
          </a:p>
          <a:p>
            <a:pPr>
              <a:spcBef>
                <a:spcPct val="0"/>
              </a:spcBef>
            </a:pPr>
            <a:r>
              <a:rPr lang="en-AU" altLang="en-US" b="1" i="1" smtClean="0">
                <a:solidFill>
                  <a:srgbClr val="FFFFFF"/>
                </a:solidFill>
                <a:latin typeface="Arial" charset="0"/>
                <a:ea typeface="+mn-ea"/>
              </a:rPr>
              <a:t>because of `\0’</a:t>
            </a:r>
          </a:p>
        </p:txBody>
      </p:sp>
      <p:sp>
        <p:nvSpPr>
          <p:cNvPr id="427028" name="Text Box 20"/>
          <p:cNvSpPr txBox="1">
            <a:spLocks noChangeArrowheads="1"/>
          </p:cNvSpPr>
          <p:nvPr/>
        </p:nvSpPr>
        <p:spPr bwMode="auto">
          <a:xfrm>
            <a:off x="3429000" y="4267200"/>
            <a:ext cx="6096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427029" name="Text Box 21"/>
          <p:cNvSpPr txBox="1">
            <a:spLocks noChangeArrowheads="1"/>
          </p:cNvSpPr>
          <p:nvPr/>
        </p:nvSpPr>
        <p:spPr bwMode="auto">
          <a:xfrm>
            <a:off x="4038600" y="4267200"/>
            <a:ext cx="6096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427030" name="Text Box 22"/>
          <p:cNvSpPr txBox="1">
            <a:spLocks noChangeArrowheads="1"/>
          </p:cNvSpPr>
          <p:nvPr/>
        </p:nvSpPr>
        <p:spPr bwMode="auto">
          <a:xfrm>
            <a:off x="4648200" y="4267200"/>
            <a:ext cx="609600" cy="4699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A</a:t>
            </a:r>
          </a:p>
        </p:txBody>
      </p:sp>
      <p:sp>
        <p:nvSpPr>
          <p:cNvPr id="427031" name="Text Box 23"/>
          <p:cNvSpPr txBox="1">
            <a:spLocks noChangeArrowheads="1"/>
          </p:cNvSpPr>
          <p:nvPr/>
        </p:nvSpPr>
        <p:spPr bwMode="auto">
          <a:xfrm>
            <a:off x="5257800" y="4267200"/>
            <a:ext cx="609600" cy="4699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n</a:t>
            </a:r>
          </a:p>
        </p:txBody>
      </p:sp>
      <p:sp>
        <p:nvSpPr>
          <p:cNvPr id="427032" name="Text Box 24"/>
          <p:cNvSpPr txBox="1">
            <a:spLocks noChangeArrowheads="1"/>
          </p:cNvSpPr>
          <p:nvPr/>
        </p:nvSpPr>
        <p:spPr bwMode="auto">
          <a:xfrm>
            <a:off x="5867400" y="4267200"/>
            <a:ext cx="609600" cy="4699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n</a:t>
            </a:r>
          </a:p>
        </p:txBody>
      </p:sp>
      <p:sp>
        <p:nvSpPr>
          <p:cNvPr id="427033" name="Text Box 25"/>
          <p:cNvSpPr txBox="1">
            <a:spLocks noChangeArrowheads="1"/>
          </p:cNvSpPr>
          <p:nvPr/>
        </p:nvSpPr>
        <p:spPr bwMode="auto">
          <a:xfrm>
            <a:off x="6477000" y="4267200"/>
            <a:ext cx="609600" cy="4699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\0</a:t>
            </a:r>
          </a:p>
        </p:txBody>
      </p:sp>
      <p:sp>
        <p:nvSpPr>
          <p:cNvPr id="427034" name="Text Box 26"/>
          <p:cNvSpPr txBox="1">
            <a:spLocks noChangeArrowheads="1"/>
          </p:cNvSpPr>
          <p:nvPr/>
        </p:nvSpPr>
        <p:spPr bwMode="auto">
          <a:xfrm>
            <a:off x="7086600" y="4267200"/>
            <a:ext cx="609600" cy="4699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427035" name="Text Box 27"/>
          <p:cNvSpPr txBox="1">
            <a:spLocks noChangeArrowheads="1"/>
          </p:cNvSpPr>
          <p:nvPr/>
        </p:nvSpPr>
        <p:spPr bwMode="auto">
          <a:xfrm>
            <a:off x="7696200" y="4267200"/>
            <a:ext cx="6096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427036" name="AutoShape 28"/>
          <p:cNvSpPr>
            <a:spLocks/>
          </p:cNvSpPr>
          <p:nvPr/>
        </p:nvSpPr>
        <p:spPr bwMode="auto">
          <a:xfrm rot="-5400000">
            <a:off x="2933700" y="2095500"/>
            <a:ext cx="381000" cy="3810000"/>
          </a:xfrm>
          <a:prstGeom prst="rightBracket">
            <a:avLst>
              <a:gd name="adj" fmla="val 83333"/>
            </a:avLst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CA" b="1" i="1" smtClea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427037" name="AutoShape 29"/>
          <p:cNvSpPr>
            <a:spLocks noChangeArrowheads="1"/>
          </p:cNvSpPr>
          <p:nvPr/>
        </p:nvSpPr>
        <p:spPr bwMode="auto">
          <a:xfrm>
            <a:off x="3657600" y="5257800"/>
            <a:ext cx="1371600" cy="533400"/>
          </a:xfrm>
          <a:prstGeom prst="wedgeRectCallout">
            <a:avLst>
              <a:gd name="adj1" fmla="val 47106"/>
              <a:gd name="adj2" fmla="val -143750"/>
            </a:avLst>
          </a:prstGeom>
          <a:solidFill>
            <a:srgbClr val="00808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AU" altLang="en-US" sz="1800" b="1" i="1" smtClean="0">
                <a:solidFill>
                  <a:srgbClr val="FFFFFF"/>
                </a:solidFill>
                <a:latin typeface="Lucida Sans" pitchFamily="34" charset="0"/>
                <a:ea typeface="+mn-ea"/>
              </a:rPr>
              <a:t>0x2000</a:t>
            </a:r>
          </a:p>
        </p:txBody>
      </p:sp>
      <p:sp>
        <p:nvSpPr>
          <p:cNvPr id="427038" name="AutoShape 30"/>
          <p:cNvSpPr>
            <a:spLocks noChangeArrowheads="1"/>
          </p:cNvSpPr>
          <p:nvPr/>
        </p:nvSpPr>
        <p:spPr bwMode="auto">
          <a:xfrm>
            <a:off x="6400800" y="5257800"/>
            <a:ext cx="1371600" cy="533400"/>
          </a:xfrm>
          <a:prstGeom prst="wedgeRectCallout">
            <a:avLst>
              <a:gd name="adj1" fmla="val 24653"/>
              <a:gd name="adj2" fmla="val -141963"/>
            </a:avLst>
          </a:prstGeom>
          <a:solidFill>
            <a:srgbClr val="00808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AU" altLang="en-US" sz="1800" b="1" i="1" smtClean="0">
                <a:solidFill>
                  <a:srgbClr val="FFFFFF"/>
                </a:solidFill>
                <a:latin typeface="Lucida Sans" pitchFamily="34" charset="0"/>
                <a:ea typeface="+mn-ea"/>
              </a:rPr>
              <a:t>0x2004</a:t>
            </a:r>
          </a:p>
        </p:txBody>
      </p:sp>
      <p:sp>
        <p:nvSpPr>
          <p:cNvPr id="427039" name="Text Box 31"/>
          <p:cNvSpPr txBox="1">
            <a:spLocks noChangeArrowheads="1"/>
          </p:cNvSpPr>
          <p:nvPr/>
        </p:nvSpPr>
        <p:spPr bwMode="auto">
          <a:xfrm>
            <a:off x="381000" y="4191000"/>
            <a:ext cx="1676400" cy="9271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name</a:t>
            </a:r>
          </a:p>
          <a:p>
            <a:pPr>
              <a:spcBef>
                <a:spcPct val="50000"/>
              </a:spcBef>
            </a:pPr>
            <a:r>
              <a:rPr lang="en-AU" altLang="en-US" sz="2000" b="1" smtClean="0">
                <a:solidFill>
                  <a:srgbClr val="000000"/>
                </a:solidFill>
                <a:latin typeface="Lucida Sans" pitchFamily="34" charset="0"/>
                <a:ea typeface="+mn-ea"/>
              </a:rPr>
              <a:t> </a:t>
            </a:r>
            <a:r>
              <a:rPr lang="en-AU" altLang="en-US" sz="2000" b="1" smtClean="0">
                <a:solidFill>
                  <a:srgbClr val="000000"/>
                </a:solidFill>
                <a:latin typeface="Arial" charset="0"/>
                <a:ea typeface="+mn-ea"/>
              </a:rPr>
              <a:t>is</a:t>
            </a:r>
            <a:r>
              <a:rPr lang="en-AU" altLang="en-US" sz="2000" b="1" smtClean="0">
                <a:solidFill>
                  <a:srgbClr val="000000"/>
                </a:solidFill>
                <a:latin typeface="Lucida Sans" pitchFamily="34" charset="0"/>
                <a:ea typeface="+mn-ea"/>
              </a:rPr>
              <a:t> 0x2000</a:t>
            </a:r>
          </a:p>
        </p:txBody>
      </p:sp>
    </p:spTree>
    <p:extLst>
      <p:ext uri="{BB962C8B-B14F-4D97-AF65-F5344CB8AC3E}">
        <p14:creationId xmlns:p14="http://schemas.microsoft.com/office/powerpoint/2010/main" val="35598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0500" y="304800"/>
            <a:ext cx="8763000" cy="762000"/>
          </a:xfrm>
        </p:spPr>
        <p:txBody>
          <a:bodyPr/>
          <a:lstStyle/>
          <a:p>
            <a:r>
              <a:rPr lang="en-AU" altLang="en-US"/>
              <a:t>Character String Declaration (cont)</a:t>
            </a:r>
          </a:p>
        </p:txBody>
      </p:sp>
      <p:sp>
        <p:nvSpPr>
          <p:cNvPr id="410627" name="Text Box 1027"/>
          <p:cNvSpPr txBox="1">
            <a:spLocks noChangeArrowheads="1"/>
          </p:cNvSpPr>
          <p:nvPr/>
        </p:nvSpPr>
        <p:spPr bwMode="auto">
          <a:xfrm>
            <a:off x="533400" y="17526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AU" altLang="en-US" b="1" i="1" u="sng" smtClean="0">
                <a:solidFill>
                  <a:srgbClr val="FF3300"/>
                </a:solidFill>
                <a:latin typeface="Arial" charset="0"/>
                <a:ea typeface="+mn-ea"/>
              </a:rPr>
              <a:t>Declaration 2:</a:t>
            </a:r>
          </a:p>
        </p:txBody>
      </p:sp>
      <p:sp>
        <p:nvSpPr>
          <p:cNvPr id="410628" name="Text Box 1028"/>
          <p:cNvSpPr txBox="1">
            <a:spLocks noChangeArrowheads="1"/>
          </p:cNvSpPr>
          <p:nvPr/>
        </p:nvSpPr>
        <p:spPr bwMode="auto">
          <a:xfrm>
            <a:off x="609600" y="2286000"/>
            <a:ext cx="78486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char  name[] = “Ann”;</a:t>
            </a:r>
          </a:p>
        </p:txBody>
      </p:sp>
      <p:sp>
        <p:nvSpPr>
          <p:cNvPr id="410644" name="AutoShape 1044"/>
          <p:cNvSpPr>
            <a:spLocks noChangeArrowheads="1"/>
          </p:cNvSpPr>
          <p:nvPr/>
        </p:nvSpPr>
        <p:spPr bwMode="auto">
          <a:xfrm>
            <a:off x="5410200" y="1295400"/>
            <a:ext cx="3200400" cy="1371600"/>
          </a:xfrm>
          <a:prstGeom prst="wedgeRectCallout">
            <a:avLst>
              <a:gd name="adj1" fmla="val -74801"/>
              <a:gd name="adj2" fmla="val 39005"/>
            </a:avLst>
          </a:prstGeom>
          <a:solidFill>
            <a:srgbClr val="CC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AU" altLang="en-US" sz="2800" b="1" i="1" smtClean="0">
                <a:solidFill>
                  <a:srgbClr val="FFFFFF"/>
                </a:solidFill>
                <a:latin typeface="Arial" charset="0"/>
                <a:ea typeface="+mn-ea"/>
              </a:rPr>
              <a:t>Takes up an </a:t>
            </a:r>
          </a:p>
          <a:p>
            <a:pPr>
              <a:spcBef>
                <a:spcPct val="0"/>
              </a:spcBef>
            </a:pPr>
            <a:r>
              <a:rPr lang="en-AU" altLang="en-US" sz="2800" b="1" i="1" smtClean="0">
                <a:solidFill>
                  <a:srgbClr val="FFFFFF"/>
                </a:solidFill>
                <a:latin typeface="Arial" charset="0"/>
                <a:ea typeface="+mn-ea"/>
              </a:rPr>
              <a:t>extra cell for ‘\0’</a:t>
            </a:r>
          </a:p>
        </p:txBody>
      </p:sp>
      <p:pic>
        <p:nvPicPr>
          <p:cNvPr id="410650" name="Picture 1050" descr="E:\L15\warning_bi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6400"/>
            <a:ext cx="542925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52" name="Text Box 1052"/>
          <p:cNvSpPr txBox="1">
            <a:spLocks noChangeArrowheads="1"/>
          </p:cNvSpPr>
          <p:nvPr/>
        </p:nvSpPr>
        <p:spPr bwMode="auto">
          <a:xfrm>
            <a:off x="3429000" y="4267200"/>
            <a:ext cx="6096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410653" name="Text Box 1053"/>
          <p:cNvSpPr txBox="1">
            <a:spLocks noChangeArrowheads="1"/>
          </p:cNvSpPr>
          <p:nvPr/>
        </p:nvSpPr>
        <p:spPr bwMode="auto">
          <a:xfrm>
            <a:off x="4038600" y="4267200"/>
            <a:ext cx="6096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410654" name="Text Box 1054"/>
          <p:cNvSpPr txBox="1">
            <a:spLocks noChangeArrowheads="1"/>
          </p:cNvSpPr>
          <p:nvPr/>
        </p:nvSpPr>
        <p:spPr bwMode="auto">
          <a:xfrm>
            <a:off x="4648200" y="4267200"/>
            <a:ext cx="609600" cy="4699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A</a:t>
            </a:r>
          </a:p>
        </p:txBody>
      </p:sp>
      <p:sp>
        <p:nvSpPr>
          <p:cNvPr id="410655" name="Text Box 1055"/>
          <p:cNvSpPr txBox="1">
            <a:spLocks noChangeArrowheads="1"/>
          </p:cNvSpPr>
          <p:nvPr/>
        </p:nvSpPr>
        <p:spPr bwMode="auto">
          <a:xfrm>
            <a:off x="5257800" y="4267200"/>
            <a:ext cx="609600" cy="4699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n</a:t>
            </a:r>
          </a:p>
        </p:txBody>
      </p:sp>
      <p:sp>
        <p:nvSpPr>
          <p:cNvPr id="410656" name="Text Box 1056"/>
          <p:cNvSpPr txBox="1">
            <a:spLocks noChangeArrowheads="1"/>
          </p:cNvSpPr>
          <p:nvPr/>
        </p:nvSpPr>
        <p:spPr bwMode="auto">
          <a:xfrm>
            <a:off x="5867400" y="4267200"/>
            <a:ext cx="609600" cy="4699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n</a:t>
            </a:r>
          </a:p>
        </p:txBody>
      </p:sp>
      <p:sp>
        <p:nvSpPr>
          <p:cNvPr id="410657" name="Text Box 1057"/>
          <p:cNvSpPr txBox="1">
            <a:spLocks noChangeArrowheads="1"/>
          </p:cNvSpPr>
          <p:nvPr/>
        </p:nvSpPr>
        <p:spPr bwMode="auto">
          <a:xfrm>
            <a:off x="6477000" y="4267200"/>
            <a:ext cx="609600" cy="4699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\0</a:t>
            </a:r>
          </a:p>
        </p:txBody>
      </p:sp>
      <p:sp>
        <p:nvSpPr>
          <p:cNvPr id="410658" name="Text Box 1058"/>
          <p:cNvSpPr txBox="1">
            <a:spLocks noChangeArrowheads="1"/>
          </p:cNvSpPr>
          <p:nvPr/>
        </p:nvSpPr>
        <p:spPr bwMode="auto">
          <a:xfrm>
            <a:off x="7086600" y="4267200"/>
            <a:ext cx="6096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410659" name="Text Box 1059"/>
          <p:cNvSpPr txBox="1">
            <a:spLocks noChangeArrowheads="1"/>
          </p:cNvSpPr>
          <p:nvPr/>
        </p:nvSpPr>
        <p:spPr bwMode="auto">
          <a:xfrm>
            <a:off x="7696200" y="4267200"/>
            <a:ext cx="6096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410660" name="AutoShape 1060"/>
          <p:cNvSpPr>
            <a:spLocks/>
          </p:cNvSpPr>
          <p:nvPr/>
        </p:nvSpPr>
        <p:spPr bwMode="auto">
          <a:xfrm rot="-5400000">
            <a:off x="2933700" y="2095500"/>
            <a:ext cx="381000" cy="3810000"/>
          </a:xfrm>
          <a:prstGeom prst="rightBracket">
            <a:avLst>
              <a:gd name="adj" fmla="val 83333"/>
            </a:avLst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CA" b="1" i="1" smtClea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410661" name="AutoShape 1061"/>
          <p:cNvSpPr>
            <a:spLocks noChangeArrowheads="1"/>
          </p:cNvSpPr>
          <p:nvPr/>
        </p:nvSpPr>
        <p:spPr bwMode="auto">
          <a:xfrm>
            <a:off x="3657600" y="5257800"/>
            <a:ext cx="1371600" cy="533400"/>
          </a:xfrm>
          <a:prstGeom prst="wedgeRectCallout">
            <a:avLst>
              <a:gd name="adj1" fmla="val 47106"/>
              <a:gd name="adj2" fmla="val -143750"/>
            </a:avLst>
          </a:prstGeom>
          <a:solidFill>
            <a:srgbClr val="00808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AU" altLang="en-US" sz="1800" b="1" i="1" smtClean="0">
                <a:solidFill>
                  <a:srgbClr val="FFFFFF"/>
                </a:solidFill>
                <a:latin typeface="Lucida Sans" pitchFamily="34" charset="0"/>
                <a:ea typeface="+mn-ea"/>
              </a:rPr>
              <a:t>0x2000</a:t>
            </a:r>
          </a:p>
        </p:txBody>
      </p:sp>
      <p:sp>
        <p:nvSpPr>
          <p:cNvPr id="410662" name="AutoShape 1062"/>
          <p:cNvSpPr>
            <a:spLocks noChangeArrowheads="1"/>
          </p:cNvSpPr>
          <p:nvPr/>
        </p:nvSpPr>
        <p:spPr bwMode="auto">
          <a:xfrm>
            <a:off x="5791200" y="5257800"/>
            <a:ext cx="1371600" cy="533400"/>
          </a:xfrm>
          <a:prstGeom prst="wedgeRectCallout">
            <a:avLst>
              <a:gd name="adj1" fmla="val 24653"/>
              <a:gd name="adj2" fmla="val -141963"/>
            </a:avLst>
          </a:prstGeom>
          <a:solidFill>
            <a:srgbClr val="00808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AU" altLang="en-US" sz="1800" b="1" i="1" smtClean="0">
                <a:solidFill>
                  <a:srgbClr val="FFFFFF"/>
                </a:solidFill>
                <a:latin typeface="Lucida Sans" pitchFamily="34" charset="0"/>
                <a:ea typeface="+mn-ea"/>
              </a:rPr>
              <a:t>0x2003</a:t>
            </a:r>
          </a:p>
        </p:txBody>
      </p:sp>
      <p:sp>
        <p:nvSpPr>
          <p:cNvPr id="410663" name="Text Box 1063"/>
          <p:cNvSpPr txBox="1">
            <a:spLocks noChangeArrowheads="1"/>
          </p:cNvSpPr>
          <p:nvPr/>
        </p:nvSpPr>
        <p:spPr bwMode="auto">
          <a:xfrm>
            <a:off x="381000" y="4191000"/>
            <a:ext cx="1676400" cy="9271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name</a:t>
            </a:r>
          </a:p>
          <a:p>
            <a:pPr>
              <a:spcBef>
                <a:spcPct val="50000"/>
              </a:spcBef>
            </a:pPr>
            <a:r>
              <a:rPr lang="en-AU" altLang="en-US" sz="2000" b="1" smtClean="0">
                <a:solidFill>
                  <a:srgbClr val="000000"/>
                </a:solidFill>
                <a:latin typeface="Lucida Sans" pitchFamily="34" charset="0"/>
                <a:ea typeface="+mn-ea"/>
              </a:rPr>
              <a:t> </a:t>
            </a:r>
            <a:r>
              <a:rPr lang="en-AU" altLang="en-US" sz="2000" b="1" smtClean="0">
                <a:solidFill>
                  <a:srgbClr val="000000"/>
                </a:solidFill>
                <a:latin typeface="Arial" charset="0"/>
                <a:ea typeface="+mn-ea"/>
              </a:rPr>
              <a:t>is</a:t>
            </a:r>
            <a:r>
              <a:rPr lang="en-AU" altLang="en-US" sz="2000" b="1" smtClean="0">
                <a:solidFill>
                  <a:srgbClr val="000000"/>
                </a:solidFill>
                <a:latin typeface="Lucida Sans" pitchFamily="34" charset="0"/>
                <a:ea typeface="+mn-ea"/>
              </a:rPr>
              <a:t> 0x2000</a:t>
            </a:r>
          </a:p>
        </p:txBody>
      </p:sp>
    </p:spTree>
    <p:extLst>
      <p:ext uri="{BB962C8B-B14F-4D97-AF65-F5344CB8AC3E}">
        <p14:creationId xmlns:p14="http://schemas.microsoft.com/office/powerpoint/2010/main" val="84468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763000" cy="685800"/>
          </a:xfrm>
        </p:spPr>
        <p:txBody>
          <a:bodyPr/>
          <a:lstStyle/>
          <a:p>
            <a:r>
              <a:rPr lang="en-AU" altLang="en-US"/>
              <a:t>Character String Declaration (cont)</a:t>
            </a:r>
          </a:p>
        </p:txBody>
      </p:sp>
      <p:sp>
        <p:nvSpPr>
          <p:cNvPr id="411651" name="Text Box 1027"/>
          <p:cNvSpPr txBox="1">
            <a:spLocks noChangeArrowheads="1"/>
          </p:cNvSpPr>
          <p:nvPr/>
        </p:nvSpPr>
        <p:spPr bwMode="auto">
          <a:xfrm>
            <a:off x="457200" y="2057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AU" altLang="en-US" b="1" i="1" u="sng" smtClean="0">
                <a:solidFill>
                  <a:srgbClr val="FF3300"/>
                </a:solidFill>
                <a:latin typeface="Arial" charset="0"/>
                <a:ea typeface="+mn-ea"/>
              </a:rPr>
              <a:t>Declaration 3:</a:t>
            </a:r>
          </a:p>
        </p:txBody>
      </p:sp>
      <p:sp>
        <p:nvSpPr>
          <p:cNvPr id="411652" name="Text Box 1028"/>
          <p:cNvSpPr txBox="1">
            <a:spLocks noChangeArrowheads="1"/>
          </p:cNvSpPr>
          <p:nvPr/>
        </p:nvSpPr>
        <p:spPr bwMode="auto">
          <a:xfrm>
            <a:off x="533400" y="2590800"/>
            <a:ext cx="78486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char  *name = “Ann”;</a:t>
            </a:r>
          </a:p>
        </p:txBody>
      </p:sp>
      <p:sp>
        <p:nvSpPr>
          <p:cNvPr id="411666" name="AutoShape 1042"/>
          <p:cNvSpPr>
            <a:spLocks noChangeArrowheads="1"/>
          </p:cNvSpPr>
          <p:nvPr/>
        </p:nvSpPr>
        <p:spPr bwMode="auto">
          <a:xfrm>
            <a:off x="4953000" y="1981200"/>
            <a:ext cx="3886200" cy="1447800"/>
          </a:xfrm>
          <a:prstGeom prst="wedgeRectCallout">
            <a:avLst>
              <a:gd name="adj1" fmla="val -24593"/>
              <a:gd name="adj2" fmla="val 141449"/>
            </a:avLst>
          </a:prstGeom>
          <a:solidFill>
            <a:srgbClr val="CC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AU" altLang="en-US" sz="2800" b="1" i="1" smtClean="0">
                <a:solidFill>
                  <a:srgbClr val="FFFFFF"/>
                </a:solidFill>
                <a:latin typeface="Arial" charset="0"/>
                <a:ea typeface="+mn-ea"/>
              </a:rPr>
              <a:t>Result is</a:t>
            </a:r>
            <a:r>
              <a:rPr lang="en-AU" altLang="en-US" sz="2800" b="1" i="1" smtClean="0">
                <a:solidFill>
                  <a:srgbClr val="000000"/>
                </a:solidFill>
                <a:latin typeface="Arial" charset="0"/>
                <a:ea typeface="+mn-ea"/>
              </a:rPr>
              <a:t> </a:t>
            </a:r>
            <a:r>
              <a:rPr lang="en-AU" altLang="en-US" sz="2800" b="1" i="1" smtClean="0">
                <a:solidFill>
                  <a:srgbClr val="FFFF00"/>
                </a:solidFill>
                <a:latin typeface="Arial" charset="0"/>
                <a:ea typeface="+mn-ea"/>
              </a:rPr>
              <a:t>“undefined”</a:t>
            </a:r>
          </a:p>
          <a:p>
            <a:pPr>
              <a:spcBef>
                <a:spcPct val="0"/>
              </a:spcBef>
            </a:pPr>
            <a:r>
              <a:rPr lang="en-AU" altLang="en-US" sz="2800" b="1" i="1" smtClean="0">
                <a:solidFill>
                  <a:srgbClr val="FFFFFF"/>
                </a:solidFill>
                <a:latin typeface="Arial" charset="0"/>
                <a:ea typeface="+mn-ea"/>
              </a:rPr>
              <a:t>if you try to modify</a:t>
            </a:r>
          </a:p>
          <a:p>
            <a:pPr>
              <a:spcBef>
                <a:spcPct val="0"/>
              </a:spcBef>
            </a:pPr>
            <a:r>
              <a:rPr lang="en-AU" altLang="en-US" sz="2800" b="1" i="1" smtClean="0">
                <a:solidFill>
                  <a:srgbClr val="FFFFFF"/>
                </a:solidFill>
                <a:latin typeface="Arial" charset="0"/>
                <a:ea typeface="+mn-ea"/>
              </a:rPr>
              <a:t>this string</a:t>
            </a:r>
          </a:p>
        </p:txBody>
      </p:sp>
      <p:pic>
        <p:nvPicPr>
          <p:cNvPr id="411667" name="Picture 1043" descr="E:\L15\warning_bi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05000"/>
            <a:ext cx="542925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68" name="Picture 1044" descr="E:\L15\warning_bi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05000"/>
            <a:ext cx="542925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669" name="Text Box 1045"/>
          <p:cNvSpPr txBox="1">
            <a:spLocks noChangeArrowheads="1"/>
          </p:cNvSpPr>
          <p:nvPr/>
        </p:nvSpPr>
        <p:spPr bwMode="auto">
          <a:xfrm>
            <a:off x="3505200" y="5029200"/>
            <a:ext cx="6096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411670" name="Text Box 1046"/>
          <p:cNvSpPr txBox="1">
            <a:spLocks noChangeArrowheads="1"/>
          </p:cNvSpPr>
          <p:nvPr/>
        </p:nvSpPr>
        <p:spPr bwMode="auto">
          <a:xfrm>
            <a:off x="4114800" y="5029200"/>
            <a:ext cx="6096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411671" name="Text Box 1047"/>
          <p:cNvSpPr txBox="1">
            <a:spLocks noChangeArrowheads="1"/>
          </p:cNvSpPr>
          <p:nvPr/>
        </p:nvSpPr>
        <p:spPr bwMode="auto">
          <a:xfrm>
            <a:off x="4724400" y="5029200"/>
            <a:ext cx="609600" cy="4699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A</a:t>
            </a:r>
          </a:p>
        </p:txBody>
      </p:sp>
      <p:sp>
        <p:nvSpPr>
          <p:cNvPr id="411672" name="Text Box 1048"/>
          <p:cNvSpPr txBox="1">
            <a:spLocks noChangeArrowheads="1"/>
          </p:cNvSpPr>
          <p:nvPr/>
        </p:nvSpPr>
        <p:spPr bwMode="auto">
          <a:xfrm>
            <a:off x="5334000" y="5029200"/>
            <a:ext cx="609600" cy="4699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n</a:t>
            </a:r>
          </a:p>
        </p:txBody>
      </p:sp>
      <p:sp>
        <p:nvSpPr>
          <p:cNvPr id="411673" name="Text Box 1049"/>
          <p:cNvSpPr txBox="1">
            <a:spLocks noChangeArrowheads="1"/>
          </p:cNvSpPr>
          <p:nvPr/>
        </p:nvSpPr>
        <p:spPr bwMode="auto">
          <a:xfrm>
            <a:off x="5943600" y="5029200"/>
            <a:ext cx="609600" cy="4699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n</a:t>
            </a:r>
          </a:p>
        </p:txBody>
      </p:sp>
      <p:sp>
        <p:nvSpPr>
          <p:cNvPr id="411674" name="Text Box 1050"/>
          <p:cNvSpPr txBox="1">
            <a:spLocks noChangeArrowheads="1"/>
          </p:cNvSpPr>
          <p:nvPr/>
        </p:nvSpPr>
        <p:spPr bwMode="auto">
          <a:xfrm>
            <a:off x="6553200" y="5029200"/>
            <a:ext cx="609600" cy="4699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\0</a:t>
            </a:r>
          </a:p>
        </p:txBody>
      </p:sp>
      <p:sp>
        <p:nvSpPr>
          <p:cNvPr id="411675" name="Text Box 1051"/>
          <p:cNvSpPr txBox="1">
            <a:spLocks noChangeArrowheads="1"/>
          </p:cNvSpPr>
          <p:nvPr/>
        </p:nvSpPr>
        <p:spPr bwMode="auto">
          <a:xfrm>
            <a:off x="7162800" y="5029200"/>
            <a:ext cx="6096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411676" name="Text Box 1052"/>
          <p:cNvSpPr txBox="1">
            <a:spLocks noChangeArrowheads="1"/>
          </p:cNvSpPr>
          <p:nvPr/>
        </p:nvSpPr>
        <p:spPr bwMode="auto">
          <a:xfrm>
            <a:off x="7772400" y="5029200"/>
            <a:ext cx="6096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411677" name="AutoShape 1053"/>
          <p:cNvSpPr>
            <a:spLocks/>
          </p:cNvSpPr>
          <p:nvPr/>
        </p:nvSpPr>
        <p:spPr bwMode="auto">
          <a:xfrm rot="-5400000">
            <a:off x="3009900" y="2857500"/>
            <a:ext cx="381000" cy="3810000"/>
          </a:xfrm>
          <a:prstGeom prst="rightBracket">
            <a:avLst>
              <a:gd name="adj" fmla="val 83333"/>
            </a:avLst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CA" b="1" i="1" smtClea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411678" name="AutoShape 1054"/>
          <p:cNvSpPr>
            <a:spLocks noChangeArrowheads="1"/>
          </p:cNvSpPr>
          <p:nvPr/>
        </p:nvSpPr>
        <p:spPr bwMode="auto">
          <a:xfrm>
            <a:off x="3733800" y="6019800"/>
            <a:ext cx="1371600" cy="533400"/>
          </a:xfrm>
          <a:prstGeom prst="wedgeRectCallout">
            <a:avLst>
              <a:gd name="adj1" fmla="val 43403"/>
              <a:gd name="adj2" fmla="val -144940"/>
            </a:avLst>
          </a:prstGeom>
          <a:solidFill>
            <a:srgbClr val="00808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AU" altLang="en-US" sz="1800" b="1" i="1" smtClean="0">
                <a:solidFill>
                  <a:srgbClr val="FFFFFF"/>
                </a:solidFill>
                <a:latin typeface="Lucida Sans" pitchFamily="34" charset="0"/>
                <a:ea typeface="+mn-ea"/>
              </a:rPr>
              <a:t>0x3000</a:t>
            </a:r>
          </a:p>
        </p:txBody>
      </p:sp>
      <p:sp>
        <p:nvSpPr>
          <p:cNvPr id="411679" name="AutoShape 1055"/>
          <p:cNvSpPr>
            <a:spLocks noChangeArrowheads="1"/>
          </p:cNvSpPr>
          <p:nvPr/>
        </p:nvSpPr>
        <p:spPr bwMode="auto">
          <a:xfrm>
            <a:off x="5867400" y="6019800"/>
            <a:ext cx="1371600" cy="533400"/>
          </a:xfrm>
          <a:prstGeom prst="wedgeRectCallout">
            <a:avLst>
              <a:gd name="adj1" fmla="val 25347"/>
              <a:gd name="adj2" fmla="val -136310"/>
            </a:avLst>
          </a:prstGeom>
          <a:solidFill>
            <a:srgbClr val="00808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AU" altLang="en-US" sz="1800" b="1" i="1" smtClean="0">
                <a:solidFill>
                  <a:srgbClr val="FFFFFF"/>
                </a:solidFill>
                <a:latin typeface="Lucida Sans" pitchFamily="34" charset="0"/>
                <a:ea typeface="+mn-ea"/>
              </a:rPr>
              <a:t>0x3003</a:t>
            </a:r>
          </a:p>
        </p:txBody>
      </p:sp>
      <p:sp>
        <p:nvSpPr>
          <p:cNvPr id="411680" name="Text Box 1056"/>
          <p:cNvSpPr txBox="1">
            <a:spLocks noChangeArrowheads="1"/>
          </p:cNvSpPr>
          <p:nvPr/>
        </p:nvSpPr>
        <p:spPr bwMode="auto">
          <a:xfrm>
            <a:off x="457200" y="4953000"/>
            <a:ext cx="1676400" cy="409575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sz="2000" b="1" smtClean="0">
                <a:solidFill>
                  <a:srgbClr val="000000"/>
                </a:solidFill>
                <a:latin typeface="Lucida Sans" pitchFamily="34" charset="0"/>
                <a:ea typeface="+mn-ea"/>
              </a:rPr>
              <a:t>0x3000</a:t>
            </a:r>
          </a:p>
        </p:txBody>
      </p:sp>
      <p:sp>
        <p:nvSpPr>
          <p:cNvPr id="411681" name="Text Box 1057"/>
          <p:cNvSpPr txBox="1">
            <a:spLocks noChangeArrowheads="1"/>
          </p:cNvSpPr>
          <p:nvPr/>
        </p:nvSpPr>
        <p:spPr bwMode="auto">
          <a:xfrm>
            <a:off x="457200" y="54102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name</a:t>
            </a:r>
            <a:endParaRPr lang="en-AU" altLang="en-US" sz="2000" b="1" smtClean="0">
              <a:solidFill>
                <a:srgbClr val="000000"/>
              </a:solidFill>
              <a:latin typeface="Lucida Sans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93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en-US" smtClean="0"/>
              <a:t>Arrays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 group of contiguous memory locations used to store a series of related values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Individual elements of an array are accessed via an integer index: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array[index] 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Element indices start at </a:t>
            </a:r>
            <a:r>
              <a:rPr lang="en-US" altLang="en-US" b="1" dirty="0" smtClean="0">
                <a:solidFill>
                  <a:schemeClr val="accent2"/>
                </a:solidFill>
              </a:rPr>
              <a:t>0</a:t>
            </a:r>
            <a:r>
              <a:rPr lang="en-US" altLang="en-US" dirty="0" smtClean="0">
                <a:solidFill>
                  <a:schemeClr val="accent2"/>
                </a:solidFill>
              </a:rPr>
              <a:t>: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array[0] </a:t>
            </a:r>
            <a:r>
              <a:rPr lang="en-US" altLang="en-US" dirty="0" smtClean="0"/>
              <a:t>is the first element</a:t>
            </a:r>
          </a:p>
        </p:txBody>
      </p:sp>
    </p:spTree>
    <p:extLst>
      <p:ext uri="{BB962C8B-B14F-4D97-AF65-F5344CB8AC3E}">
        <p14:creationId xmlns:p14="http://schemas.microsoft.com/office/powerpoint/2010/main" val="4897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381000"/>
            <a:ext cx="8763000" cy="685800"/>
          </a:xfrm>
        </p:spPr>
        <p:txBody>
          <a:bodyPr/>
          <a:lstStyle/>
          <a:p>
            <a:r>
              <a:rPr lang="en-AU" altLang="en-US"/>
              <a:t>Character String Declaration (cont)</a:t>
            </a:r>
          </a:p>
        </p:txBody>
      </p:sp>
      <p:sp>
        <p:nvSpPr>
          <p:cNvPr id="412675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AU" altLang="en-US" b="1" i="1" u="sng" smtClean="0">
                <a:solidFill>
                  <a:srgbClr val="FF3300"/>
                </a:solidFill>
                <a:latin typeface="Arial" charset="0"/>
                <a:ea typeface="+mn-ea"/>
              </a:rPr>
              <a:t>Declaration 4:</a:t>
            </a:r>
          </a:p>
        </p:txBody>
      </p:sp>
      <p:pic>
        <p:nvPicPr>
          <p:cNvPr id="412683" name="Picture 11" descr="E:\L15\sto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00200"/>
            <a:ext cx="752475" cy="71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684" name="Text Box 12"/>
          <p:cNvSpPr txBox="1">
            <a:spLocks noChangeArrowheads="1"/>
          </p:cNvSpPr>
          <p:nvPr/>
        </p:nvSpPr>
        <p:spPr bwMode="auto">
          <a:xfrm>
            <a:off x="609600" y="2514600"/>
            <a:ext cx="73914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char  name[];</a:t>
            </a:r>
          </a:p>
        </p:txBody>
      </p:sp>
      <p:sp>
        <p:nvSpPr>
          <p:cNvPr id="412685" name="AutoShape 13"/>
          <p:cNvSpPr>
            <a:spLocks noChangeArrowheads="1"/>
          </p:cNvSpPr>
          <p:nvPr/>
        </p:nvSpPr>
        <p:spPr bwMode="auto">
          <a:xfrm>
            <a:off x="4419600" y="3352800"/>
            <a:ext cx="4343400" cy="2590800"/>
          </a:xfrm>
          <a:prstGeom prst="wedgeRectCallout">
            <a:avLst>
              <a:gd name="adj1" fmla="val -78292"/>
              <a:gd name="adj2" fmla="val -67648"/>
            </a:avLst>
          </a:prstGeom>
          <a:solidFill>
            <a:srgbClr val="CC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AU" altLang="en-US" sz="2800" b="1" i="1" smtClean="0">
                <a:solidFill>
                  <a:srgbClr val="FFFFFF"/>
                </a:solidFill>
                <a:latin typeface="Arial" charset="0"/>
                <a:ea typeface="+mn-ea"/>
              </a:rPr>
              <a:t>String with arbitrary length?</a:t>
            </a:r>
          </a:p>
          <a:p>
            <a:pPr>
              <a:spcBef>
                <a:spcPct val="0"/>
              </a:spcBef>
            </a:pPr>
            <a:r>
              <a:rPr lang="en-AU" altLang="en-US" sz="2800" b="1" i="1" smtClean="0">
                <a:solidFill>
                  <a:srgbClr val="FFFF00"/>
                </a:solidFill>
                <a:latin typeface="Arial" charset="0"/>
                <a:ea typeface="+mn-ea"/>
              </a:rPr>
              <a:t>No!  Will cause an error</a:t>
            </a:r>
            <a:endParaRPr lang="en-US" altLang="en-US" sz="2800" b="1" i="1" smtClean="0">
              <a:solidFill>
                <a:srgbClr val="FFFF00"/>
              </a:solidFill>
              <a:latin typeface="Arial" charset="0"/>
              <a:ea typeface="+mn-ea"/>
            </a:endParaRPr>
          </a:p>
          <a:p>
            <a:pPr>
              <a:spcBef>
                <a:spcPct val="0"/>
              </a:spcBef>
            </a:pPr>
            <a:r>
              <a:rPr lang="en-US" altLang="en-US" sz="2800" b="1" i="1" smtClean="0">
                <a:solidFill>
                  <a:srgbClr val="FFFFFF"/>
                </a:solidFill>
                <a:latin typeface="Arial" charset="0"/>
                <a:ea typeface="+mn-ea"/>
              </a:rPr>
              <a:t>“array size missing in `name’”</a:t>
            </a:r>
            <a:endParaRPr lang="en-AU" altLang="en-US" sz="2800" b="1" i="1" smtClea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151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Char in a String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2514600"/>
          </a:xfrm>
        </p:spPr>
        <p:txBody>
          <a:bodyPr/>
          <a:lstStyle/>
          <a:p>
            <a:r>
              <a:rPr lang="en-US" altLang="en-US"/>
              <a:t>The size of a character string is </a:t>
            </a:r>
            <a:r>
              <a:rPr lang="en-US" altLang="en-US">
                <a:solidFill>
                  <a:schemeClr val="tx2"/>
                </a:solidFill>
              </a:rPr>
              <a:t>fixed</a:t>
            </a:r>
            <a:endParaRPr lang="en-US" altLang="en-US"/>
          </a:p>
          <a:p>
            <a:r>
              <a:rPr lang="en-US" altLang="en-US"/>
              <a:t>Character at position </a:t>
            </a:r>
            <a:r>
              <a:rPr lang="en-US" altLang="en-US" i="1"/>
              <a:t>index</a:t>
            </a:r>
            <a:r>
              <a:rPr lang="en-US" altLang="en-US"/>
              <a:t>:  </a:t>
            </a:r>
          </a:p>
          <a:p>
            <a:pPr lvl="1"/>
            <a:r>
              <a:rPr lang="en-US" altLang="en-US" sz="3200" b="1">
                <a:solidFill>
                  <a:schemeClr val="tx2"/>
                </a:solidFill>
                <a:latin typeface="Courier New" pitchFamily="49" charset="0"/>
              </a:rPr>
              <a:t>string[index]</a:t>
            </a:r>
          </a:p>
          <a:p>
            <a:pPr lvl="1"/>
            <a:r>
              <a:rPr lang="en-US" altLang="en-US" sz="3200"/>
              <a:t>first character has index 0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2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712" name="Text Box 1048"/>
          <p:cNvSpPr txBox="1">
            <a:spLocks noChangeArrowheads="1"/>
          </p:cNvSpPr>
          <p:nvPr/>
        </p:nvSpPr>
        <p:spPr bwMode="auto">
          <a:xfrm>
            <a:off x="914400" y="5029200"/>
            <a:ext cx="7848600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ap="sq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endParaRPr kumimoji="1" lang="en-AU" altLang="en-US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498710" name="Text Box 1046"/>
          <p:cNvSpPr txBox="1">
            <a:spLocks noChangeArrowheads="1"/>
          </p:cNvSpPr>
          <p:nvPr/>
        </p:nvSpPr>
        <p:spPr bwMode="auto">
          <a:xfrm>
            <a:off x="838200" y="4114800"/>
            <a:ext cx="7848600" cy="304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ap="sq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endParaRPr kumimoji="1" lang="en-AU" altLang="en-US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498691" name="Text Box 1027"/>
          <p:cNvSpPr txBox="1">
            <a:spLocks noChangeArrowheads="1"/>
          </p:cNvSpPr>
          <p:nvPr/>
        </p:nvSpPr>
        <p:spPr bwMode="auto">
          <a:xfrm>
            <a:off x="762000" y="4038600"/>
            <a:ext cx="8001000" cy="16287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en-AU" altLang="en-US" sz="2000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char name[8] = “John”;</a:t>
            </a:r>
          </a:p>
          <a:p>
            <a:pPr algn="l">
              <a:spcBef>
                <a:spcPct val="0"/>
              </a:spcBef>
            </a:pPr>
            <a:r>
              <a:rPr kumimoji="1" lang="en-AU" altLang="en-US" sz="2000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int  i = 2;</a:t>
            </a:r>
          </a:p>
          <a:p>
            <a:pPr algn="l">
              <a:spcBef>
                <a:spcPct val="0"/>
              </a:spcBef>
            </a:pPr>
            <a:endParaRPr kumimoji="1" lang="en-AU" altLang="en-US" sz="2000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  <a:p>
            <a:pPr algn="l">
              <a:spcBef>
                <a:spcPct val="0"/>
              </a:spcBef>
            </a:pPr>
            <a:r>
              <a:rPr kumimoji="1" lang="en-AU" altLang="en-US" sz="2000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printf(“Char at index %d is %c.\n”, i, name[i]);</a:t>
            </a:r>
          </a:p>
          <a:p>
            <a:pPr algn="l">
              <a:spcBef>
                <a:spcPct val="0"/>
              </a:spcBef>
            </a:pPr>
            <a:endParaRPr lang="en-AU" altLang="en-US" sz="2000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498692" name="Rectangle 1028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/>
          <a:lstStyle/>
          <a:p>
            <a:r>
              <a:rPr lang="en-US" altLang="en-US"/>
              <a:t>A Char in a String (cont)</a:t>
            </a:r>
          </a:p>
        </p:txBody>
      </p:sp>
      <p:sp>
        <p:nvSpPr>
          <p:cNvPr id="498693" name="Text Box 1029"/>
          <p:cNvSpPr txBox="1">
            <a:spLocks noChangeArrowheads="1"/>
          </p:cNvSpPr>
          <p:nvPr/>
        </p:nvSpPr>
        <p:spPr bwMode="auto">
          <a:xfrm>
            <a:off x="762000" y="5791200"/>
            <a:ext cx="8001000" cy="409575"/>
          </a:xfrm>
          <a:prstGeom prst="rect">
            <a:avLst/>
          </a:prstGeom>
          <a:solidFill>
            <a:srgbClr val="008080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AU" altLang="en-US" sz="2000" b="1" smtClean="0">
                <a:solidFill>
                  <a:srgbClr val="FFFF00"/>
                </a:solidFill>
                <a:latin typeface="Lucida Console" pitchFamily="49" charset="0"/>
                <a:ea typeface="+mn-ea"/>
              </a:rPr>
              <a:t>output:</a:t>
            </a:r>
            <a:r>
              <a:rPr lang="en-AU" altLang="en-US" sz="2000" b="1" smtClean="0">
                <a:solidFill>
                  <a:srgbClr val="000000"/>
                </a:solidFill>
                <a:latin typeface="Lucida Console" pitchFamily="49" charset="0"/>
                <a:ea typeface="+mn-ea"/>
              </a:rPr>
              <a:t> </a:t>
            </a:r>
            <a:r>
              <a:rPr lang="en-AU" altLang="en-US" sz="2000" b="1" smtClean="0">
                <a:solidFill>
                  <a:srgbClr val="FFFFFF"/>
                </a:solidFill>
                <a:latin typeface="Lucida Console" pitchFamily="49" charset="0"/>
                <a:ea typeface="+mn-ea"/>
              </a:rPr>
              <a:t>Char at index 2 is h.</a:t>
            </a:r>
          </a:p>
        </p:txBody>
      </p:sp>
      <p:grpSp>
        <p:nvGrpSpPr>
          <p:cNvPr id="498711" name="Group 1047"/>
          <p:cNvGrpSpPr>
            <a:grpSpLocks/>
          </p:cNvGrpSpPr>
          <p:nvPr/>
        </p:nvGrpSpPr>
        <p:grpSpPr bwMode="auto">
          <a:xfrm>
            <a:off x="228600" y="1066800"/>
            <a:ext cx="8458200" cy="2514600"/>
            <a:chOff x="144" y="672"/>
            <a:chExt cx="5328" cy="1584"/>
          </a:xfrm>
        </p:grpSpPr>
        <p:sp>
          <p:nvSpPr>
            <p:cNvPr id="498694" name="AutoShape 1030"/>
            <p:cNvSpPr>
              <a:spLocks noChangeArrowheads="1"/>
            </p:cNvSpPr>
            <p:nvPr/>
          </p:nvSpPr>
          <p:spPr bwMode="auto">
            <a:xfrm>
              <a:off x="1440" y="1920"/>
              <a:ext cx="864" cy="336"/>
            </a:xfrm>
            <a:prstGeom prst="wedgeRectCallout">
              <a:avLst>
                <a:gd name="adj1" fmla="val -1736"/>
                <a:gd name="adj2" fmla="val -140773"/>
              </a:avLst>
            </a:prstGeom>
            <a:solidFill>
              <a:schemeClr val="tx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AU" altLang="en-US" b="1" i="1" smtClean="0">
                  <a:solidFill>
                    <a:srgbClr val="FFFFFF"/>
                  </a:solidFill>
                  <a:latin typeface="Lucida Sans" pitchFamily="34" charset="0"/>
                  <a:ea typeface="+mn-ea"/>
                </a:rPr>
                <a:t>index </a:t>
              </a:r>
              <a:r>
                <a:rPr lang="en-AU" altLang="en-US" b="1" i="1" smtClean="0">
                  <a:solidFill>
                    <a:srgbClr val="FFFF00"/>
                  </a:solidFill>
                  <a:latin typeface="Lucida Sans" pitchFamily="34" charset="0"/>
                  <a:ea typeface="+mn-ea"/>
                </a:rPr>
                <a:t>0</a:t>
              </a:r>
              <a:endParaRPr lang="en-AU" altLang="en-US" b="1" i="1" smtClean="0">
                <a:solidFill>
                  <a:srgbClr val="FFFFFF"/>
                </a:solidFill>
                <a:latin typeface="Lucida Sans" pitchFamily="34" charset="0"/>
                <a:ea typeface="+mn-ea"/>
              </a:endParaRPr>
            </a:p>
          </p:txBody>
        </p:sp>
        <p:sp>
          <p:nvSpPr>
            <p:cNvPr id="498695" name="AutoShape 1031"/>
            <p:cNvSpPr>
              <a:spLocks noChangeArrowheads="1"/>
            </p:cNvSpPr>
            <p:nvPr/>
          </p:nvSpPr>
          <p:spPr bwMode="auto">
            <a:xfrm>
              <a:off x="2832" y="1920"/>
              <a:ext cx="864" cy="336"/>
            </a:xfrm>
            <a:prstGeom prst="wedgeRectCallout">
              <a:avLst>
                <a:gd name="adj1" fmla="val 13079"/>
                <a:gd name="adj2" fmla="val -140773"/>
              </a:avLst>
            </a:prstGeom>
            <a:solidFill>
              <a:schemeClr val="tx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AU" altLang="en-US" b="1" i="1" smtClean="0">
                  <a:solidFill>
                    <a:srgbClr val="FFFFFF"/>
                  </a:solidFill>
                  <a:latin typeface="Lucida Sans" pitchFamily="34" charset="0"/>
                  <a:ea typeface="+mn-ea"/>
                </a:rPr>
                <a:t>index </a:t>
              </a:r>
              <a:r>
                <a:rPr lang="en-AU" altLang="en-US" b="1" i="1" smtClean="0">
                  <a:solidFill>
                    <a:srgbClr val="FFFF00"/>
                  </a:solidFill>
                  <a:latin typeface="Lucida Sans" pitchFamily="34" charset="0"/>
                  <a:ea typeface="+mn-ea"/>
                </a:rPr>
                <a:t>4</a:t>
              </a:r>
              <a:endParaRPr lang="en-AU" altLang="en-US" b="1" i="1" smtClean="0">
                <a:solidFill>
                  <a:srgbClr val="FFFFFF"/>
                </a:solidFill>
                <a:latin typeface="Lucida Sans" pitchFamily="34" charset="0"/>
                <a:ea typeface="+mn-ea"/>
              </a:endParaRPr>
            </a:p>
          </p:txBody>
        </p:sp>
        <p:sp>
          <p:nvSpPr>
            <p:cNvPr id="498696" name="Text Box 1032"/>
            <p:cNvSpPr txBox="1">
              <a:spLocks noChangeArrowheads="1"/>
            </p:cNvSpPr>
            <p:nvPr/>
          </p:nvSpPr>
          <p:spPr bwMode="auto">
            <a:xfrm>
              <a:off x="1632" y="1248"/>
              <a:ext cx="384" cy="296"/>
            </a:xfrm>
            <a:prstGeom prst="rect">
              <a:avLst/>
            </a:prstGeom>
            <a:solidFill>
              <a:srgbClr val="66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AU" altLang="en-US" b="1" smtClean="0">
                  <a:solidFill>
                    <a:srgbClr val="000000"/>
                  </a:solidFill>
                  <a:latin typeface="Courier New" pitchFamily="49" charset="0"/>
                  <a:ea typeface="+mn-ea"/>
                </a:rPr>
                <a:t>J</a:t>
              </a:r>
            </a:p>
          </p:txBody>
        </p:sp>
        <p:sp>
          <p:nvSpPr>
            <p:cNvPr id="498697" name="Text Box 1033"/>
            <p:cNvSpPr txBox="1">
              <a:spLocks noChangeArrowheads="1"/>
            </p:cNvSpPr>
            <p:nvPr/>
          </p:nvSpPr>
          <p:spPr bwMode="auto">
            <a:xfrm>
              <a:off x="2016" y="1248"/>
              <a:ext cx="384" cy="296"/>
            </a:xfrm>
            <a:prstGeom prst="rect">
              <a:avLst/>
            </a:prstGeom>
            <a:solidFill>
              <a:srgbClr val="66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AU" altLang="en-US" b="1" smtClean="0">
                  <a:solidFill>
                    <a:srgbClr val="000000"/>
                  </a:solidFill>
                  <a:latin typeface="Courier New" pitchFamily="49" charset="0"/>
                  <a:ea typeface="+mn-ea"/>
                </a:rPr>
                <a:t>o</a:t>
              </a:r>
            </a:p>
          </p:txBody>
        </p:sp>
        <p:sp>
          <p:nvSpPr>
            <p:cNvPr id="498698" name="Text Box 1034"/>
            <p:cNvSpPr txBox="1">
              <a:spLocks noChangeArrowheads="1"/>
            </p:cNvSpPr>
            <p:nvPr/>
          </p:nvSpPr>
          <p:spPr bwMode="auto">
            <a:xfrm>
              <a:off x="2400" y="1248"/>
              <a:ext cx="384" cy="296"/>
            </a:xfrm>
            <a:prstGeom prst="rect">
              <a:avLst/>
            </a:prstGeom>
            <a:solidFill>
              <a:srgbClr val="66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AU" altLang="en-US" b="1" smtClean="0">
                  <a:solidFill>
                    <a:srgbClr val="000000"/>
                  </a:solidFill>
                  <a:latin typeface="Courier New" pitchFamily="49" charset="0"/>
                  <a:ea typeface="+mn-ea"/>
                </a:rPr>
                <a:t>h</a:t>
              </a:r>
            </a:p>
          </p:txBody>
        </p:sp>
        <p:sp>
          <p:nvSpPr>
            <p:cNvPr id="498699" name="Text Box 1035"/>
            <p:cNvSpPr txBox="1">
              <a:spLocks noChangeArrowheads="1"/>
            </p:cNvSpPr>
            <p:nvPr/>
          </p:nvSpPr>
          <p:spPr bwMode="auto">
            <a:xfrm>
              <a:off x="2784" y="1248"/>
              <a:ext cx="384" cy="296"/>
            </a:xfrm>
            <a:prstGeom prst="rect">
              <a:avLst/>
            </a:prstGeom>
            <a:solidFill>
              <a:srgbClr val="66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AU" altLang="en-US" b="1" smtClean="0">
                  <a:solidFill>
                    <a:srgbClr val="000000"/>
                  </a:solidFill>
                  <a:latin typeface="Courier New" pitchFamily="49" charset="0"/>
                  <a:ea typeface="+mn-ea"/>
                </a:rPr>
                <a:t>n</a:t>
              </a:r>
            </a:p>
          </p:txBody>
        </p:sp>
        <p:sp>
          <p:nvSpPr>
            <p:cNvPr id="498700" name="Text Box 1036"/>
            <p:cNvSpPr txBox="1">
              <a:spLocks noChangeArrowheads="1"/>
            </p:cNvSpPr>
            <p:nvPr/>
          </p:nvSpPr>
          <p:spPr bwMode="auto">
            <a:xfrm>
              <a:off x="3168" y="1248"/>
              <a:ext cx="384" cy="296"/>
            </a:xfrm>
            <a:prstGeom prst="rect">
              <a:avLst/>
            </a:prstGeom>
            <a:solidFill>
              <a:srgbClr val="66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AU" altLang="en-US" b="1" smtClean="0">
                  <a:solidFill>
                    <a:srgbClr val="000000"/>
                  </a:solidFill>
                  <a:latin typeface="Courier New" pitchFamily="49" charset="0"/>
                  <a:ea typeface="+mn-ea"/>
                </a:rPr>
                <a:t>\0</a:t>
              </a:r>
            </a:p>
          </p:txBody>
        </p:sp>
        <p:sp>
          <p:nvSpPr>
            <p:cNvPr id="498701" name="Text Box 1037"/>
            <p:cNvSpPr txBox="1">
              <a:spLocks noChangeArrowheads="1"/>
            </p:cNvSpPr>
            <p:nvPr/>
          </p:nvSpPr>
          <p:spPr bwMode="auto">
            <a:xfrm>
              <a:off x="3552" y="1248"/>
              <a:ext cx="384" cy="296"/>
            </a:xfrm>
            <a:prstGeom prst="rect">
              <a:avLst/>
            </a:prstGeom>
            <a:solidFill>
              <a:srgbClr val="66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AU" altLang="en-US" b="1" smtClean="0">
                  <a:solidFill>
                    <a:srgbClr val="000000"/>
                  </a:solidFill>
                  <a:latin typeface="Courier New" pitchFamily="49" charset="0"/>
                  <a:ea typeface="+mn-ea"/>
                </a:rPr>
                <a:t> </a:t>
              </a:r>
            </a:p>
          </p:txBody>
        </p:sp>
        <p:sp>
          <p:nvSpPr>
            <p:cNvPr id="498702" name="Text Box 1038"/>
            <p:cNvSpPr txBox="1">
              <a:spLocks noChangeArrowheads="1"/>
            </p:cNvSpPr>
            <p:nvPr/>
          </p:nvSpPr>
          <p:spPr bwMode="auto">
            <a:xfrm>
              <a:off x="3936" y="1248"/>
              <a:ext cx="384" cy="296"/>
            </a:xfrm>
            <a:prstGeom prst="rect">
              <a:avLst/>
            </a:prstGeom>
            <a:solidFill>
              <a:srgbClr val="66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endParaRPr>
            </a:p>
          </p:txBody>
        </p:sp>
        <p:sp>
          <p:nvSpPr>
            <p:cNvPr id="498703" name="Text Box 1039"/>
            <p:cNvSpPr txBox="1">
              <a:spLocks noChangeArrowheads="1"/>
            </p:cNvSpPr>
            <p:nvPr/>
          </p:nvSpPr>
          <p:spPr bwMode="auto">
            <a:xfrm>
              <a:off x="4320" y="1248"/>
              <a:ext cx="384" cy="296"/>
            </a:xfrm>
            <a:prstGeom prst="rect">
              <a:avLst/>
            </a:prstGeom>
            <a:solidFill>
              <a:srgbClr val="66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endParaRPr>
            </a:p>
          </p:txBody>
        </p:sp>
        <p:sp>
          <p:nvSpPr>
            <p:cNvPr id="498704" name="AutoShape 1040"/>
            <p:cNvSpPr>
              <a:spLocks noChangeArrowheads="1"/>
            </p:cNvSpPr>
            <p:nvPr/>
          </p:nvSpPr>
          <p:spPr bwMode="auto">
            <a:xfrm>
              <a:off x="1968" y="672"/>
              <a:ext cx="864" cy="336"/>
            </a:xfrm>
            <a:prstGeom prst="wedgeRectCallout">
              <a:avLst>
                <a:gd name="adj1" fmla="val -51042"/>
                <a:gd name="adj2" fmla="val 110713"/>
              </a:avLst>
            </a:prstGeom>
            <a:solidFill>
              <a:srgbClr val="0066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AU" altLang="en-US" sz="1800" b="1" i="1" smtClean="0">
                  <a:solidFill>
                    <a:srgbClr val="FFFFFF"/>
                  </a:solidFill>
                  <a:latin typeface="Lucida Sans" pitchFamily="34" charset="0"/>
                  <a:ea typeface="+mn-ea"/>
                </a:rPr>
                <a:t>0x3995</a:t>
              </a:r>
            </a:p>
          </p:txBody>
        </p:sp>
        <p:sp>
          <p:nvSpPr>
            <p:cNvPr id="498705" name="AutoShape 1041"/>
            <p:cNvSpPr>
              <a:spLocks noChangeArrowheads="1"/>
            </p:cNvSpPr>
            <p:nvPr/>
          </p:nvSpPr>
          <p:spPr bwMode="auto">
            <a:xfrm>
              <a:off x="3936" y="672"/>
              <a:ext cx="864" cy="336"/>
            </a:xfrm>
            <a:prstGeom prst="wedgeRectCallout">
              <a:avLst>
                <a:gd name="adj1" fmla="val 9606"/>
                <a:gd name="adj2" fmla="val 116667"/>
              </a:avLst>
            </a:prstGeom>
            <a:solidFill>
              <a:srgbClr val="0066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AU" altLang="en-US" sz="1800" b="1" i="1" smtClean="0">
                  <a:solidFill>
                    <a:srgbClr val="FFFFFF"/>
                  </a:solidFill>
                  <a:latin typeface="Lucida Sans" pitchFamily="34" charset="0"/>
                  <a:ea typeface="+mn-ea"/>
                </a:rPr>
                <a:t>0x399C</a:t>
              </a:r>
            </a:p>
          </p:txBody>
        </p:sp>
        <p:sp>
          <p:nvSpPr>
            <p:cNvPr id="498706" name="AutoShape 1042"/>
            <p:cNvSpPr>
              <a:spLocks/>
            </p:cNvSpPr>
            <p:nvPr/>
          </p:nvSpPr>
          <p:spPr bwMode="auto">
            <a:xfrm rot="-5400000">
              <a:off x="1104" y="432"/>
              <a:ext cx="240" cy="1296"/>
            </a:xfrm>
            <a:prstGeom prst="rightBracket">
              <a:avLst>
                <a:gd name="adj" fmla="val 45000"/>
              </a:avLst>
            </a:prstGeom>
            <a:noFill/>
            <a:ln w="76200" cap="sq">
              <a:solidFill>
                <a:srgbClr val="FF0000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CA" b="1" i="1" smtClean="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498707" name="Text Box 1043"/>
            <p:cNvSpPr txBox="1">
              <a:spLocks noChangeArrowheads="1"/>
            </p:cNvSpPr>
            <p:nvPr/>
          </p:nvSpPr>
          <p:spPr bwMode="auto">
            <a:xfrm>
              <a:off x="4704" y="1248"/>
              <a:ext cx="384" cy="296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endParaRPr>
            </a:p>
          </p:txBody>
        </p:sp>
        <p:sp>
          <p:nvSpPr>
            <p:cNvPr id="498708" name="Text Box 1044"/>
            <p:cNvSpPr txBox="1">
              <a:spLocks noChangeArrowheads="1"/>
            </p:cNvSpPr>
            <p:nvPr/>
          </p:nvSpPr>
          <p:spPr bwMode="auto">
            <a:xfrm>
              <a:off x="5088" y="1248"/>
              <a:ext cx="384" cy="296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endParaRPr>
            </a:p>
          </p:txBody>
        </p:sp>
        <p:sp>
          <p:nvSpPr>
            <p:cNvPr id="498709" name="Text Box 1045"/>
            <p:cNvSpPr txBox="1">
              <a:spLocks noChangeArrowheads="1"/>
            </p:cNvSpPr>
            <p:nvPr/>
          </p:nvSpPr>
          <p:spPr bwMode="auto">
            <a:xfrm>
              <a:off x="144" y="1200"/>
              <a:ext cx="1056" cy="584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AU" altLang="en-US" b="1" smtClean="0">
                  <a:solidFill>
                    <a:srgbClr val="000000"/>
                  </a:solidFill>
                  <a:latin typeface="Courier New" pitchFamily="49" charset="0"/>
                  <a:ea typeface="+mn-ea"/>
                </a:rPr>
                <a:t>name</a:t>
              </a:r>
            </a:p>
            <a:p>
              <a:pPr>
                <a:spcBef>
                  <a:spcPct val="50000"/>
                </a:spcBef>
              </a:pPr>
              <a:r>
                <a:rPr lang="en-AU" altLang="en-US" sz="2000" b="1" smtClean="0">
                  <a:solidFill>
                    <a:srgbClr val="000000"/>
                  </a:solidFill>
                  <a:latin typeface="Lucida Sans" pitchFamily="34" charset="0"/>
                  <a:ea typeface="+mn-ea"/>
                </a:rPr>
                <a:t> </a:t>
              </a:r>
              <a:r>
                <a:rPr lang="en-AU" altLang="en-US" sz="2000" b="1" smtClean="0">
                  <a:solidFill>
                    <a:srgbClr val="000000"/>
                  </a:solidFill>
                  <a:latin typeface="Arial" charset="0"/>
                  <a:ea typeface="+mn-ea"/>
                </a:rPr>
                <a:t>is</a:t>
              </a:r>
              <a:r>
                <a:rPr lang="en-AU" altLang="en-US" sz="2000" b="1" smtClean="0">
                  <a:solidFill>
                    <a:srgbClr val="000000"/>
                  </a:solidFill>
                  <a:latin typeface="Lucida Sans" pitchFamily="34" charset="0"/>
                  <a:ea typeface="+mn-ea"/>
                </a:rPr>
                <a:t> 0x3995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60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1026"/>
          <p:cNvSpPr>
            <a:spLocks noChangeArrowheads="1"/>
          </p:cNvSpPr>
          <p:nvPr/>
        </p:nvSpPr>
        <p:spPr bwMode="auto">
          <a:xfrm>
            <a:off x="762000" y="4648200"/>
            <a:ext cx="8001000" cy="381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ap="sq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CA" b="1" i="1" smtClea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49971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/>
          <a:lstStyle/>
          <a:p>
            <a:r>
              <a:rPr lang="en-US" altLang="en-US"/>
              <a:t>A Char in a String (cont)</a:t>
            </a:r>
          </a:p>
        </p:txBody>
      </p:sp>
      <p:grpSp>
        <p:nvGrpSpPr>
          <p:cNvPr id="499732" name="Group 1044"/>
          <p:cNvGrpSpPr>
            <a:grpSpLocks/>
          </p:cNvGrpSpPr>
          <p:nvPr/>
        </p:nvGrpSpPr>
        <p:grpSpPr bwMode="auto">
          <a:xfrm>
            <a:off x="228600" y="1066800"/>
            <a:ext cx="8458200" cy="2438400"/>
            <a:chOff x="144" y="672"/>
            <a:chExt cx="5328" cy="1536"/>
          </a:xfrm>
        </p:grpSpPr>
        <p:sp>
          <p:nvSpPr>
            <p:cNvPr id="499716" name="AutoShape 1028"/>
            <p:cNvSpPr>
              <a:spLocks noChangeArrowheads="1"/>
            </p:cNvSpPr>
            <p:nvPr/>
          </p:nvSpPr>
          <p:spPr bwMode="auto">
            <a:xfrm>
              <a:off x="2208" y="1872"/>
              <a:ext cx="864" cy="336"/>
            </a:xfrm>
            <a:prstGeom prst="wedgeRectCallout">
              <a:avLst>
                <a:gd name="adj1" fmla="val -1736"/>
                <a:gd name="adj2" fmla="val -140773"/>
              </a:avLst>
            </a:prstGeom>
            <a:solidFill>
              <a:schemeClr val="tx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AU" altLang="en-US" b="1" i="1" smtClean="0">
                  <a:solidFill>
                    <a:srgbClr val="FFFFFF"/>
                  </a:solidFill>
                  <a:latin typeface="Lucida Sans" pitchFamily="34" charset="0"/>
                  <a:ea typeface="+mn-ea"/>
                </a:rPr>
                <a:t>index </a:t>
              </a:r>
              <a:r>
                <a:rPr lang="en-AU" altLang="en-US" b="1" i="1" smtClean="0">
                  <a:solidFill>
                    <a:srgbClr val="FFFF00"/>
                  </a:solidFill>
                  <a:latin typeface="Lucida Sans" pitchFamily="34" charset="0"/>
                  <a:ea typeface="+mn-ea"/>
                </a:rPr>
                <a:t>2</a:t>
              </a:r>
              <a:endParaRPr lang="en-AU" altLang="en-US" b="1" i="1" smtClean="0">
                <a:solidFill>
                  <a:srgbClr val="FFFFFF"/>
                </a:solidFill>
                <a:latin typeface="Lucida Sans" pitchFamily="34" charset="0"/>
                <a:ea typeface="+mn-ea"/>
              </a:endParaRPr>
            </a:p>
          </p:txBody>
        </p:sp>
        <p:sp>
          <p:nvSpPr>
            <p:cNvPr id="499717" name="Text Box 1029"/>
            <p:cNvSpPr txBox="1">
              <a:spLocks noChangeArrowheads="1"/>
            </p:cNvSpPr>
            <p:nvPr/>
          </p:nvSpPr>
          <p:spPr bwMode="auto">
            <a:xfrm>
              <a:off x="1632" y="1248"/>
              <a:ext cx="384" cy="296"/>
            </a:xfrm>
            <a:prstGeom prst="rect">
              <a:avLst/>
            </a:prstGeom>
            <a:solidFill>
              <a:srgbClr val="66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AU" altLang="en-US" b="1" smtClean="0">
                  <a:solidFill>
                    <a:srgbClr val="000000"/>
                  </a:solidFill>
                  <a:latin typeface="Courier New" pitchFamily="49" charset="0"/>
                  <a:ea typeface="+mn-ea"/>
                </a:rPr>
                <a:t>J</a:t>
              </a:r>
            </a:p>
          </p:txBody>
        </p:sp>
        <p:sp>
          <p:nvSpPr>
            <p:cNvPr id="499718" name="Text Box 1030"/>
            <p:cNvSpPr txBox="1">
              <a:spLocks noChangeArrowheads="1"/>
            </p:cNvSpPr>
            <p:nvPr/>
          </p:nvSpPr>
          <p:spPr bwMode="auto">
            <a:xfrm>
              <a:off x="2016" y="1248"/>
              <a:ext cx="384" cy="296"/>
            </a:xfrm>
            <a:prstGeom prst="rect">
              <a:avLst/>
            </a:prstGeom>
            <a:solidFill>
              <a:srgbClr val="66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AU" altLang="en-US" b="1" smtClean="0">
                  <a:solidFill>
                    <a:srgbClr val="000000"/>
                  </a:solidFill>
                  <a:latin typeface="Courier New" pitchFamily="49" charset="0"/>
                  <a:ea typeface="+mn-ea"/>
                </a:rPr>
                <a:t>o</a:t>
              </a:r>
            </a:p>
          </p:txBody>
        </p:sp>
        <p:sp>
          <p:nvSpPr>
            <p:cNvPr id="499719" name="Text Box 1031"/>
            <p:cNvSpPr txBox="1">
              <a:spLocks noChangeArrowheads="1"/>
            </p:cNvSpPr>
            <p:nvPr/>
          </p:nvSpPr>
          <p:spPr bwMode="auto">
            <a:xfrm>
              <a:off x="2400" y="1248"/>
              <a:ext cx="384" cy="296"/>
            </a:xfrm>
            <a:prstGeom prst="rect">
              <a:avLst/>
            </a:prstGeom>
            <a:solidFill>
              <a:srgbClr val="66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AU" altLang="en-US" b="1" smtClean="0">
                  <a:solidFill>
                    <a:srgbClr val="000000"/>
                  </a:solidFill>
                  <a:latin typeface="Courier New" pitchFamily="49" charset="0"/>
                  <a:ea typeface="+mn-ea"/>
                </a:rPr>
                <a:t>h</a:t>
              </a:r>
            </a:p>
          </p:txBody>
        </p:sp>
        <p:sp>
          <p:nvSpPr>
            <p:cNvPr id="499720" name="Text Box 1032"/>
            <p:cNvSpPr txBox="1">
              <a:spLocks noChangeArrowheads="1"/>
            </p:cNvSpPr>
            <p:nvPr/>
          </p:nvSpPr>
          <p:spPr bwMode="auto">
            <a:xfrm>
              <a:off x="2784" y="1248"/>
              <a:ext cx="384" cy="296"/>
            </a:xfrm>
            <a:prstGeom prst="rect">
              <a:avLst/>
            </a:prstGeom>
            <a:solidFill>
              <a:srgbClr val="66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AU" altLang="en-US" b="1" smtClean="0">
                  <a:solidFill>
                    <a:srgbClr val="000000"/>
                  </a:solidFill>
                  <a:latin typeface="Courier New" pitchFamily="49" charset="0"/>
                  <a:ea typeface="+mn-ea"/>
                </a:rPr>
                <a:t>n</a:t>
              </a:r>
            </a:p>
          </p:txBody>
        </p:sp>
        <p:sp>
          <p:nvSpPr>
            <p:cNvPr id="499721" name="Text Box 1033"/>
            <p:cNvSpPr txBox="1">
              <a:spLocks noChangeArrowheads="1"/>
            </p:cNvSpPr>
            <p:nvPr/>
          </p:nvSpPr>
          <p:spPr bwMode="auto">
            <a:xfrm>
              <a:off x="3168" y="1248"/>
              <a:ext cx="384" cy="296"/>
            </a:xfrm>
            <a:prstGeom prst="rect">
              <a:avLst/>
            </a:prstGeom>
            <a:solidFill>
              <a:srgbClr val="66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AU" altLang="en-US" b="1" smtClean="0">
                  <a:solidFill>
                    <a:srgbClr val="000000"/>
                  </a:solidFill>
                  <a:latin typeface="Courier New" pitchFamily="49" charset="0"/>
                  <a:ea typeface="+mn-ea"/>
                </a:rPr>
                <a:t>\0</a:t>
              </a:r>
            </a:p>
          </p:txBody>
        </p:sp>
        <p:sp>
          <p:nvSpPr>
            <p:cNvPr id="499722" name="Text Box 1034"/>
            <p:cNvSpPr txBox="1">
              <a:spLocks noChangeArrowheads="1"/>
            </p:cNvSpPr>
            <p:nvPr/>
          </p:nvSpPr>
          <p:spPr bwMode="auto">
            <a:xfrm>
              <a:off x="3552" y="1248"/>
              <a:ext cx="384" cy="296"/>
            </a:xfrm>
            <a:prstGeom prst="rect">
              <a:avLst/>
            </a:prstGeom>
            <a:solidFill>
              <a:srgbClr val="66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AU" altLang="en-US" b="1" smtClean="0">
                  <a:solidFill>
                    <a:srgbClr val="000000"/>
                  </a:solidFill>
                  <a:latin typeface="Courier New" pitchFamily="49" charset="0"/>
                  <a:ea typeface="+mn-ea"/>
                </a:rPr>
                <a:t> </a:t>
              </a:r>
            </a:p>
          </p:txBody>
        </p:sp>
        <p:sp>
          <p:nvSpPr>
            <p:cNvPr id="499723" name="Text Box 1035"/>
            <p:cNvSpPr txBox="1">
              <a:spLocks noChangeArrowheads="1"/>
            </p:cNvSpPr>
            <p:nvPr/>
          </p:nvSpPr>
          <p:spPr bwMode="auto">
            <a:xfrm>
              <a:off x="3936" y="1248"/>
              <a:ext cx="384" cy="296"/>
            </a:xfrm>
            <a:prstGeom prst="rect">
              <a:avLst/>
            </a:prstGeom>
            <a:solidFill>
              <a:srgbClr val="66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endParaRPr>
            </a:p>
          </p:txBody>
        </p:sp>
        <p:sp>
          <p:nvSpPr>
            <p:cNvPr id="499724" name="Text Box 1036"/>
            <p:cNvSpPr txBox="1">
              <a:spLocks noChangeArrowheads="1"/>
            </p:cNvSpPr>
            <p:nvPr/>
          </p:nvSpPr>
          <p:spPr bwMode="auto">
            <a:xfrm>
              <a:off x="4320" y="1248"/>
              <a:ext cx="384" cy="296"/>
            </a:xfrm>
            <a:prstGeom prst="rect">
              <a:avLst/>
            </a:prstGeom>
            <a:solidFill>
              <a:srgbClr val="66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endParaRPr>
            </a:p>
          </p:txBody>
        </p:sp>
        <p:sp>
          <p:nvSpPr>
            <p:cNvPr id="499725" name="AutoShape 1037"/>
            <p:cNvSpPr>
              <a:spLocks noChangeArrowheads="1"/>
            </p:cNvSpPr>
            <p:nvPr/>
          </p:nvSpPr>
          <p:spPr bwMode="auto">
            <a:xfrm>
              <a:off x="1968" y="672"/>
              <a:ext cx="864" cy="336"/>
            </a:xfrm>
            <a:prstGeom prst="wedgeRectCallout">
              <a:avLst>
                <a:gd name="adj1" fmla="val -51042"/>
                <a:gd name="adj2" fmla="val 110713"/>
              </a:avLst>
            </a:prstGeom>
            <a:solidFill>
              <a:srgbClr val="0066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AU" altLang="en-US" sz="1800" b="1" i="1" smtClean="0">
                  <a:solidFill>
                    <a:srgbClr val="FFFFFF"/>
                  </a:solidFill>
                  <a:latin typeface="Lucida Sans" pitchFamily="34" charset="0"/>
                  <a:ea typeface="+mn-ea"/>
                </a:rPr>
                <a:t>0x3995</a:t>
              </a:r>
            </a:p>
          </p:txBody>
        </p:sp>
        <p:sp>
          <p:nvSpPr>
            <p:cNvPr id="499726" name="AutoShape 1038"/>
            <p:cNvSpPr>
              <a:spLocks noChangeArrowheads="1"/>
            </p:cNvSpPr>
            <p:nvPr/>
          </p:nvSpPr>
          <p:spPr bwMode="auto">
            <a:xfrm>
              <a:off x="3936" y="672"/>
              <a:ext cx="864" cy="336"/>
            </a:xfrm>
            <a:prstGeom prst="wedgeRectCallout">
              <a:avLst>
                <a:gd name="adj1" fmla="val 9606"/>
                <a:gd name="adj2" fmla="val 116667"/>
              </a:avLst>
            </a:prstGeom>
            <a:solidFill>
              <a:srgbClr val="0066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AU" altLang="en-US" sz="1800" b="1" i="1" smtClean="0">
                  <a:solidFill>
                    <a:srgbClr val="FFFFFF"/>
                  </a:solidFill>
                  <a:latin typeface="Lucida Sans" pitchFamily="34" charset="0"/>
                  <a:ea typeface="+mn-ea"/>
                </a:rPr>
                <a:t>0x399C</a:t>
              </a:r>
            </a:p>
          </p:txBody>
        </p:sp>
        <p:sp>
          <p:nvSpPr>
            <p:cNvPr id="499727" name="AutoShape 1039"/>
            <p:cNvSpPr>
              <a:spLocks/>
            </p:cNvSpPr>
            <p:nvPr/>
          </p:nvSpPr>
          <p:spPr bwMode="auto">
            <a:xfrm rot="-5400000">
              <a:off x="1104" y="432"/>
              <a:ext cx="240" cy="1296"/>
            </a:xfrm>
            <a:prstGeom prst="rightBracket">
              <a:avLst>
                <a:gd name="adj" fmla="val 45000"/>
              </a:avLst>
            </a:prstGeom>
            <a:noFill/>
            <a:ln w="76200" cap="sq">
              <a:solidFill>
                <a:srgbClr val="FF0000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CA" b="1" i="1" smtClean="0">
                <a:solidFill>
                  <a:srgbClr val="FFFFFF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499728" name="Text Box 1040"/>
            <p:cNvSpPr txBox="1">
              <a:spLocks noChangeArrowheads="1"/>
            </p:cNvSpPr>
            <p:nvPr/>
          </p:nvSpPr>
          <p:spPr bwMode="auto">
            <a:xfrm>
              <a:off x="4704" y="1248"/>
              <a:ext cx="384" cy="296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endParaRPr>
            </a:p>
          </p:txBody>
        </p:sp>
        <p:sp>
          <p:nvSpPr>
            <p:cNvPr id="499729" name="Text Box 1041"/>
            <p:cNvSpPr txBox="1">
              <a:spLocks noChangeArrowheads="1"/>
            </p:cNvSpPr>
            <p:nvPr/>
          </p:nvSpPr>
          <p:spPr bwMode="auto">
            <a:xfrm>
              <a:off x="5088" y="1248"/>
              <a:ext cx="384" cy="296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endParaRPr>
            </a:p>
          </p:txBody>
        </p:sp>
        <p:sp>
          <p:nvSpPr>
            <p:cNvPr id="499730" name="Text Box 1042"/>
            <p:cNvSpPr txBox="1">
              <a:spLocks noChangeArrowheads="1"/>
            </p:cNvSpPr>
            <p:nvPr/>
          </p:nvSpPr>
          <p:spPr bwMode="auto">
            <a:xfrm>
              <a:off x="144" y="1200"/>
              <a:ext cx="1056" cy="584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AU" altLang="en-US" b="1" smtClean="0">
                  <a:solidFill>
                    <a:srgbClr val="000000"/>
                  </a:solidFill>
                  <a:latin typeface="Courier New" pitchFamily="49" charset="0"/>
                  <a:ea typeface="+mn-ea"/>
                </a:rPr>
                <a:t>name</a:t>
              </a:r>
            </a:p>
            <a:p>
              <a:pPr>
                <a:spcBef>
                  <a:spcPct val="50000"/>
                </a:spcBef>
              </a:pPr>
              <a:r>
                <a:rPr lang="en-AU" altLang="en-US" sz="2000" b="1" smtClean="0">
                  <a:solidFill>
                    <a:srgbClr val="000000"/>
                  </a:solidFill>
                  <a:latin typeface="Lucida Sans" pitchFamily="34" charset="0"/>
                  <a:ea typeface="+mn-ea"/>
                </a:rPr>
                <a:t> </a:t>
              </a:r>
              <a:r>
                <a:rPr lang="en-AU" altLang="en-US" sz="2000" b="1" smtClean="0">
                  <a:solidFill>
                    <a:srgbClr val="000000"/>
                  </a:solidFill>
                  <a:latin typeface="Arial" charset="0"/>
                  <a:ea typeface="+mn-ea"/>
                </a:rPr>
                <a:t>is</a:t>
              </a:r>
              <a:r>
                <a:rPr lang="en-AU" altLang="en-US" sz="2000" b="1" smtClean="0">
                  <a:solidFill>
                    <a:srgbClr val="000000"/>
                  </a:solidFill>
                  <a:latin typeface="Lucida Sans" pitchFamily="34" charset="0"/>
                  <a:ea typeface="+mn-ea"/>
                </a:rPr>
                <a:t> 0x3995</a:t>
              </a:r>
            </a:p>
          </p:txBody>
        </p:sp>
      </p:grpSp>
      <p:sp>
        <p:nvSpPr>
          <p:cNvPr id="499731" name="Text Box 1043"/>
          <p:cNvSpPr txBox="1">
            <a:spLocks noChangeArrowheads="1"/>
          </p:cNvSpPr>
          <p:nvPr/>
        </p:nvSpPr>
        <p:spPr bwMode="auto">
          <a:xfrm>
            <a:off x="762000" y="4038600"/>
            <a:ext cx="8001000" cy="16287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en-AU" altLang="en-US" sz="2000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char name[8] = “John”;</a:t>
            </a:r>
          </a:p>
          <a:p>
            <a:pPr algn="l">
              <a:spcBef>
                <a:spcPct val="0"/>
              </a:spcBef>
            </a:pPr>
            <a:endParaRPr kumimoji="1" lang="en-AU" altLang="en-US" sz="2000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  <a:p>
            <a:pPr algn="l">
              <a:spcBef>
                <a:spcPct val="0"/>
              </a:spcBef>
            </a:pPr>
            <a:r>
              <a:rPr kumimoji="1" lang="en-AU" altLang="en-US" sz="2000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name[2] = ‘X’;</a:t>
            </a:r>
          </a:p>
          <a:p>
            <a:pPr algn="l">
              <a:spcBef>
                <a:spcPct val="0"/>
              </a:spcBef>
            </a:pPr>
            <a:r>
              <a:rPr kumimoji="1" lang="en-AU" altLang="en-US" sz="2000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printf(“Name: %s\n”, name);</a:t>
            </a:r>
          </a:p>
          <a:p>
            <a:pPr algn="l">
              <a:spcBef>
                <a:spcPct val="0"/>
              </a:spcBef>
            </a:pPr>
            <a:endParaRPr lang="en-AU" altLang="en-US" sz="2000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499733" name="Text Box 1045"/>
          <p:cNvSpPr txBox="1">
            <a:spLocks noChangeArrowheads="1"/>
          </p:cNvSpPr>
          <p:nvPr/>
        </p:nvSpPr>
        <p:spPr bwMode="auto">
          <a:xfrm>
            <a:off x="3810000" y="1981200"/>
            <a:ext cx="609600" cy="469900"/>
          </a:xfrm>
          <a:prstGeom prst="rect">
            <a:avLst/>
          </a:prstGeom>
          <a:solidFill>
            <a:srgbClr val="00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FFFFFF"/>
                </a:solidFill>
                <a:latin typeface="Courier New" pitchFamily="49" charset="0"/>
                <a:ea typeface="+mn-ea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6884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4" grpId="0" animBg="1"/>
      <p:bldP spid="499733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ChangeArrowheads="1"/>
          </p:cNvSpPr>
          <p:nvPr/>
        </p:nvSpPr>
        <p:spPr bwMode="auto">
          <a:xfrm>
            <a:off x="762000" y="4953000"/>
            <a:ext cx="8001000" cy="381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ap="sq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CA" b="1" i="1" smtClea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500739" name="Text Box 3"/>
          <p:cNvSpPr txBox="1">
            <a:spLocks noChangeArrowheads="1"/>
          </p:cNvSpPr>
          <p:nvPr/>
        </p:nvSpPr>
        <p:spPr bwMode="auto">
          <a:xfrm>
            <a:off x="2590800" y="1981200"/>
            <a:ext cx="609600" cy="469900"/>
          </a:xfrm>
          <a:prstGeom prst="rect">
            <a:avLst/>
          </a:prstGeom>
          <a:solidFill>
            <a:srgbClr val="66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J</a:t>
            </a:r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3200400" y="1981200"/>
            <a:ext cx="609600" cy="469900"/>
          </a:xfrm>
          <a:prstGeom prst="rect">
            <a:avLst/>
          </a:prstGeom>
          <a:solidFill>
            <a:srgbClr val="66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o</a:t>
            </a:r>
          </a:p>
        </p:txBody>
      </p:sp>
      <p:sp>
        <p:nvSpPr>
          <p:cNvPr id="500741" name="Text Box 5"/>
          <p:cNvSpPr txBox="1">
            <a:spLocks noChangeArrowheads="1"/>
          </p:cNvSpPr>
          <p:nvPr/>
        </p:nvSpPr>
        <p:spPr bwMode="auto">
          <a:xfrm>
            <a:off x="3810000" y="1981200"/>
            <a:ext cx="609600" cy="469900"/>
          </a:xfrm>
          <a:prstGeom prst="rect">
            <a:avLst/>
          </a:prstGeom>
          <a:solidFill>
            <a:srgbClr val="00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FFFFFF"/>
                </a:solidFill>
                <a:latin typeface="Courier New" pitchFamily="49" charset="0"/>
                <a:ea typeface="+mn-ea"/>
              </a:rPr>
              <a:t>X</a:t>
            </a:r>
          </a:p>
        </p:txBody>
      </p:sp>
      <p:sp>
        <p:nvSpPr>
          <p:cNvPr id="500742" name="Text Box 6"/>
          <p:cNvSpPr txBox="1">
            <a:spLocks noChangeArrowheads="1"/>
          </p:cNvSpPr>
          <p:nvPr/>
        </p:nvSpPr>
        <p:spPr bwMode="auto">
          <a:xfrm>
            <a:off x="4419600" y="1981200"/>
            <a:ext cx="609600" cy="469900"/>
          </a:xfrm>
          <a:prstGeom prst="rect">
            <a:avLst/>
          </a:prstGeom>
          <a:solidFill>
            <a:srgbClr val="66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n</a:t>
            </a:r>
          </a:p>
        </p:txBody>
      </p:sp>
      <p:sp>
        <p:nvSpPr>
          <p:cNvPr id="500743" name="Text Box 7"/>
          <p:cNvSpPr txBox="1">
            <a:spLocks noChangeArrowheads="1"/>
          </p:cNvSpPr>
          <p:nvPr/>
        </p:nvSpPr>
        <p:spPr bwMode="auto">
          <a:xfrm>
            <a:off x="5029200" y="1981200"/>
            <a:ext cx="609600" cy="469900"/>
          </a:xfrm>
          <a:prstGeom prst="rect">
            <a:avLst/>
          </a:prstGeom>
          <a:solidFill>
            <a:srgbClr val="66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\0</a:t>
            </a:r>
          </a:p>
        </p:txBody>
      </p:sp>
      <p:sp>
        <p:nvSpPr>
          <p:cNvPr id="500744" name="Text Box 8"/>
          <p:cNvSpPr txBox="1">
            <a:spLocks noChangeArrowheads="1"/>
          </p:cNvSpPr>
          <p:nvPr/>
        </p:nvSpPr>
        <p:spPr bwMode="auto">
          <a:xfrm>
            <a:off x="5638800" y="1981200"/>
            <a:ext cx="609600" cy="469900"/>
          </a:xfrm>
          <a:prstGeom prst="rect">
            <a:avLst/>
          </a:prstGeom>
          <a:solidFill>
            <a:srgbClr val="66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 </a:t>
            </a:r>
          </a:p>
        </p:txBody>
      </p:sp>
      <p:sp>
        <p:nvSpPr>
          <p:cNvPr id="500745" name="Text Box 9"/>
          <p:cNvSpPr txBox="1">
            <a:spLocks noChangeArrowheads="1"/>
          </p:cNvSpPr>
          <p:nvPr/>
        </p:nvSpPr>
        <p:spPr bwMode="auto">
          <a:xfrm>
            <a:off x="6248400" y="1981200"/>
            <a:ext cx="609600" cy="469900"/>
          </a:xfrm>
          <a:prstGeom prst="rect">
            <a:avLst/>
          </a:prstGeom>
          <a:solidFill>
            <a:srgbClr val="66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500746" name="Text Box 10"/>
          <p:cNvSpPr txBox="1">
            <a:spLocks noChangeArrowheads="1"/>
          </p:cNvSpPr>
          <p:nvPr/>
        </p:nvSpPr>
        <p:spPr bwMode="auto">
          <a:xfrm>
            <a:off x="6858000" y="1981200"/>
            <a:ext cx="609600" cy="469900"/>
          </a:xfrm>
          <a:prstGeom prst="rect">
            <a:avLst/>
          </a:prstGeom>
          <a:solidFill>
            <a:srgbClr val="66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500747" name="AutoShape 11"/>
          <p:cNvSpPr>
            <a:spLocks noChangeArrowheads="1"/>
          </p:cNvSpPr>
          <p:nvPr/>
        </p:nvSpPr>
        <p:spPr bwMode="auto">
          <a:xfrm>
            <a:off x="3124200" y="1066800"/>
            <a:ext cx="1371600" cy="533400"/>
          </a:xfrm>
          <a:prstGeom prst="wedgeRectCallout">
            <a:avLst>
              <a:gd name="adj1" fmla="val -51042"/>
              <a:gd name="adj2" fmla="val 110713"/>
            </a:avLst>
          </a:prstGeom>
          <a:solidFill>
            <a:srgbClr val="00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AU" altLang="en-US" sz="1800" b="1" i="1" smtClean="0">
                <a:solidFill>
                  <a:srgbClr val="FFFFFF"/>
                </a:solidFill>
                <a:latin typeface="Lucida Sans" pitchFamily="34" charset="0"/>
                <a:ea typeface="+mn-ea"/>
              </a:rPr>
              <a:t>0x3995</a:t>
            </a:r>
          </a:p>
        </p:txBody>
      </p:sp>
      <p:sp>
        <p:nvSpPr>
          <p:cNvPr id="500748" name="AutoShape 12"/>
          <p:cNvSpPr>
            <a:spLocks noChangeArrowheads="1"/>
          </p:cNvSpPr>
          <p:nvPr/>
        </p:nvSpPr>
        <p:spPr bwMode="auto">
          <a:xfrm>
            <a:off x="6248400" y="1066800"/>
            <a:ext cx="1371600" cy="533400"/>
          </a:xfrm>
          <a:prstGeom prst="wedgeRectCallout">
            <a:avLst>
              <a:gd name="adj1" fmla="val 9606"/>
              <a:gd name="adj2" fmla="val 116667"/>
            </a:avLst>
          </a:prstGeom>
          <a:solidFill>
            <a:srgbClr val="00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AU" altLang="en-US" sz="1800" b="1" i="1" smtClean="0">
                <a:solidFill>
                  <a:srgbClr val="FFFFFF"/>
                </a:solidFill>
                <a:latin typeface="Lucida Sans" pitchFamily="34" charset="0"/>
                <a:ea typeface="+mn-ea"/>
              </a:rPr>
              <a:t>0x399C</a:t>
            </a:r>
          </a:p>
        </p:txBody>
      </p:sp>
      <p:sp>
        <p:nvSpPr>
          <p:cNvPr id="500749" name="AutoShape 13"/>
          <p:cNvSpPr>
            <a:spLocks/>
          </p:cNvSpPr>
          <p:nvPr/>
        </p:nvSpPr>
        <p:spPr bwMode="auto">
          <a:xfrm rot="-5400000">
            <a:off x="1752600" y="685800"/>
            <a:ext cx="381000" cy="2057400"/>
          </a:xfrm>
          <a:prstGeom prst="rightBracket">
            <a:avLst>
              <a:gd name="adj" fmla="val 45000"/>
            </a:avLst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CA" b="1" i="1" smtClean="0">
              <a:solidFill>
                <a:srgbClr val="FFFFFF"/>
              </a:solidFill>
              <a:latin typeface="Arial" charset="0"/>
              <a:ea typeface="+mn-ea"/>
            </a:endParaRPr>
          </a:p>
        </p:txBody>
      </p:sp>
      <p:sp>
        <p:nvSpPr>
          <p:cNvPr id="500750" name="Text Box 14"/>
          <p:cNvSpPr txBox="1">
            <a:spLocks noChangeArrowheads="1"/>
          </p:cNvSpPr>
          <p:nvPr/>
        </p:nvSpPr>
        <p:spPr bwMode="auto">
          <a:xfrm>
            <a:off x="7467600" y="1981200"/>
            <a:ext cx="609600" cy="4699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500751" name="Text Box 15"/>
          <p:cNvSpPr txBox="1">
            <a:spLocks noChangeArrowheads="1"/>
          </p:cNvSpPr>
          <p:nvPr/>
        </p:nvSpPr>
        <p:spPr bwMode="auto">
          <a:xfrm>
            <a:off x="8077200" y="1981200"/>
            <a:ext cx="609600" cy="4699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500752" name="Text Box 16"/>
          <p:cNvSpPr txBox="1">
            <a:spLocks noChangeArrowheads="1"/>
          </p:cNvSpPr>
          <p:nvPr/>
        </p:nvSpPr>
        <p:spPr bwMode="auto">
          <a:xfrm>
            <a:off x="228600" y="1905000"/>
            <a:ext cx="1676400" cy="9271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name</a:t>
            </a:r>
          </a:p>
          <a:p>
            <a:pPr>
              <a:spcBef>
                <a:spcPct val="50000"/>
              </a:spcBef>
            </a:pPr>
            <a:r>
              <a:rPr lang="en-AU" altLang="en-US" sz="2000" b="1" smtClean="0">
                <a:solidFill>
                  <a:srgbClr val="000000"/>
                </a:solidFill>
                <a:latin typeface="Lucida Sans" pitchFamily="34" charset="0"/>
                <a:ea typeface="+mn-ea"/>
              </a:rPr>
              <a:t> </a:t>
            </a:r>
            <a:r>
              <a:rPr lang="en-AU" altLang="en-US" sz="2000" b="1" smtClean="0">
                <a:solidFill>
                  <a:srgbClr val="000000"/>
                </a:solidFill>
                <a:latin typeface="Arial" charset="0"/>
                <a:ea typeface="+mn-ea"/>
              </a:rPr>
              <a:t>is</a:t>
            </a:r>
            <a:r>
              <a:rPr lang="en-AU" altLang="en-US" sz="2000" b="1" smtClean="0">
                <a:solidFill>
                  <a:srgbClr val="000000"/>
                </a:solidFill>
                <a:latin typeface="Lucida Sans" pitchFamily="34" charset="0"/>
                <a:ea typeface="+mn-ea"/>
              </a:rPr>
              <a:t> 0x3995</a:t>
            </a:r>
          </a:p>
        </p:txBody>
      </p:sp>
      <p:sp>
        <p:nvSpPr>
          <p:cNvPr id="500753" name="Text Box 17"/>
          <p:cNvSpPr txBox="1">
            <a:spLocks noChangeArrowheads="1"/>
          </p:cNvSpPr>
          <p:nvPr/>
        </p:nvSpPr>
        <p:spPr bwMode="auto">
          <a:xfrm>
            <a:off x="838200" y="5791200"/>
            <a:ext cx="7924800" cy="409575"/>
          </a:xfrm>
          <a:prstGeom prst="rect">
            <a:avLst/>
          </a:prstGeom>
          <a:solidFill>
            <a:srgbClr val="008080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AU" altLang="en-US" sz="2000" b="1" smtClean="0">
                <a:solidFill>
                  <a:srgbClr val="FFFF00"/>
                </a:solidFill>
                <a:latin typeface="Lucida Console" pitchFamily="49" charset="0"/>
                <a:ea typeface="+mn-ea"/>
              </a:rPr>
              <a:t>output:</a:t>
            </a:r>
            <a:r>
              <a:rPr lang="en-AU" altLang="en-US" sz="2000" b="1" smtClean="0">
                <a:solidFill>
                  <a:srgbClr val="000000"/>
                </a:solidFill>
                <a:latin typeface="Lucida Console" pitchFamily="49" charset="0"/>
                <a:ea typeface="+mn-ea"/>
              </a:rPr>
              <a:t> </a:t>
            </a:r>
            <a:r>
              <a:rPr lang="en-AU" altLang="en-US" sz="2000" b="1" smtClean="0">
                <a:solidFill>
                  <a:srgbClr val="FFFFFF"/>
                </a:solidFill>
                <a:latin typeface="Lucida Console" pitchFamily="49" charset="0"/>
                <a:ea typeface="+mn-ea"/>
              </a:rPr>
              <a:t>Name: JoXn</a:t>
            </a:r>
            <a:endParaRPr lang="en-AU" altLang="en-US" sz="2000" b="1" smtClean="0">
              <a:solidFill>
                <a:srgbClr val="000000"/>
              </a:solidFill>
              <a:latin typeface="Lucida Console" pitchFamily="49" charset="0"/>
              <a:ea typeface="+mn-ea"/>
            </a:endParaRPr>
          </a:p>
        </p:txBody>
      </p:sp>
      <p:sp>
        <p:nvSpPr>
          <p:cNvPr id="500754" name="AutoShape 18"/>
          <p:cNvSpPr>
            <a:spLocks noChangeArrowheads="1"/>
          </p:cNvSpPr>
          <p:nvPr/>
        </p:nvSpPr>
        <p:spPr bwMode="auto">
          <a:xfrm>
            <a:off x="3505200" y="2971800"/>
            <a:ext cx="1371600" cy="533400"/>
          </a:xfrm>
          <a:prstGeom prst="wedgeRectCallout">
            <a:avLst>
              <a:gd name="adj1" fmla="val -1736"/>
              <a:gd name="adj2" fmla="val -140773"/>
            </a:avLst>
          </a:prstGeom>
          <a:solidFill>
            <a:schemeClr val="tx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AU" altLang="en-US" b="1" i="1" smtClean="0">
                <a:solidFill>
                  <a:srgbClr val="FFFFFF"/>
                </a:solidFill>
                <a:latin typeface="Lucida Sans" pitchFamily="34" charset="0"/>
                <a:ea typeface="+mn-ea"/>
              </a:rPr>
              <a:t>index </a:t>
            </a:r>
            <a:r>
              <a:rPr lang="en-AU" altLang="en-US" b="1" i="1" smtClean="0">
                <a:solidFill>
                  <a:srgbClr val="FFFF00"/>
                </a:solidFill>
                <a:latin typeface="Lucida Sans" pitchFamily="34" charset="0"/>
                <a:ea typeface="+mn-ea"/>
              </a:rPr>
              <a:t>2</a:t>
            </a:r>
            <a:endParaRPr lang="en-AU" altLang="en-US" b="1" i="1" smtClean="0">
              <a:solidFill>
                <a:srgbClr val="FFFFFF"/>
              </a:solidFill>
              <a:latin typeface="Lucida Sans" pitchFamily="34" charset="0"/>
              <a:ea typeface="+mn-ea"/>
            </a:endParaRPr>
          </a:p>
        </p:txBody>
      </p:sp>
      <p:sp>
        <p:nvSpPr>
          <p:cNvPr id="500755" name="Text Box 19"/>
          <p:cNvSpPr txBox="1">
            <a:spLocks noChangeArrowheads="1"/>
          </p:cNvSpPr>
          <p:nvPr/>
        </p:nvSpPr>
        <p:spPr bwMode="auto">
          <a:xfrm>
            <a:off x="762000" y="4038600"/>
            <a:ext cx="8001000" cy="16287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en-AU" altLang="en-US" sz="2000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char name[8] = “John”;</a:t>
            </a:r>
          </a:p>
          <a:p>
            <a:pPr algn="l">
              <a:spcBef>
                <a:spcPct val="0"/>
              </a:spcBef>
            </a:pPr>
            <a:endParaRPr kumimoji="1" lang="en-AU" altLang="en-US" sz="2000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  <a:p>
            <a:pPr algn="l">
              <a:spcBef>
                <a:spcPct val="0"/>
              </a:spcBef>
            </a:pPr>
            <a:r>
              <a:rPr kumimoji="1" lang="en-AU" altLang="en-US" sz="2000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name[2] = ‘X’;</a:t>
            </a:r>
          </a:p>
          <a:p>
            <a:pPr algn="l">
              <a:spcBef>
                <a:spcPct val="0"/>
              </a:spcBef>
            </a:pPr>
            <a:r>
              <a:rPr kumimoji="1" lang="en-AU" altLang="en-US" sz="2000" b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printf(“Name: %s\n”, name);</a:t>
            </a:r>
          </a:p>
          <a:p>
            <a:pPr algn="l">
              <a:spcBef>
                <a:spcPct val="0"/>
              </a:spcBef>
            </a:pPr>
            <a:endParaRPr lang="en-AU" altLang="en-US" sz="2000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500756" name="Rectangle 20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  <a:noFill/>
          <a:ln/>
        </p:spPr>
        <p:txBody>
          <a:bodyPr/>
          <a:lstStyle/>
          <a:p>
            <a:r>
              <a:rPr lang="en-US" altLang="en-US"/>
              <a:t>A Char in a String (cont)</a:t>
            </a:r>
          </a:p>
        </p:txBody>
      </p:sp>
    </p:spTree>
    <p:extLst>
      <p:ext uri="{BB962C8B-B14F-4D97-AF65-F5344CB8AC3E}">
        <p14:creationId xmlns:p14="http://schemas.microsoft.com/office/powerpoint/2010/main" val="391289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53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library functions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dirty="0" smtClean="0">
                <a:solidFill>
                  <a:srgbClr val="262626"/>
                </a:solidFill>
                <a:latin typeface="Consolas" pitchFamily="49" charset="0"/>
              </a:rPr>
              <a:t>#include &lt;</a:t>
            </a:r>
            <a:r>
              <a:rPr lang="en-US" dirty="0" err="1" smtClean="0">
                <a:solidFill>
                  <a:srgbClr val="262626"/>
                </a:solidFill>
                <a:latin typeface="Consolas" pitchFamily="49" charset="0"/>
              </a:rPr>
              <a:t>string.h</a:t>
            </a:r>
            <a:r>
              <a:rPr lang="en-US" dirty="0" smtClean="0">
                <a:solidFill>
                  <a:srgbClr val="262626"/>
                </a:solidFill>
                <a:latin typeface="Consolas" pitchFamily="49" charset="0"/>
              </a:rPr>
              <a:t>&gt;</a:t>
            </a:r>
          </a:p>
        </p:txBody>
      </p:sp>
      <p:graphicFrame>
        <p:nvGraphicFramePr>
          <p:cNvPr id="236641" name="Group 97"/>
          <p:cNvGraphicFramePr>
            <a:graphicFrameLocks noGrp="1"/>
          </p:cNvGraphicFramePr>
          <p:nvPr/>
        </p:nvGraphicFramePr>
        <p:xfrm>
          <a:off x="304800" y="1863725"/>
          <a:ext cx="8610600" cy="4085275"/>
        </p:xfrm>
        <a:graphic>
          <a:graphicData uri="http://schemas.openxmlformats.org/drawingml/2006/table">
            <a:tbl>
              <a:tblPr/>
              <a:tblGrid>
                <a:gridCol w="3505200"/>
                <a:gridCol w="5105400"/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strlen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returns length of string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 until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strcpy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dst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src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copies string characters from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src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 into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char*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strdup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allocates and returns a copy of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strcat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s1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concatenates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 onto the end of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s1 (puts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\0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strcmp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s1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returns &lt; 0 if s1 comes before s2 in ABC order; returns &gt; 0 if s1 comes after s2 in ABC order;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returns    0 if s1 and s2 are the same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strchr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returns index of first occurrence of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 in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strstr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s1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returns index of first occurrence of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 in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char*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strtok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delim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breaks apart 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 into tokens by delimiter 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delim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strncpy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strncat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strncmp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length-limited versions of above functions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9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Comparing strings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relational operators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(==, !=, &lt;, &gt;, &lt;=, &gt;=</a:t>
            </a:r>
            <a:r>
              <a:rPr lang="en-US" sz="2000" dirty="0" smtClean="0"/>
              <a:t>) do not work on strings</a:t>
            </a:r>
            <a:br>
              <a:rPr lang="en-US" sz="2000" dirty="0" smtClean="0"/>
            </a:br>
            <a:endParaRPr lang="en-US" sz="2000" dirty="0" smtClean="0"/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char* str1 = "hello";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char* str2 = "hello";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(str1 == str2) {          // no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  <a:p>
            <a:r>
              <a:rPr lang="en-US" sz="2000" dirty="0" smtClean="0"/>
              <a:t>instead, use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sz="2000" dirty="0" smtClean="0"/>
              <a:t> library function 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dirty="0" smtClean="0"/>
              <a:t> result means equal)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char* str1 = "hello";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char* str2 = "hello";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(str1, str2)) {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// then the strings are equal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41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Initialization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Arrays may be initialized with a list of suitable values</a:t>
            </a:r>
          </a:p>
          <a:p>
            <a:r>
              <a:rPr lang="en-US" altLang="en-US" dirty="0" smtClean="0"/>
              <a:t>No need to specify the number of elements for a 1D (1-dimensional) array</a:t>
            </a:r>
          </a:p>
        </p:txBody>
      </p:sp>
    </p:spTree>
    <p:extLst>
      <p:ext uri="{BB962C8B-B14F-4D97-AF65-F5344CB8AC3E}">
        <p14:creationId xmlns:p14="http://schemas.microsoft.com/office/powerpoint/2010/main" val="12726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228600" y="1447800"/>
            <a:ext cx="8686800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2000" b="1" dirty="0" err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int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 a[10]; // declare an array of 10 integers</a:t>
            </a:r>
          </a:p>
          <a:p>
            <a:pPr algn="l">
              <a:spcBef>
                <a:spcPct val="0"/>
              </a:spcBef>
            </a:pPr>
            <a:r>
              <a:rPr lang="en-US" altLang="en-US" sz="2000" b="1" dirty="0" err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int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 b[3] = {10, 20, 30}; // declare and initialize</a:t>
            </a:r>
          </a:p>
          <a:p>
            <a:pPr algn="l">
              <a:spcBef>
                <a:spcPct val="0"/>
              </a:spcBef>
            </a:pPr>
            <a:r>
              <a:rPr lang="en-US" altLang="en-US" sz="2000" b="1" dirty="0" err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int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 c[] = {10, 20, 30}; // declare and initialize</a:t>
            </a:r>
          </a:p>
          <a:p>
            <a:pPr algn="l">
              <a:spcBef>
                <a:spcPct val="0"/>
              </a:spcBef>
            </a:pPr>
            <a:r>
              <a:rPr lang="en-US" altLang="en-US" sz="2000" b="1" dirty="0" err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int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 d[2][2]; // declare multidimensional array</a:t>
            </a:r>
          </a:p>
          <a:p>
            <a:pPr algn="l">
              <a:spcBef>
                <a:spcPct val="0"/>
              </a:spcBef>
            </a:pPr>
            <a:r>
              <a:rPr lang="en-US" altLang="en-US" sz="2000" b="1" dirty="0" err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int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 e[2][2] = {{0,1},{1,0}}; // declare and initialize</a:t>
            </a:r>
          </a:p>
          <a:p>
            <a:pPr algn="l">
              <a:spcBef>
                <a:spcPct val="0"/>
              </a:spcBef>
            </a:pPr>
            <a:r>
              <a:rPr lang="en-US" altLang="en-US" sz="2000" b="1" dirty="0" err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int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 f[][2] = {{2,3},{4,5}}; // declare and initialize</a:t>
            </a:r>
          </a:p>
        </p:txBody>
      </p:sp>
      <p:sp>
        <p:nvSpPr>
          <p:cNvPr id="8197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  <a:noFill/>
        </p:spPr>
        <p:txBody>
          <a:bodyPr/>
          <a:lstStyle/>
          <a:p>
            <a:r>
              <a:rPr lang="en-US" altLang="en-US" sz="3200" dirty="0" smtClean="0"/>
              <a:t>Example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528" y="3573016"/>
            <a:ext cx="7772400" cy="31553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kern="0" dirty="0" smtClean="0"/>
              <a:t>Difference with Java</a:t>
            </a:r>
          </a:p>
          <a:p>
            <a:pPr lvl="1"/>
            <a:r>
              <a:rPr lang="en-US" altLang="en-US" kern="0" dirty="0" smtClean="0"/>
              <a:t>need to put [] after the variable, not after “</a:t>
            </a:r>
            <a:r>
              <a:rPr lang="en-US" altLang="en-US" kern="0" dirty="0" err="1" smtClean="0"/>
              <a:t>int</a:t>
            </a:r>
            <a:r>
              <a:rPr lang="en-US" altLang="en-US" kern="0" dirty="0" smtClean="0"/>
              <a:t>”</a:t>
            </a:r>
          </a:p>
          <a:p>
            <a:pPr lvl="1"/>
            <a:r>
              <a:rPr lang="en-US" altLang="en-US" kern="0" dirty="0" smtClean="0"/>
              <a:t>do not need to call “new” to create the array</a:t>
            </a:r>
          </a:p>
        </p:txBody>
      </p:sp>
    </p:spTree>
    <p:extLst>
      <p:ext uri="{BB962C8B-B14F-4D97-AF65-F5344CB8AC3E}">
        <p14:creationId xmlns:p14="http://schemas.microsoft.com/office/powerpoint/2010/main" val="124411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Array Declaration</a:t>
            </a:r>
            <a:endParaRPr lang="en-CA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dirty="0" smtClean="0">
                <a:solidFill>
                  <a:srgbClr val="000000"/>
                </a:solidFill>
              </a:rPr>
              <a:t>A common style: use a C preprocessor directive to define a constant</a:t>
            </a:r>
          </a:p>
          <a:p>
            <a:pPr marL="0" indent="0">
              <a:buFontTx/>
              <a:buNone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MAXSIZE 50 // preprocessor directive</a:t>
            </a:r>
          </a:p>
          <a:p>
            <a:pPr marL="0" indent="0">
              <a:buFontTx/>
              <a:buNone/>
            </a:pPr>
            <a:r>
              <a:rPr lang="en-US" altLang="en-US" sz="20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altLang="en-US" sz="20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[MAXSIZE];</a:t>
            </a:r>
          </a:p>
        </p:txBody>
      </p:sp>
    </p:spTree>
    <p:extLst>
      <p:ext uri="{BB962C8B-B14F-4D97-AF65-F5344CB8AC3E}">
        <p14:creationId xmlns:p14="http://schemas.microsoft.com/office/powerpoint/2010/main" val="32788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Handling Indices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Arrays have a fixed size</a:t>
            </a:r>
          </a:p>
          <a:p>
            <a:r>
              <a:rPr lang="en-US" altLang="en-US" smtClean="0"/>
              <a:t>There is no built-in way of checking if the supplied </a:t>
            </a:r>
            <a:r>
              <a:rPr lang="en-US" altLang="en-US" smtClean="0">
                <a:solidFill>
                  <a:schemeClr val="accent2"/>
                </a:solidFill>
              </a:rPr>
              <a:t>index</a:t>
            </a:r>
            <a:r>
              <a:rPr lang="en-US" altLang="en-US" smtClean="0"/>
              <a:t> is within </a:t>
            </a:r>
            <a:r>
              <a:rPr lang="en-US" altLang="en-US" smtClean="0">
                <a:solidFill>
                  <a:schemeClr val="accent2"/>
                </a:solidFill>
              </a:rPr>
              <a:t>range</a:t>
            </a:r>
            <a:endParaRPr lang="en-US" altLang="en-US" smtClean="0"/>
          </a:p>
          <a:p>
            <a:r>
              <a:rPr lang="en-US" altLang="en-US" smtClean="0"/>
              <a:t>We must check for valid indices ourselves</a:t>
            </a:r>
          </a:p>
        </p:txBody>
      </p:sp>
    </p:spTree>
    <p:extLst>
      <p:ext uri="{BB962C8B-B14F-4D97-AF65-F5344CB8AC3E}">
        <p14:creationId xmlns:p14="http://schemas.microsoft.com/office/powerpoint/2010/main" val="269804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772400" cy="1143000"/>
          </a:xfrm>
        </p:spPr>
        <p:txBody>
          <a:bodyPr/>
          <a:lstStyle/>
          <a:p>
            <a:r>
              <a:rPr lang="en-CA" dirty="0" smtClean="0"/>
              <a:t>Array Bound Checking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768"/>
            <a:ext cx="7772400" cy="4114800"/>
          </a:xfrm>
        </p:spPr>
        <p:txBody>
          <a:bodyPr/>
          <a:lstStyle/>
          <a:p>
            <a:r>
              <a:rPr lang="en-CA" dirty="0" smtClean="0"/>
              <a:t>C does NOT check array bound subscripts</a:t>
            </a:r>
          </a:p>
          <a:p>
            <a:r>
              <a:rPr lang="en-CA" dirty="0" smtClean="0"/>
              <a:t>If you access off the ends of any array, it will calculate the address it expects the data to be at, and then attempts to use it anyway</a:t>
            </a:r>
          </a:p>
          <a:p>
            <a:pPr lvl="1"/>
            <a:r>
              <a:rPr lang="en-CA" dirty="0" smtClean="0"/>
              <a:t>may get “something...”</a:t>
            </a:r>
          </a:p>
          <a:p>
            <a:pPr lvl="1"/>
            <a:r>
              <a:rPr lang="en-CA" dirty="0" smtClean="0"/>
              <a:t>may get a memory exception (segmentation fault, bus error, core dump error)</a:t>
            </a:r>
          </a:p>
          <a:p>
            <a:r>
              <a:rPr lang="en-CA" dirty="0" smtClean="0"/>
              <a:t>It’s the programmer’s responsibility to ensure that their programs are correctly written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904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 smtClean="0"/>
              <a:t>String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16130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Representation</a:t>
            </a: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685800" y="1371600"/>
            <a:ext cx="5410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AU" altLang="en-US" dirty="0" smtClean="0">
                <a:solidFill>
                  <a:srgbClr val="000000"/>
                </a:solidFill>
                <a:ea typeface="+mn-ea"/>
              </a:rPr>
              <a:t>Main memory</a:t>
            </a:r>
          </a:p>
          <a:p>
            <a:pPr lvl="1" algn="l">
              <a:spcBef>
                <a:spcPct val="0"/>
              </a:spcBef>
            </a:pPr>
            <a:r>
              <a:rPr lang="en-AU" altLang="en-US" sz="3200" dirty="0" smtClean="0">
                <a:solidFill>
                  <a:srgbClr val="000000"/>
                </a:solidFill>
                <a:ea typeface="+mn-ea"/>
              </a:rPr>
              <a:t>contiguous array of cells</a:t>
            </a:r>
          </a:p>
          <a:p>
            <a:pPr lvl="1" algn="l">
              <a:spcBef>
                <a:spcPct val="0"/>
              </a:spcBef>
            </a:pPr>
            <a:r>
              <a:rPr lang="en-AU" altLang="en-US" sz="3200" dirty="0" smtClean="0">
                <a:solidFill>
                  <a:srgbClr val="000000"/>
                </a:solidFill>
                <a:ea typeface="+mn-ea"/>
              </a:rPr>
              <a:t>each cell has an address</a:t>
            </a:r>
            <a:endParaRPr lang="en-US" altLang="en-US" dirty="0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371731" name="Text Box 19"/>
          <p:cNvSpPr txBox="1">
            <a:spLocks noChangeArrowheads="1"/>
          </p:cNvSpPr>
          <p:nvPr/>
        </p:nvSpPr>
        <p:spPr bwMode="auto">
          <a:xfrm>
            <a:off x="457200" y="4267200"/>
            <a:ext cx="14478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kumimoji="1" lang="en-AU" altLang="en-US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371732" name="Text Box 20"/>
          <p:cNvSpPr txBox="1">
            <a:spLocks noChangeArrowheads="1"/>
          </p:cNvSpPr>
          <p:nvPr/>
        </p:nvSpPr>
        <p:spPr bwMode="auto">
          <a:xfrm>
            <a:off x="1905000" y="4267200"/>
            <a:ext cx="14478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kumimoji="1" lang="en-AU" altLang="en-US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371733" name="Text Box 21"/>
          <p:cNvSpPr txBox="1">
            <a:spLocks noChangeArrowheads="1"/>
          </p:cNvSpPr>
          <p:nvPr/>
        </p:nvSpPr>
        <p:spPr bwMode="auto">
          <a:xfrm>
            <a:off x="4800600" y="4267200"/>
            <a:ext cx="14478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kumimoji="1" lang="en-AU" altLang="en-US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371734" name="Text Box 22"/>
          <p:cNvSpPr txBox="1">
            <a:spLocks noChangeArrowheads="1"/>
          </p:cNvSpPr>
          <p:nvPr/>
        </p:nvSpPr>
        <p:spPr bwMode="auto">
          <a:xfrm>
            <a:off x="6248400" y="4267200"/>
            <a:ext cx="14478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kumimoji="1" lang="en-AU" altLang="en-US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371735" name="Text Box 23"/>
          <p:cNvSpPr txBox="1">
            <a:spLocks noChangeArrowheads="1"/>
          </p:cNvSpPr>
          <p:nvPr/>
        </p:nvSpPr>
        <p:spPr bwMode="auto">
          <a:xfrm>
            <a:off x="1905000" y="38100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AU" altLang="en-US" sz="1800" b="1" smtClean="0">
                <a:solidFill>
                  <a:srgbClr val="000044"/>
                </a:solidFill>
                <a:latin typeface="Lucida Sans" pitchFamily="34" charset="0"/>
                <a:ea typeface="+mn-ea"/>
              </a:rPr>
              <a:t>0x1FFF</a:t>
            </a:r>
          </a:p>
        </p:txBody>
      </p:sp>
      <p:sp>
        <p:nvSpPr>
          <p:cNvPr id="371736" name="Text Box 24"/>
          <p:cNvSpPr txBox="1">
            <a:spLocks noChangeArrowheads="1"/>
          </p:cNvSpPr>
          <p:nvPr/>
        </p:nvSpPr>
        <p:spPr bwMode="auto">
          <a:xfrm>
            <a:off x="3352800" y="38100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AU" altLang="en-US" sz="1800" b="1" smtClean="0">
                <a:solidFill>
                  <a:srgbClr val="000044"/>
                </a:solidFill>
                <a:latin typeface="Lucida Sans" pitchFamily="34" charset="0"/>
                <a:ea typeface="+mn-ea"/>
              </a:rPr>
              <a:t>0x2000</a:t>
            </a:r>
          </a:p>
        </p:txBody>
      </p:sp>
      <p:sp>
        <p:nvSpPr>
          <p:cNvPr id="371737" name="Text Box 25"/>
          <p:cNvSpPr txBox="1">
            <a:spLocks noChangeArrowheads="1"/>
          </p:cNvSpPr>
          <p:nvPr/>
        </p:nvSpPr>
        <p:spPr bwMode="auto">
          <a:xfrm>
            <a:off x="4800600" y="38100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AU" altLang="en-US" sz="1800" b="1" smtClean="0">
                <a:solidFill>
                  <a:srgbClr val="000044"/>
                </a:solidFill>
                <a:latin typeface="Lucida Sans" pitchFamily="34" charset="0"/>
                <a:ea typeface="+mn-ea"/>
              </a:rPr>
              <a:t>0x2001</a:t>
            </a:r>
          </a:p>
        </p:txBody>
      </p:sp>
      <p:sp>
        <p:nvSpPr>
          <p:cNvPr id="371738" name="Text Box 26"/>
          <p:cNvSpPr txBox="1">
            <a:spLocks noChangeArrowheads="1"/>
          </p:cNvSpPr>
          <p:nvPr/>
        </p:nvSpPr>
        <p:spPr bwMode="auto">
          <a:xfrm>
            <a:off x="6248400" y="38100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AU" altLang="en-US" sz="1800" b="1" smtClean="0">
                <a:solidFill>
                  <a:srgbClr val="000044"/>
                </a:solidFill>
                <a:latin typeface="Lucida Sans" pitchFamily="34" charset="0"/>
                <a:ea typeface="+mn-ea"/>
              </a:rPr>
              <a:t>0x2002</a:t>
            </a:r>
          </a:p>
        </p:txBody>
      </p:sp>
      <p:sp>
        <p:nvSpPr>
          <p:cNvPr id="371739" name="Text Box 27"/>
          <p:cNvSpPr txBox="1">
            <a:spLocks noChangeArrowheads="1"/>
          </p:cNvSpPr>
          <p:nvPr/>
        </p:nvSpPr>
        <p:spPr bwMode="auto">
          <a:xfrm>
            <a:off x="457200" y="38100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AU" altLang="en-US" sz="1800" b="1" smtClean="0">
                <a:solidFill>
                  <a:srgbClr val="000044"/>
                </a:solidFill>
                <a:latin typeface="Lucida Sans" pitchFamily="34" charset="0"/>
                <a:ea typeface="+mn-ea"/>
              </a:rPr>
              <a:t>0x1FFE</a:t>
            </a:r>
          </a:p>
        </p:txBody>
      </p:sp>
      <p:sp>
        <p:nvSpPr>
          <p:cNvPr id="371740" name="Text Box 28"/>
          <p:cNvSpPr txBox="1">
            <a:spLocks noChangeArrowheads="1"/>
          </p:cNvSpPr>
          <p:nvPr/>
        </p:nvSpPr>
        <p:spPr bwMode="auto">
          <a:xfrm>
            <a:off x="7696200" y="4038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AU" altLang="en-US" i="1" smtClean="0">
                <a:solidFill>
                  <a:srgbClr val="000000"/>
                </a:solidFill>
                <a:ea typeface="+mn-ea"/>
              </a:rPr>
              <a:t>etc</a:t>
            </a:r>
          </a:p>
        </p:txBody>
      </p:sp>
      <p:sp>
        <p:nvSpPr>
          <p:cNvPr id="371741" name="Text Box 29"/>
          <p:cNvSpPr txBox="1">
            <a:spLocks noChangeArrowheads="1"/>
          </p:cNvSpPr>
          <p:nvPr/>
        </p:nvSpPr>
        <p:spPr bwMode="auto">
          <a:xfrm>
            <a:off x="3352800" y="4267200"/>
            <a:ext cx="1447800" cy="4699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en-AU" altLang="en-US" b="1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20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">
  <a:themeElements>
    <a:clrScheme name="">
      <a:dk1>
        <a:srgbClr val="000000"/>
      </a:dk1>
      <a:lt1>
        <a:srgbClr val="FFFFFF"/>
      </a:lt1>
      <a:dk2>
        <a:srgbClr val="000099"/>
      </a:dk2>
      <a:lt2>
        <a:srgbClr val="000000"/>
      </a:lt2>
      <a:accent1>
        <a:srgbClr val="FF9900"/>
      </a:accent1>
      <a:accent2>
        <a:srgbClr val="000044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master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0000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0000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ster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C:\Public\cse1301.2000S2\Slides\lect04.pot</Template>
  <TotalTime>2340</TotalTime>
  <Words>1141</Words>
  <Application>Microsoft Office PowerPoint</Application>
  <PresentationFormat>On-screen Show (4:3)</PresentationFormat>
  <Paragraphs>282</Paragraphs>
  <Slides>26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2_Default Design</vt:lpstr>
      <vt:lpstr>master</vt:lpstr>
      <vt:lpstr> Array</vt:lpstr>
      <vt:lpstr>Arrays</vt:lpstr>
      <vt:lpstr>Initialization</vt:lpstr>
      <vt:lpstr>Example</vt:lpstr>
      <vt:lpstr>Array Declaration</vt:lpstr>
      <vt:lpstr>Handling Indices</vt:lpstr>
      <vt:lpstr>Array Bound Checking</vt:lpstr>
      <vt:lpstr> String</vt:lpstr>
      <vt:lpstr>Representation</vt:lpstr>
      <vt:lpstr>Representation (cont)</vt:lpstr>
      <vt:lpstr>Representation (cont)</vt:lpstr>
      <vt:lpstr>Representation (cont)</vt:lpstr>
      <vt:lpstr>Character Arrays vs Character Strings</vt:lpstr>
      <vt:lpstr>Character Strings</vt:lpstr>
      <vt:lpstr>Character String Declaration</vt:lpstr>
      <vt:lpstr>Character String Declaration</vt:lpstr>
      <vt:lpstr>Character String Declaration (cont)</vt:lpstr>
      <vt:lpstr>Character String Declaration (cont)</vt:lpstr>
      <vt:lpstr>Character String Declaration (cont)</vt:lpstr>
      <vt:lpstr>Character String Declaration (cont)</vt:lpstr>
      <vt:lpstr>A Char in a String</vt:lpstr>
      <vt:lpstr>A Char in a String (cont)</vt:lpstr>
      <vt:lpstr>A Char in a String (cont)</vt:lpstr>
      <vt:lpstr>A Char in a String (cont)</vt:lpstr>
      <vt:lpstr>String library functions</vt:lpstr>
      <vt:lpstr>Comparing strings</vt:lpstr>
    </vt:vector>
  </TitlesOfParts>
  <Company>Monash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CSE1301 Lecture 4: Intro to C</dc:title>
  <dc:creator>Ann Nicholson</dc:creator>
  <cp:lastModifiedBy>Windows User</cp:lastModifiedBy>
  <cp:revision>455</cp:revision>
  <cp:lastPrinted>2003-07-10T06:18:42Z</cp:lastPrinted>
  <dcterms:created xsi:type="dcterms:W3CDTF">2000-02-24T01:06:12Z</dcterms:created>
  <dcterms:modified xsi:type="dcterms:W3CDTF">2015-09-22T19:37:22Z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jjchua@csse.monash.edu.au</vt:lpwstr>
  </property>
  <property fmtid="{D5CDD505-2E9C-101B-9397-08002B2CF9AE}" pid="8" name="HomePage">
    <vt:lpwstr>http://www.csse.monash.edu.au/courseware/cse1301/lect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C:\Public\cse1301.2001S1\Web\lect</vt:lpwstr>
  </property>
</Properties>
</file>