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60" r:id="rId2"/>
  </p:sldMasterIdLst>
  <p:notesMasterIdLst>
    <p:notesMasterId r:id="rId59"/>
  </p:notesMasterIdLst>
  <p:handoutMasterIdLst>
    <p:handoutMasterId r:id="rId60"/>
  </p:handoutMasterIdLst>
  <p:sldIdLst>
    <p:sldId id="368" r:id="rId3"/>
    <p:sldId id="367" r:id="rId4"/>
    <p:sldId id="358" r:id="rId5"/>
    <p:sldId id="359" r:id="rId6"/>
    <p:sldId id="361" r:id="rId7"/>
    <p:sldId id="364" r:id="rId8"/>
    <p:sldId id="256" r:id="rId9"/>
    <p:sldId id="298" r:id="rId10"/>
    <p:sldId id="299" r:id="rId11"/>
    <p:sldId id="301" r:id="rId12"/>
    <p:sldId id="303" r:id="rId13"/>
    <p:sldId id="302" r:id="rId14"/>
    <p:sldId id="304" r:id="rId15"/>
    <p:sldId id="305" r:id="rId16"/>
    <p:sldId id="306" r:id="rId17"/>
    <p:sldId id="307" r:id="rId18"/>
    <p:sldId id="308" r:id="rId19"/>
    <p:sldId id="309" r:id="rId20"/>
    <p:sldId id="310" r:id="rId21"/>
    <p:sldId id="312" r:id="rId22"/>
    <p:sldId id="281" r:id="rId23"/>
    <p:sldId id="351" r:id="rId24"/>
    <p:sldId id="352" r:id="rId25"/>
    <p:sldId id="353" r:id="rId26"/>
    <p:sldId id="354" r:id="rId27"/>
    <p:sldId id="335" r:id="rId28"/>
    <p:sldId id="336" r:id="rId29"/>
    <p:sldId id="278" r:id="rId30"/>
    <p:sldId id="279" r:id="rId31"/>
    <p:sldId id="280" r:id="rId32"/>
    <p:sldId id="286" r:id="rId33"/>
    <p:sldId id="287" r:id="rId34"/>
    <p:sldId id="317" r:id="rId35"/>
    <p:sldId id="318" r:id="rId36"/>
    <p:sldId id="319" r:id="rId37"/>
    <p:sldId id="320" r:id="rId38"/>
    <p:sldId id="321" r:id="rId39"/>
    <p:sldId id="322" r:id="rId40"/>
    <p:sldId id="346" r:id="rId41"/>
    <p:sldId id="323" r:id="rId42"/>
    <p:sldId id="324" r:id="rId43"/>
    <p:sldId id="325" r:id="rId44"/>
    <p:sldId id="337" r:id="rId45"/>
    <p:sldId id="338" r:id="rId46"/>
    <p:sldId id="339" r:id="rId47"/>
    <p:sldId id="340" r:id="rId48"/>
    <p:sldId id="341" r:id="rId49"/>
    <p:sldId id="342" r:id="rId50"/>
    <p:sldId id="343" r:id="rId51"/>
    <p:sldId id="344" r:id="rId52"/>
    <p:sldId id="345" r:id="rId53"/>
    <p:sldId id="347" r:id="rId54"/>
    <p:sldId id="348" r:id="rId55"/>
    <p:sldId id="349" r:id="rId56"/>
    <p:sldId id="350" r:id="rId57"/>
    <p:sldId id="355" r:id="rId58"/>
  </p:sldIdLst>
  <p:sldSz cx="9144000" cy="6858000" type="screen4x3"/>
  <p:notesSz cx="7034213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Courier New" pitchFamily="49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Courier New" pitchFamily="49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Courier New" pitchFamily="49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Courier New" pitchFamily="49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Courier New" pitchFamily="49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Courier New" pitchFamily="49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Courier New" pitchFamily="49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Courier New" pitchFamily="49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00080"/>
    <a:srgbClr val="CC0000"/>
    <a:srgbClr val="FF6600"/>
    <a:srgbClr val="CCFFCC"/>
    <a:srgbClr val="008000"/>
    <a:srgbClr val="0066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795" autoAdjust="0"/>
    <p:restoredTop sz="86088" autoAdjust="0"/>
  </p:normalViewPr>
  <p:slideViewPr>
    <p:cSldViewPr>
      <p:cViewPr varScale="1">
        <p:scale>
          <a:sx n="109" d="100"/>
          <a:sy n="109" d="100"/>
        </p:scale>
        <p:origin x="-760" y="-112"/>
      </p:cViewPr>
      <p:guideLst>
        <p:guide orient="horz" pos="350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1686" y="-60"/>
      </p:cViewPr>
      <p:guideLst>
        <p:guide orient="horz" pos="2924"/>
        <p:guide pos="221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63" Type="http://schemas.openxmlformats.org/officeDocument/2006/relationships/viewProps" Target="viewProps.xml"/><Relationship Id="rId64" Type="http://schemas.openxmlformats.org/officeDocument/2006/relationships/theme" Target="theme/theme1.xml"/><Relationship Id="rId65" Type="http://schemas.openxmlformats.org/officeDocument/2006/relationships/tableStyles" Target="tableStyles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notesMaster" Target="notesMasters/notesMaster1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60" Type="http://schemas.openxmlformats.org/officeDocument/2006/relationships/handoutMaster" Target="handoutMasters/handoutMaster1.xml"/><Relationship Id="rId61" Type="http://schemas.openxmlformats.org/officeDocument/2006/relationships/printerSettings" Target="printerSettings/printerSettings1.bin"/><Relationship Id="rId62" Type="http://schemas.openxmlformats.org/officeDocument/2006/relationships/presProps" Target="presProp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altLang="en-US"/>
              <a:t>CSE1301 Sem 2 -- 2003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86213" y="0"/>
            <a:ext cx="3048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09063"/>
            <a:ext cx="3048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altLang="en-US"/>
              <a:t>Lecture 23: Structures (Part 1)</a:t>
            </a:r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86213" y="8947150"/>
            <a:ext cx="3048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600" b="0">
                <a:latin typeface="Times New Roman" pitchFamily="18" charset="0"/>
              </a:defRPr>
            </a:lvl1pPr>
          </a:lstStyle>
          <a:p>
            <a:pPr>
              <a:defRPr/>
            </a:pPr>
            <a:fld id="{9A8CEA6A-D9AB-4170-A8BE-3B49D8A02E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275027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AU" alt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86213" y="0"/>
            <a:ext cx="30480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AU" alt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5388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8213" y="4410075"/>
            <a:ext cx="5157787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 noProof="0" smtClean="0"/>
              <a:t>Click to edit Master text styles</a:t>
            </a:r>
          </a:p>
          <a:p>
            <a:pPr lvl="1"/>
            <a:r>
              <a:rPr lang="en-AU" altLang="en-US" noProof="0" smtClean="0"/>
              <a:t>Second level</a:t>
            </a:r>
          </a:p>
          <a:p>
            <a:pPr lvl="2"/>
            <a:r>
              <a:rPr lang="en-AU" altLang="en-US" noProof="0" smtClean="0"/>
              <a:t>Third level</a:t>
            </a:r>
          </a:p>
          <a:p>
            <a:pPr lvl="3"/>
            <a:r>
              <a:rPr lang="en-AU" altLang="en-US" noProof="0" smtClean="0"/>
              <a:t>Fourth level</a:t>
            </a:r>
          </a:p>
          <a:p>
            <a:pPr lvl="4"/>
            <a:r>
              <a:rPr lang="en-AU" altLang="en-US" noProof="0" smtClean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480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AU" alt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86213" y="8820150"/>
            <a:ext cx="30480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fld id="{E93A97B2-0E1D-4958-8B72-4329F46B7F7E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41352088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AU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743821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102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AU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CA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AU" altLang="en-US" sz="1200" b="0" smtClean="0">
                <a:latin typeface="Times New Roman" pitchFamily="18" charset="0"/>
              </a:rPr>
              <a:t>CSE1301 Semester 2 - 2003</a:t>
            </a:r>
          </a:p>
        </p:txBody>
      </p:sp>
      <p:sp>
        <p:nvSpPr>
          <p:cNvPr id="5427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AU" altLang="en-US" sz="1200" b="0" smtClean="0">
                <a:latin typeface="Times New Roman" pitchFamily="18" charset="0"/>
              </a:rPr>
              <a:t>Lecture 24 - Structures 2</a:t>
            </a:r>
          </a:p>
        </p:txBody>
      </p:sp>
      <p:sp>
        <p:nvSpPr>
          <p:cNvPr id="5427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6975" y="696913"/>
            <a:ext cx="4641850" cy="3481387"/>
          </a:xfrm>
          <a:solidFill>
            <a:srgbClr val="FFFFFF"/>
          </a:solidFill>
          <a:ln/>
        </p:spPr>
      </p:sp>
      <p:sp>
        <p:nvSpPr>
          <p:cNvPr id="5427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32" tIns="45716" rIns="91432" bIns="45716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6653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D74463-BD66-4409-A3C4-99DD077E157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6464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06C998-6C3F-4790-8648-48AF2B5DFA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0075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E93637-E666-466B-8411-B0D1438032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58687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B4B0F5-24A9-4D5B-9F0B-48CA93D7F59A}" type="slidenum">
              <a:rPr lang="en-AU" altLang="en-US">
                <a:solidFill>
                  <a:srgbClr val="000000"/>
                </a:solidFill>
              </a:rPr>
              <a:pPr/>
              <a:t>‹#›</a:t>
            </a:fld>
            <a:endParaRPr lang="en-AU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45750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70979B-F92B-4AAE-A8F6-09EE0C28C8BA}" type="slidenum">
              <a:rPr lang="en-AU" altLang="en-US">
                <a:solidFill>
                  <a:srgbClr val="000000"/>
                </a:solidFill>
              </a:rPr>
              <a:pPr/>
              <a:t>‹#›</a:t>
            </a:fld>
            <a:endParaRPr lang="en-AU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42125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2B763D-0078-407B-A731-97DC6FACB3BC}" type="slidenum">
              <a:rPr lang="en-AU" altLang="en-US">
                <a:solidFill>
                  <a:srgbClr val="000000"/>
                </a:solidFill>
              </a:rPr>
              <a:pPr/>
              <a:t>‹#›</a:t>
            </a:fld>
            <a:endParaRPr lang="en-AU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76513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AD0AC6-91D8-45AE-85A1-5E37BD8FF548}" type="slidenum">
              <a:rPr lang="en-AU" altLang="en-US">
                <a:solidFill>
                  <a:srgbClr val="000000"/>
                </a:solidFill>
              </a:rPr>
              <a:pPr/>
              <a:t>‹#›</a:t>
            </a:fld>
            <a:endParaRPr lang="en-AU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56498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B311D8-C846-4C4F-87AD-24740377D388}" type="slidenum">
              <a:rPr lang="en-AU" altLang="en-US">
                <a:solidFill>
                  <a:srgbClr val="000000"/>
                </a:solidFill>
              </a:rPr>
              <a:pPr/>
              <a:t>‹#›</a:t>
            </a:fld>
            <a:endParaRPr lang="en-AU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89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20CA81-7EA1-48FC-A4E4-AA9689275AD5}" type="slidenum">
              <a:rPr lang="en-AU" altLang="en-US">
                <a:solidFill>
                  <a:srgbClr val="000000"/>
                </a:solidFill>
              </a:rPr>
              <a:pPr/>
              <a:t>‹#›</a:t>
            </a:fld>
            <a:endParaRPr lang="en-AU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9977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0EE95B-084A-454E-827F-FBBF0A755D75}" type="slidenum">
              <a:rPr lang="en-AU" altLang="en-US">
                <a:solidFill>
                  <a:srgbClr val="000000"/>
                </a:solidFill>
              </a:rPr>
              <a:pPr/>
              <a:t>‹#›</a:t>
            </a:fld>
            <a:endParaRPr lang="en-AU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41668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DC65E8-7CEE-4492-87C6-AD5A76994591}" type="slidenum">
              <a:rPr lang="en-AU" altLang="en-US">
                <a:solidFill>
                  <a:srgbClr val="000000"/>
                </a:solidFill>
              </a:rPr>
              <a:pPr/>
              <a:t>‹#›</a:t>
            </a:fld>
            <a:endParaRPr lang="en-AU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1888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490AC4-F837-4B06-A4D7-9DCBAB9557B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54046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7A9489-8DB1-4ACB-8E68-A83A2C32A984}" type="slidenum">
              <a:rPr lang="en-AU" altLang="en-US">
                <a:solidFill>
                  <a:srgbClr val="000000"/>
                </a:solidFill>
              </a:rPr>
              <a:pPr/>
              <a:t>‹#›</a:t>
            </a:fld>
            <a:endParaRPr lang="en-AU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8545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D7783E-B888-4520-8B02-42B32F0DC21E}" type="slidenum">
              <a:rPr lang="en-AU" altLang="en-US">
                <a:solidFill>
                  <a:srgbClr val="000000"/>
                </a:solidFill>
              </a:rPr>
              <a:pPr/>
              <a:t>‹#›</a:t>
            </a:fld>
            <a:endParaRPr lang="en-AU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6383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5DDE38-0DE1-4B2F-88A5-12EABA1D7863}" type="slidenum">
              <a:rPr lang="en-AU" altLang="en-US">
                <a:solidFill>
                  <a:srgbClr val="000000"/>
                </a:solidFill>
              </a:rPr>
              <a:pPr/>
              <a:t>‹#›</a:t>
            </a:fld>
            <a:endParaRPr lang="en-AU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058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472DFE-AECB-41CC-B86B-4F3493DB8DB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1144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C8E08A-1CCD-4672-8377-48285FA7D9B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7425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B34824-170A-4E90-997E-66F4814543E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1353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DAE200-D831-42D3-BA2A-829201275A5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5950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66AAAD-4490-4E11-83B8-98B59BF84D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944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5AAAAC-D9A6-448C-BFFF-DC904027438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9867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FF7D31-CF85-40BA-9479-CA32D912612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3253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 b="0">
                <a:latin typeface="+mn-lt"/>
              </a:defRPr>
            </a:lvl1pPr>
          </a:lstStyle>
          <a:p>
            <a:pPr>
              <a:defRPr/>
            </a:pPr>
            <a:fld id="{0B8E06B4-4F4F-43C2-8228-BBCC4D2F17F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 smtClean="0"/>
              <a:t>Click to edit Master text styles</a:t>
            </a:r>
          </a:p>
          <a:p>
            <a:pPr lvl="1"/>
            <a:r>
              <a:rPr lang="en-AU" altLang="en-US" smtClean="0"/>
              <a:t>Second level</a:t>
            </a:r>
          </a:p>
          <a:p>
            <a:pPr lvl="2"/>
            <a:r>
              <a:rPr lang="en-AU" altLang="en-US" smtClean="0"/>
              <a:t>Third level</a:t>
            </a:r>
          </a:p>
          <a:p>
            <a:pPr lvl="3"/>
            <a:r>
              <a:rPr lang="en-AU" altLang="en-US" smtClean="0"/>
              <a:t>Fourth level</a:t>
            </a:r>
          </a:p>
          <a:p>
            <a:pPr lvl="4"/>
            <a:r>
              <a:rPr lang="en-AU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AU" altLang="en-US" b="0">
              <a:solidFill>
                <a:srgbClr val="000000"/>
              </a:solidFill>
              <a:latin typeface="Time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AU" altLang="en-US" b="0">
              <a:solidFill>
                <a:srgbClr val="000000"/>
              </a:solidFill>
              <a:latin typeface="Time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D451EDA-5B16-4D5A-820A-8B7D90007744}" type="slidenum">
              <a:rPr lang="en-AU" altLang="en-US" b="0">
                <a:solidFill>
                  <a:srgbClr val="000000"/>
                </a:solidFill>
                <a:latin typeface="Times"/>
              </a:rPr>
              <a:pPr/>
              <a:t>‹#›</a:t>
            </a:fld>
            <a:endParaRPr lang="en-AU" altLang="en-US" b="0">
              <a:solidFill>
                <a:srgbClr val="000000"/>
              </a:solidFill>
              <a:latin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1830861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Times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Times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Times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Times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Times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Times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Times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Times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about </a:t>
            </a:r>
            <a:r>
              <a:rPr lang="en-US" dirty="0" err="1" smtClean="0"/>
              <a:t>fgets</a:t>
            </a:r>
            <a:r>
              <a:rPr lang="en-US" dirty="0" smtClean="0"/>
              <a:t>()...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newline character (‘\n’) makes </a:t>
            </a:r>
            <a:r>
              <a:rPr lang="en-US" dirty="0" err="1" smtClean="0">
                <a:latin typeface="Courier New"/>
                <a:cs typeface="Courier New"/>
              </a:rPr>
              <a:t>fgets</a:t>
            </a:r>
            <a:r>
              <a:rPr lang="en-US" dirty="0" smtClean="0">
                <a:latin typeface="Courier New"/>
                <a:cs typeface="Courier New"/>
              </a:rPr>
              <a:t>() </a:t>
            </a:r>
            <a:r>
              <a:rPr lang="en-US" dirty="0" smtClean="0"/>
              <a:t>stop reading, but it is considered a valid character and included in the string</a:t>
            </a:r>
          </a:p>
          <a:p>
            <a:r>
              <a:rPr lang="en-US" dirty="0" smtClean="0"/>
              <a:t>In contrast, the </a:t>
            </a:r>
            <a:r>
              <a:rPr lang="en-US" dirty="0" err="1" smtClean="0">
                <a:latin typeface="Courier New"/>
                <a:cs typeface="Courier New"/>
              </a:rPr>
              <a:t>readline</a:t>
            </a:r>
            <a:r>
              <a:rPr lang="en-US" dirty="0" smtClean="0">
                <a:latin typeface="Courier New"/>
                <a:cs typeface="Courier New"/>
              </a:rPr>
              <a:t>()</a:t>
            </a:r>
            <a:r>
              <a:rPr lang="en-US" dirty="0" smtClean="0"/>
              <a:t> in Java will discard the newline character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2146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AU" altLang="en-US" smtClean="0"/>
              <a:t>Structures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114800"/>
          </a:xfrm>
        </p:spPr>
        <p:txBody>
          <a:bodyPr/>
          <a:lstStyle/>
          <a:p>
            <a:r>
              <a:rPr lang="en-AU" altLang="en-US" smtClean="0"/>
              <a:t>In C, a structure is known as a </a:t>
            </a:r>
            <a:r>
              <a:rPr lang="en-AU" altLang="en-US" b="1" smtClean="0">
                <a:latin typeface="Courier New" pitchFamily="49" charset="0"/>
              </a:rPr>
              <a:t>struct </a:t>
            </a:r>
            <a:endParaRPr lang="en-AU" altLang="en-US" smtClean="0">
              <a:latin typeface="Times"/>
            </a:endParaRPr>
          </a:p>
          <a:p>
            <a:r>
              <a:rPr lang="en-AU" altLang="en-US" smtClean="0">
                <a:latin typeface="Times"/>
              </a:rPr>
              <a:t>It contains a fixed number of parts, which may be of different types</a:t>
            </a:r>
          </a:p>
          <a:p>
            <a:r>
              <a:rPr lang="en-AU" altLang="en-US" smtClean="0">
                <a:latin typeface="Times"/>
              </a:rPr>
              <a:t>So for a friend, you may want to store name, phone number and the street they live in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1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AU" altLang="en-US" smtClean="0"/>
              <a:t>Declaring Structures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114800"/>
          </a:xfrm>
        </p:spPr>
        <p:txBody>
          <a:bodyPr/>
          <a:lstStyle/>
          <a:p>
            <a:pPr lvl="1">
              <a:buFontTx/>
              <a:buNone/>
            </a:pPr>
            <a:r>
              <a:rPr lang="en-AU" altLang="en-US" b="1" smtClean="0">
                <a:latin typeface="Courier New" pitchFamily="49" charset="0"/>
              </a:rPr>
              <a:t>struct friendStr</a:t>
            </a:r>
          </a:p>
          <a:p>
            <a:pPr lvl="1">
              <a:buFontTx/>
              <a:buNone/>
            </a:pPr>
            <a:r>
              <a:rPr lang="en-AU" altLang="en-US" b="1" smtClean="0">
                <a:latin typeface="Courier New" pitchFamily="49" charset="0"/>
              </a:rPr>
              <a:t>{</a:t>
            </a:r>
          </a:p>
          <a:p>
            <a:pPr lvl="1">
              <a:buFontTx/>
              <a:buNone/>
            </a:pPr>
            <a:r>
              <a:rPr lang="en-AU" altLang="en-US" b="1" smtClean="0">
                <a:latin typeface="Courier New" pitchFamily="49" charset="0"/>
              </a:rPr>
              <a:t>		char name[MAXNAME];</a:t>
            </a:r>
          </a:p>
          <a:p>
            <a:pPr lvl="1">
              <a:buFontTx/>
              <a:buNone/>
            </a:pPr>
            <a:r>
              <a:rPr lang="en-AU" altLang="en-US" b="1" smtClean="0">
                <a:latin typeface="Courier New" pitchFamily="49" charset="0"/>
              </a:rPr>
              <a:t>		long phoneNumber;</a:t>
            </a:r>
          </a:p>
          <a:p>
            <a:pPr lvl="1">
              <a:buFontTx/>
              <a:buNone/>
            </a:pPr>
            <a:r>
              <a:rPr lang="en-AU" altLang="en-US" b="1" smtClean="0">
                <a:latin typeface="Courier New" pitchFamily="49" charset="0"/>
              </a:rPr>
              <a:t>	 char street[MAXSTREET];</a:t>
            </a:r>
          </a:p>
          <a:p>
            <a:pPr lvl="1">
              <a:buFontTx/>
              <a:buNone/>
            </a:pPr>
            <a:r>
              <a:rPr lang="en-AU" altLang="en-US" b="1" smtClean="0">
                <a:latin typeface="Courier New" pitchFamily="49" charset="0"/>
              </a:rPr>
              <a:t>}</a:t>
            </a:r>
            <a:r>
              <a:rPr lang="en-AU" altLang="en-US" sz="3200" b="1" smtClean="0">
                <a:solidFill>
                  <a:srgbClr val="FF0000"/>
                </a:solidFill>
                <a:latin typeface="Courier New" pitchFamily="49" charset="0"/>
              </a:rPr>
              <a:t>;</a:t>
            </a:r>
            <a:endParaRPr lang="en-AU" altLang="en-US" b="1" smtClean="0">
              <a:solidFill>
                <a:srgbClr val="FF0000"/>
              </a:solidFill>
            </a:endParaRPr>
          </a:p>
        </p:txBody>
      </p:sp>
      <p:sp>
        <p:nvSpPr>
          <p:cNvPr id="71684" name="AutoShape 4"/>
          <p:cNvSpPr>
            <a:spLocks noChangeArrowheads="1"/>
          </p:cNvSpPr>
          <p:nvPr/>
        </p:nvSpPr>
        <p:spPr bwMode="auto">
          <a:xfrm>
            <a:off x="5867400" y="1423898"/>
            <a:ext cx="2286000" cy="1200329"/>
          </a:xfrm>
          <a:prstGeom prst="wedgeRectCallout">
            <a:avLst>
              <a:gd name="adj1" fmla="val -100347"/>
              <a:gd name="adj2" fmla="val -6741"/>
            </a:avLst>
          </a:prstGeom>
          <a:solidFill>
            <a:schemeClr val="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AU" altLang="en-US" sz="2400" b="0" dirty="0">
                <a:latin typeface="Times"/>
              </a:rPr>
              <a:t>Every </a:t>
            </a:r>
            <a:r>
              <a:rPr lang="en-AU" altLang="en-US" sz="2400" b="0" dirty="0" err="1">
                <a:latin typeface="Times"/>
              </a:rPr>
              <a:t>struct</a:t>
            </a:r>
            <a:r>
              <a:rPr lang="en-AU" altLang="en-US" sz="2400" b="0" dirty="0">
                <a:latin typeface="Times"/>
              </a:rPr>
              <a:t> needs a </a:t>
            </a:r>
            <a:r>
              <a:rPr lang="en-AU" altLang="en-US" sz="2400" b="0" dirty="0" smtClean="0">
                <a:latin typeface="Times"/>
              </a:rPr>
              <a:t>name (“structure tag”)</a:t>
            </a:r>
            <a:endParaRPr lang="en-AU" altLang="en-US" sz="2400" b="0" dirty="0">
              <a:latin typeface="Times"/>
            </a:endParaRPr>
          </a:p>
        </p:txBody>
      </p:sp>
      <p:sp>
        <p:nvSpPr>
          <p:cNvPr id="71685" name="AutoShape 5"/>
          <p:cNvSpPr>
            <a:spLocks noChangeArrowheads="1"/>
          </p:cNvSpPr>
          <p:nvPr/>
        </p:nvSpPr>
        <p:spPr bwMode="auto">
          <a:xfrm>
            <a:off x="6629400" y="2971800"/>
            <a:ext cx="2286000" cy="1212850"/>
          </a:xfrm>
          <a:prstGeom prst="wedgeRectCallout">
            <a:avLst>
              <a:gd name="adj1" fmla="val -71042"/>
              <a:gd name="adj2" fmla="val -17931"/>
            </a:avLst>
          </a:prstGeom>
          <a:solidFill>
            <a:schemeClr val="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AU" altLang="en-US" sz="2400" b="0">
                <a:latin typeface="Times"/>
              </a:rPr>
              <a:t>Parts of the struct are known as </a:t>
            </a:r>
            <a:r>
              <a:rPr lang="en-AU" altLang="en-US" sz="2400">
                <a:latin typeface="Times"/>
              </a:rPr>
              <a:t>members</a:t>
            </a:r>
            <a:endParaRPr lang="en-AU" altLang="en-US" sz="2400" b="0">
              <a:latin typeface="Times"/>
            </a:endParaRPr>
          </a:p>
        </p:txBody>
      </p:sp>
      <p:sp>
        <p:nvSpPr>
          <p:cNvPr id="71686" name="AutoShape 6"/>
          <p:cNvSpPr>
            <a:spLocks noChangeArrowheads="1"/>
          </p:cNvSpPr>
          <p:nvPr/>
        </p:nvSpPr>
        <p:spPr bwMode="auto">
          <a:xfrm>
            <a:off x="3200400" y="4999038"/>
            <a:ext cx="2514600" cy="1577975"/>
          </a:xfrm>
          <a:prstGeom prst="wedgeRectCallout">
            <a:avLst>
              <a:gd name="adj1" fmla="val -23736"/>
              <a:gd name="adj2" fmla="val -89435"/>
            </a:avLst>
          </a:prstGeom>
          <a:solidFill>
            <a:schemeClr val="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AU" altLang="en-US" sz="2400" b="0">
                <a:latin typeface="Times"/>
              </a:rPr>
              <a:t>This declares a </a:t>
            </a:r>
            <a:r>
              <a:rPr lang="en-AU" altLang="en-US" sz="2400" b="0" i="1">
                <a:latin typeface="Times"/>
              </a:rPr>
              <a:t>type</a:t>
            </a:r>
            <a:r>
              <a:rPr lang="en-AU" altLang="en-US" sz="2400" b="0">
                <a:latin typeface="Times"/>
              </a:rPr>
              <a:t> of structure, but it does not </a:t>
            </a:r>
            <a:r>
              <a:rPr lang="en-AU" altLang="en-US" sz="2400">
                <a:latin typeface="Times"/>
              </a:rPr>
              <a:t>create</a:t>
            </a:r>
            <a:r>
              <a:rPr lang="en-AU" altLang="en-US" sz="2400" b="0">
                <a:latin typeface="Times"/>
              </a:rPr>
              <a:t> a variable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3" grpId="0" build="p" autoUpdateAnimBg="0"/>
      <p:bldP spid="71684" grpId="0" animBg="1" autoUpdateAnimBg="0"/>
      <p:bldP spid="71685" grpId="0" animBg="1" autoUpdateAnimBg="0"/>
      <p:bldP spid="71686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mtClean="0"/>
              <a:t>Declaring structures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altLang="en-US" smtClean="0"/>
              <a:t>To </a:t>
            </a:r>
            <a:r>
              <a:rPr lang="en-AU" altLang="en-US" b="1" smtClean="0"/>
              <a:t>create</a:t>
            </a:r>
            <a:r>
              <a:rPr lang="en-AU" altLang="en-US" smtClean="0"/>
              <a:t> a structure in computer memory, you need to declare a structure variable, like this:</a:t>
            </a:r>
          </a:p>
          <a:p>
            <a:pPr>
              <a:buFontTx/>
              <a:buNone/>
            </a:pPr>
            <a:r>
              <a:rPr lang="en-AU" altLang="en-US" b="1" smtClean="0">
                <a:latin typeface="Courier New" pitchFamily="49" charset="0"/>
              </a:rPr>
              <a:t>		struct friendStr sarah;</a:t>
            </a:r>
          </a:p>
          <a:p>
            <a:pPr>
              <a:buFontTx/>
              <a:buNone/>
            </a:pPr>
            <a:r>
              <a:rPr lang="en-AU" altLang="en-US" b="1" smtClean="0">
                <a:latin typeface="Courier New" pitchFamily="49" charset="0"/>
              </a:rPr>
              <a:t>		</a:t>
            </a:r>
            <a:endParaRPr lang="en-AU" altLang="en-US" smtClean="0"/>
          </a:p>
        </p:txBody>
      </p:sp>
      <p:sp>
        <p:nvSpPr>
          <p:cNvPr id="8196" name="AutoShape 7"/>
          <p:cNvSpPr>
            <a:spLocks/>
          </p:cNvSpPr>
          <p:nvPr/>
        </p:nvSpPr>
        <p:spPr bwMode="auto">
          <a:xfrm rot="5400000">
            <a:off x="3364706" y="2426494"/>
            <a:ext cx="509588" cy="3733800"/>
          </a:xfrm>
          <a:prstGeom prst="rightBrace">
            <a:avLst>
              <a:gd name="adj1" fmla="val 61059"/>
              <a:gd name="adj2" fmla="val 49324"/>
            </a:avLst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AU" altLang="en-US" sz="2400">
              <a:latin typeface="Courier New" pitchFamily="49" charset="0"/>
            </a:endParaRPr>
          </a:p>
        </p:txBody>
      </p:sp>
      <p:sp>
        <p:nvSpPr>
          <p:cNvPr id="69643" name="AutoShape 11"/>
          <p:cNvSpPr>
            <a:spLocks noChangeArrowheads="1"/>
          </p:cNvSpPr>
          <p:nvPr/>
        </p:nvSpPr>
        <p:spPr bwMode="auto">
          <a:xfrm>
            <a:off x="2133600" y="5257800"/>
            <a:ext cx="1958975" cy="847725"/>
          </a:xfrm>
          <a:prstGeom prst="wedgeRectCallout">
            <a:avLst>
              <a:gd name="adj1" fmla="val 26986"/>
              <a:gd name="adj2" fmla="val -126218"/>
            </a:avLst>
          </a:prstGeom>
          <a:solidFill>
            <a:schemeClr val="hlink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AU" altLang="en-US" sz="2400" dirty="0">
                <a:latin typeface="Courier New" pitchFamily="49" charset="0"/>
              </a:rPr>
              <a:t>name of the type</a:t>
            </a:r>
          </a:p>
        </p:txBody>
      </p:sp>
      <p:sp>
        <p:nvSpPr>
          <p:cNvPr id="69644" name="AutoShape 12"/>
          <p:cNvSpPr>
            <a:spLocks noChangeArrowheads="1"/>
          </p:cNvSpPr>
          <p:nvPr/>
        </p:nvSpPr>
        <p:spPr bwMode="auto">
          <a:xfrm>
            <a:off x="5029200" y="5257800"/>
            <a:ext cx="2514600" cy="847725"/>
          </a:xfrm>
          <a:prstGeom prst="wedgeRectCallout">
            <a:avLst>
              <a:gd name="adj1" fmla="val 3787"/>
              <a:gd name="adj2" fmla="val -194755"/>
            </a:avLst>
          </a:prstGeom>
          <a:solidFill>
            <a:schemeClr val="hlink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AU" altLang="en-US" sz="2400">
                <a:latin typeface="Courier New" pitchFamily="49" charset="0"/>
              </a:rPr>
              <a:t>name of the variable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43" grpId="0" animBg="1" autoUpdateAnimBg="0"/>
      <p:bldP spid="69644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mtClean="0"/>
              <a:t>Accessing structures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altLang="en-US" smtClean="0"/>
              <a:t>To access a member of a structure, you use the '</a:t>
            </a:r>
            <a:r>
              <a:rPr lang="en-AU" altLang="en-US" smtClean="0">
                <a:latin typeface="Courier New" pitchFamily="49" charset="0"/>
              </a:rPr>
              <a:t>.</a:t>
            </a:r>
            <a:r>
              <a:rPr lang="en-AU" altLang="en-US" smtClean="0"/>
              <a:t>' operator, like this:</a:t>
            </a:r>
          </a:p>
          <a:p>
            <a:pPr>
              <a:buFontTx/>
              <a:buNone/>
            </a:pPr>
            <a:r>
              <a:rPr lang="en-AU" altLang="en-US" b="1" smtClean="0">
                <a:latin typeface="Courier New" pitchFamily="49" charset="0"/>
              </a:rPr>
              <a:t>		struct friendStr sarah;</a:t>
            </a:r>
          </a:p>
          <a:p>
            <a:pPr>
              <a:buFontTx/>
              <a:buNone/>
            </a:pPr>
            <a:r>
              <a:rPr lang="en-AU" altLang="en-US" b="1" smtClean="0">
                <a:latin typeface="Courier New" pitchFamily="49" charset="0"/>
              </a:rPr>
              <a:t>		sarah.name</a:t>
            </a:r>
          </a:p>
          <a:p>
            <a:pPr>
              <a:buFontTx/>
              <a:buNone/>
            </a:pPr>
            <a:r>
              <a:rPr lang="en-AU" altLang="en-US" b="1" smtClean="0">
                <a:latin typeface="Courier New" pitchFamily="49" charset="0"/>
              </a:rPr>
              <a:t>		sarah.phoneNumber</a:t>
            </a:r>
          </a:p>
          <a:p>
            <a:pPr>
              <a:buFontTx/>
              <a:buNone/>
            </a:pPr>
            <a:r>
              <a:rPr lang="en-AU" altLang="en-US" b="1" smtClean="0">
                <a:latin typeface="Courier New" pitchFamily="49" charset="0"/>
              </a:rPr>
              <a:t>		sarah.street</a:t>
            </a:r>
            <a:endParaRPr lang="en-AU" altLang="en-US" smtClean="0"/>
          </a:p>
          <a:p>
            <a:endParaRPr lang="en-AU" altLang="en-US" smtClean="0"/>
          </a:p>
        </p:txBody>
      </p:sp>
      <p:sp>
        <p:nvSpPr>
          <p:cNvPr id="9220" name="AutoShape 4"/>
          <p:cNvSpPr>
            <a:spLocks noChangeArrowheads="1"/>
          </p:cNvSpPr>
          <p:nvPr/>
        </p:nvSpPr>
        <p:spPr bwMode="auto">
          <a:xfrm>
            <a:off x="5943600" y="3581400"/>
            <a:ext cx="2916238" cy="1562100"/>
          </a:xfrm>
          <a:prstGeom prst="wedgeRectCallout">
            <a:avLst>
              <a:gd name="adj1" fmla="val -105306"/>
              <a:gd name="adj2" fmla="val -28352"/>
            </a:avLst>
          </a:prstGeom>
          <a:solidFill>
            <a:schemeClr val="hlink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AU" altLang="en-US" sz="2400">
                <a:latin typeface="Courier New" pitchFamily="49" charset="0"/>
              </a:rPr>
              <a:t>gives you access to the value of sarah's name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/>
          <a:lstStyle/>
          <a:p>
            <a:r>
              <a:rPr lang="en-AU" altLang="en-US" dirty="0" smtClean="0"/>
              <a:t>Initializing structures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7772400" cy="4876800"/>
          </a:xfrm>
        </p:spPr>
        <p:txBody>
          <a:bodyPr/>
          <a:lstStyle/>
          <a:p>
            <a:pPr>
              <a:buFontTx/>
              <a:buNone/>
            </a:pPr>
            <a:r>
              <a:rPr lang="en-AU" alt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AU" altLang="en-US" sz="2400" b="1" dirty="0" smtClean="0">
                <a:latin typeface="Courier New" pitchFamily="49" charset="0"/>
                <a:cs typeface="Courier New" panose="02070309020205020404" pitchFamily="49" charset="0"/>
              </a:rPr>
              <a:t> </a:t>
            </a:r>
            <a:r>
              <a:rPr lang="en-AU" altLang="en-US" sz="2400" b="1" dirty="0" err="1" smtClean="0">
                <a:latin typeface="Courier New" pitchFamily="49" charset="0"/>
                <a:cs typeface="Courier New" panose="02070309020205020404" pitchFamily="49" charset="0"/>
              </a:rPr>
              <a:t>friendStr</a:t>
            </a:r>
            <a:endParaRPr lang="en-AU" altLang="en-US" sz="2400" b="1" dirty="0" smtClean="0">
              <a:latin typeface="Courier New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AU" altLang="en-US" sz="2400" b="1" dirty="0" smtClean="0">
                <a:latin typeface="Courier New" pitchFamily="49" charset="0"/>
                <a:cs typeface="Courier New" panose="02070309020205020404" pitchFamily="49" charset="0"/>
              </a:rPr>
              <a:t>{</a:t>
            </a:r>
          </a:p>
          <a:p>
            <a:pPr>
              <a:buFontTx/>
              <a:buNone/>
            </a:pPr>
            <a:r>
              <a:rPr lang="en-AU" altLang="en-US" sz="2400" b="1" dirty="0" smtClean="0">
                <a:latin typeface="Courier New" pitchFamily="49" charset="0"/>
                <a:cs typeface="Courier New" panose="02070309020205020404" pitchFamily="49" charset="0"/>
              </a:rPr>
              <a:t>	 char name[MAXNAME];</a:t>
            </a:r>
          </a:p>
          <a:p>
            <a:pPr>
              <a:buFontTx/>
              <a:buNone/>
            </a:pPr>
            <a:r>
              <a:rPr lang="en-AU" altLang="en-US" sz="2400" b="1" dirty="0" smtClean="0">
                <a:latin typeface="Courier New" pitchFamily="49" charset="0"/>
                <a:cs typeface="Courier New" panose="02070309020205020404" pitchFamily="49" charset="0"/>
              </a:rPr>
              <a:t>	 long </a:t>
            </a:r>
            <a:r>
              <a:rPr lang="en-AU" altLang="en-US" sz="2400" b="1" dirty="0" err="1" smtClean="0">
                <a:latin typeface="Courier New" pitchFamily="49" charset="0"/>
                <a:cs typeface="Courier New" panose="02070309020205020404" pitchFamily="49" charset="0"/>
              </a:rPr>
              <a:t>phoneNumber</a:t>
            </a:r>
            <a:r>
              <a:rPr lang="en-AU" altLang="en-US" sz="2400" b="1" dirty="0" smtClean="0">
                <a:latin typeface="Courier New" pitchFamily="49" charset="0"/>
                <a:cs typeface="Courier New" panose="02070309020205020404" pitchFamily="49" charset="0"/>
              </a:rPr>
              <a:t>;</a:t>
            </a:r>
          </a:p>
          <a:p>
            <a:pPr>
              <a:buFontTx/>
              <a:buNone/>
            </a:pPr>
            <a:r>
              <a:rPr lang="en-AU" altLang="en-US" sz="2400" b="1" dirty="0" smtClean="0">
                <a:latin typeface="Courier New" pitchFamily="49" charset="0"/>
                <a:cs typeface="Courier New" panose="02070309020205020404" pitchFamily="49" charset="0"/>
              </a:rPr>
              <a:t>	 char street[MAXSTREET];</a:t>
            </a:r>
          </a:p>
          <a:p>
            <a:pPr>
              <a:buFontTx/>
              <a:buNone/>
            </a:pPr>
            <a:r>
              <a:rPr lang="en-AU" altLang="en-US" sz="2400" b="1" dirty="0" smtClean="0">
                <a:solidFill>
                  <a:schemeClr val="tx2"/>
                </a:solidFill>
                <a:latin typeface="Courier New" pitchFamily="49" charset="0"/>
                <a:cs typeface="Courier New" panose="02070309020205020404" pitchFamily="49" charset="0"/>
              </a:rPr>
              <a:t>};</a:t>
            </a:r>
          </a:p>
          <a:p>
            <a:pPr>
              <a:buFontTx/>
              <a:buNone/>
            </a:pPr>
            <a:r>
              <a:rPr lang="en-AU" altLang="en-US" sz="2400" b="1" dirty="0" err="1" smtClean="0">
                <a:latin typeface="Courier New" pitchFamily="49" charset="0"/>
              </a:rPr>
              <a:t>struct</a:t>
            </a:r>
            <a:r>
              <a:rPr lang="en-AU" altLang="en-US" sz="2400" b="1" dirty="0" smtClean="0">
                <a:latin typeface="Courier New" pitchFamily="49" charset="0"/>
              </a:rPr>
              <a:t> </a:t>
            </a:r>
            <a:r>
              <a:rPr lang="en-AU" altLang="en-US" sz="2400" b="1" dirty="0" err="1" smtClean="0">
                <a:latin typeface="Courier New" pitchFamily="49" charset="0"/>
              </a:rPr>
              <a:t>friendStr</a:t>
            </a:r>
            <a:r>
              <a:rPr lang="en-AU" altLang="en-US" sz="2400" b="1" dirty="0" smtClean="0">
                <a:latin typeface="Courier New" pitchFamily="49" charset="0"/>
              </a:rPr>
              <a:t> </a:t>
            </a:r>
            <a:r>
              <a:rPr lang="en-AU" altLang="en-US" sz="2400" b="1" dirty="0" err="1" smtClean="0">
                <a:latin typeface="Courier New" pitchFamily="49" charset="0"/>
              </a:rPr>
              <a:t>sarah</a:t>
            </a:r>
            <a:r>
              <a:rPr lang="en-AU" altLang="en-US" sz="2400" b="1" dirty="0" smtClean="0"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AU" altLang="en-US" sz="2400" b="1" dirty="0" err="1" smtClean="0">
                <a:latin typeface="Courier New" pitchFamily="49" charset="0"/>
              </a:rPr>
              <a:t>scanf</a:t>
            </a:r>
            <a:r>
              <a:rPr lang="en-AU" altLang="en-US" sz="2400" b="1" dirty="0" smtClean="0">
                <a:latin typeface="Courier New" pitchFamily="49" charset="0"/>
              </a:rPr>
              <a:t>("%</a:t>
            </a:r>
            <a:r>
              <a:rPr lang="en-AU" altLang="en-US" sz="2400" b="1" dirty="0" err="1" smtClean="0">
                <a:latin typeface="Courier New" pitchFamily="49" charset="0"/>
              </a:rPr>
              <a:t>s",sarah.name</a:t>
            </a:r>
            <a:r>
              <a:rPr lang="en-AU" altLang="en-US" sz="2400" b="1" dirty="0" smtClean="0">
                <a:latin typeface="Courier New" pitchFamily="49" charset="0"/>
              </a:rPr>
              <a:t>);</a:t>
            </a:r>
          </a:p>
          <a:p>
            <a:pPr>
              <a:buFontTx/>
              <a:buNone/>
            </a:pPr>
            <a:r>
              <a:rPr lang="en-AU" altLang="en-US" sz="2400" b="1" dirty="0" err="1" smtClean="0">
                <a:latin typeface="Courier New" pitchFamily="49" charset="0"/>
              </a:rPr>
              <a:t>scanf</a:t>
            </a:r>
            <a:r>
              <a:rPr lang="en-AU" altLang="en-US" sz="2400" b="1" dirty="0" smtClean="0">
                <a:latin typeface="Courier New" pitchFamily="49" charset="0"/>
              </a:rPr>
              <a:t>("%</a:t>
            </a:r>
            <a:r>
              <a:rPr lang="en-AU" altLang="en-US" sz="2400" b="1" dirty="0" err="1" smtClean="0">
                <a:latin typeface="Courier New" pitchFamily="49" charset="0"/>
              </a:rPr>
              <a:t>ld</a:t>
            </a:r>
            <a:r>
              <a:rPr lang="en-AU" altLang="en-US" sz="2400" b="1" dirty="0" smtClean="0">
                <a:latin typeface="Courier New" pitchFamily="49" charset="0"/>
              </a:rPr>
              <a:t>",&amp;</a:t>
            </a:r>
            <a:r>
              <a:rPr lang="en-AU" altLang="en-US" sz="2400" b="1" dirty="0" err="1" smtClean="0">
                <a:latin typeface="Courier New" pitchFamily="49" charset="0"/>
              </a:rPr>
              <a:t>sarah.phoneNumber</a:t>
            </a:r>
            <a:r>
              <a:rPr lang="en-AU" altLang="en-US" sz="2400" b="1" dirty="0" smtClean="0">
                <a:latin typeface="Courier New" pitchFamily="49" charset="0"/>
              </a:rPr>
              <a:t>);</a:t>
            </a:r>
          </a:p>
          <a:p>
            <a:pPr>
              <a:buFontTx/>
              <a:buNone/>
            </a:pPr>
            <a:r>
              <a:rPr lang="en-AU" altLang="en-US" sz="2400" b="1" dirty="0" err="1" smtClean="0">
                <a:latin typeface="Courier New" pitchFamily="49" charset="0"/>
              </a:rPr>
              <a:t>scanf</a:t>
            </a:r>
            <a:r>
              <a:rPr lang="en-AU" altLang="en-US" sz="2400" b="1" dirty="0" smtClean="0">
                <a:latin typeface="Courier New" pitchFamily="49" charset="0"/>
              </a:rPr>
              <a:t>("%s",</a:t>
            </a:r>
            <a:r>
              <a:rPr lang="en-AU" altLang="en-US" sz="2400" b="1" dirty="0" err="1" smtClean="0">
                <a:latin typeface="Courier New" pitchFamily="49" charset="0"/>
              </a:rPr>
              <a:t>sarah.street</a:t>
            </a:r>
            <a:r>
              <a:rPr lang="en-AU" altLang="en-US" sz="2400" b="1" dirty="0" smtClean="0">
                <a:latin typeface="Courier New" pitchFamily="49" charset="0"/>
              </a:rPr>
              <a:t>);</a:t>
            </a:r>
            <a:endParaRPr lang="en-AU" altLang="en-US" sz="2400" dirty="0" smtClean="0"/>
          </a:p>
          <a:p>
            <a:endParaRPr lang="en-AU" altLang="en-US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/>
          <a:lstStyle/>
          <a:p>
            <a:r>
              <a:rPr lang="en-AU" altLang="en-US" smtClean="0"/>
              <a:t>Accessing structures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511480" cy="4876800"/>
          </a:xfrm>
        </p:spPr>
        <p:txBody>
          <a:bodyPr/>
          <a:lstStyle/>
          <a:p>
            <a:pPr>
              <a:buFontTx/>
              <a:buNone/>
            </a:pPr>
            <a:r>
              <a:rPr lang="en-AU" altLang="en-US" sz="2400" b="1" dirty="0" err="1" smtClean="0">
                <a:latin typeface="Courier New" pitchFamily="49" charset="0"/>
              </a:rPr>
              <a:t>struct</a:t>
            </a:r>
            <a:r>
              <a:rPr lang="en-AU" altLang="en-US" sz="2400" b="1" dirty="0" smtClean="0">
                <a:latin typeface="Courier New" pitchFamily="49" charset="0"/>
              </a:rPr>
              <a:t> </a:t>
            </a:r>
            <a:r>
              <a:rPr lang="en-AU" altLang="en-US" sz="2400" b="1" dirty="0" err="1" smtClean="0">
                <a:latin typeface="Courier New" pitchFamily="49" charset="0"/>
              </a:rPr>
              <a:t>friendStr</a:t>
            </a:r>
            <a:r>
              <a:rPr lang="en-AU" altLang="en-US" sz="2400" b="1" dirty="0" smtClean="0">
                <a:latin typeface="Courier New" pitchFamily="49" charset="0"/>
              </a:rPr>
              <a:t> </a:t>
            </a:r>
            <a:r>
              <a:rPr lang="en-AU" altLang="en-US" sz="2400" b="1" dirty="0" err="1" smtClean="0">
                <a:latin typeface="Courier New" pitchFamily="49" charset="0"/>
              </a:rPr>
              <a:t>sarah</a:t>
            </a:r>
            <a:r>
              <a:rPr lang="en-AU" altLang="en-US" sz="2400" b="1" dirty="0" smtClean="0"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AU" altLang="en-US" sz="2400" b="1" dirty="0" err="1" smtClean="0">
                <a:latin typeface="Courier New" pitchFamily="49" charset="0"/>
              </a:rPr>
              <a:t>scanf</a:t>
            </a:r>
            <a:r>
              <a:rPr lang="en-AU" altLang="en-US" sz="2400" b="1" dirty="0" smtClean="0">
                <a:latin typeface="Courier New" pitchFamily="49" charset="0"/>
              </a:rPr>
              <a:t>("%</a:t>
            </a:r>
            <a:r>
              <a:rPr lang="en-AU" altLang="en-US" sz="2400" b="1" dirty="0" err="1" smtClean="0">
                <a:latin typeface="Courier New" pitchFamily="49" charset="0"/>
              </a:rPr>
              <a:t>s",sarah.name</a:t>
            </a:r>
            <a:r>
              <a:rPr lang="en-AU" altLang="en-US" sz="2400" b="1" dirty="0" smtClean="0">
                <a:latin typeface="Courier New" pitchFamily="49" charset="0"/>
              </a:rPr>
              <a:t>);</a:t>
            </a:r>
          </a:p>
          <a:p>
            <a:pPr>
              <a:buFontTx/>
              <a:buNone/>
            </a:pPr>
            <a:r>
              <a:rPr lang="en-AU" altLang="en-US" sz="2400" b="1" dirty="0" err="1" smtClean="0">
                <a:latin typeface="Courier New" pitchFamily="49" charset="0"/>
              </a:rPr>
              <a:t>scanf</a:t>
            </a:r>
            <a:r>
              <a:rPr lang="en-AU" altLang="en-US" sz="2400" b="1" dirty="0" smtClean="0">
                <a:latin typeface="Courier New" pitchFamily="49" charset="0"/>
              </a:rPr>
              <a:t>("%</a:t>
            </a:r>
            <a:r>
              <a:rPr lang="en-AU" altLang="en-US" sz="2400" b="1" dirty="0" err="1" smtClean="0">
                <a:latin typeface="Courier New" pitchFamily="49" charset="0"/>
              </a:rPr>
              <a:t>ld</a:t>
            </a:r>
            <a:r>
              <a:rPr lang="en-AU" altLang="en-US" sz="2400" b="1" dirty="0" smtClean="0">
                <a:latin typeface="Courier New" pitchFamily="49" charset="0"/>
              </a:rPr>
              <a:t>",&amp;</a:t>
            </a:r>
            <a:r>
              <a:rPr lang="en-AU" altLang="en-US" sz="2400" b="1" dirty="0" err="1" smtClean="0">
                <a:latin typeface="Courier New" pitchFamily="49" charset="0"/>
              </a:rPr>
              <a:t>sarah.phoneNumber</a:t>
            </a:r>
            <a:r>
              <a:rPr lang="en-AU" altLang="en-US" sz="2400" b="1" dirty="0" smtClean="0">
                <a:latin typeface="Courier New" pitchFamily="49" charset="0"/>
              </a:rPr>
              <a:t>);</a:t>
            </a:r>
          </a:p>
          <a:p>
            <a:pPr>
              <a:buFontTx/>
              <a:buNone/>
            </a:pPr>
            <a:r>
              <a:rPr lang="en-AU" altLang="en-US" sz="2400" b="1" dirty="0" err="1" smtClean="0">
                <a:latin typeface="Courier New" pitchFamily="49" charset="0"/>
              </a:rPr>
              <a:t>scanf</a:t>
            </a:r>
            <a:r>
              <a:rPr lang="en-AU" altLang="en-US" sz="2400" b="1" dirty="0" smtClean="0">
                <a:latin typeface="Courier New" pitchFamily="49" charset="0"/>
              </a:rPr>
              <a:t>("%s",</a:t>
            </a:r>
            <a:r>
              <a:rPr lang="en-AU" altLang="en-US" sz="2400" b="1" dirty="0" err="1" smtClean="0">
                <a:latin typeface="Courier New" pitchFamily="49" charset="0"/>
              </a:rPr>
              <a:t>sarah.street</a:t>
            </a:r>
            <a:r>
              <a:rPr lang="en-AU" altLang="en-US" sz="2400" b="1" dirty="0" smtClean="0">
                <a:latin typeface="Courier New" pitchFamily="49" charset="0"/>
              </a:rPr>
              <a:t>);</a:t>
            </a:r>
            <a:endParaRPr lang="en-AU" altLang="en-US" sz="2400" dirty="0" smtClean="0"/>
          </a:p>
          <a:p>
            <a:pPr>
              <a:buFontTx/>
              <a:buNone/>
            </a:pPr>
            <a:endParaRPr lang="en-AU" altLang="en-US" sz="2400" dirty="0" smtClean="0"/>
          </a:p>
          <a:p>
            <a:pPr>
              <a:buFontTx/>
              <a:buNone/>
            </a:pPr>
            <a:r>
              <a:rPr lang="en-AU" altLang="en-US" sz="2400" b="1" dirty="0" err="1" smtClean="0">
                <a:latin typeface="Courier New" pitchFamily="49" charset="0"/>
              </a:rPr>
              <a:t>printf</a:t>
            </a:r>
            <a:r>
              <a:rPr lang="en-AU" altLang="en-US" sz="2400" b="1" dirty="0" smtClean="0">
                <a:latin typeface="Courier New" pitchFamily="49" charset="0"/>
              </a:rPr>
              <a:t>("Name is %s\</a:t>
            </a:r>
            <a:r>
              <a:rPr lang="en-AU" altLang="en-US" sz="2400" b="1" dirty="0" err="1" smtClean="0">
                <a:latin typeface="Courier New" pitchFamily="49" charset="0"/>
              </a:rPr>
              <a:t>n",sarah.name</a:t>
            </a:r>
            <a:r>
              <a:rPr lang="en-AU" altLang="en-US" sz="2400" b="1" dirty="0" smtClean="0">
                <a:latin typeface="Courier New" pitchFamily="49" charset="0"/>
              </a:rPr>
              <a:t>);</a:t>
            </a:r>
          </a:p>
          <a:p>
            <a:pPr>
              <a:buFontTx/>
              <a:buNone/>
            </a:pPr>
            <a:r>
              <a:rPr lang="en-AU" altLang="en-US" sz="2400" b="1" dirty="0" err="1" smtClean="0">
                <a:latin typeface="Courier New" pitchFamily="49" charset="0"/>
              </a:rPr>
              <a:t>printf</a:t>
            </a:r>
            <a:r>
              <a:rPr lang="en-AU" altLang="en-US" sz="2400" b="1" dirty="0" smtClean="0">
                <a:latin typeface="Courier New" pitchFamily="49" charset="0"/>
              </a:rPr>
              <a:t>("Phone is %d\n",</a:t>
            </a:r>
            <a:r>
              <a:rPr lang="en-AU" altLang="en-US" sz="2400" b="1" dirty="0" err="1" smtClean="0">
                <a:latin typeface="Courier New" pitchFamily="49" charset="0"/>
              </a:rPr>
              <a:t>sarah.phoneNumber</a:t>
            </a:r>
            <a:r>
              <a:rPr lang="en-AU" altLang="en-US" sz="2400" b="1" dirty="0" smtClean="0">
                <a:latin typeface="Courier New" pitchFamily="49" charset="0"/>
              </a:rPr>
              <a:t>);</a:t>
            </a:r>
            <a:endParaRPr lang="en-AU" altLang="en-US" b="1" dirty="0" smtClean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AU" altLang="en-US" sz="2400" b="1" dirty="0" err="1" smtClean="0">
                <a:latin typeface="Courier New" pitchFamily="49" charset="0"/>
              </a:rPr>
              <a:t>printf</a:t>
            </a:r>
            <a:r>
              <a:rPr lang="en-AU" altLang="en-US" sz="2400" b="1" dirty="0" smtClean="0">
                <a:latin typeface="Courier New" pitchFamily="49" charset="0"/>
              </a:rPr>
              <a:t>("Street is %s\n",</a:t>
            </a:r>
            <a:r>
              <a:rPr lang="en-AU" altLang="en-US" sz="2400" b="1" dirty="0" err="1" smtClean="0">
                <a:latin typeface="Courier New" pitchFamily="49" charset="0"/>
              </a:rPr>
              <a:t>sarah.street</a:t>
            </a:r>
            <a:r>
              <a:rPr lang="en-AU" altLang="en-US" sz="2400" b="1" dirty="0" smtClean="0">
                <a:latin typeface="Courier New" pitchFamily="49" charset="0"/>
              </a:rPr>
              <a:t>);</a:t>
            </a:r>
            <a:endParaRPr lang="en-AU" altLang="en-US" b="1" dirty="0" smtClean="0">
              <a:latin typeface="Courier New" pitchFamily="49" charset="0"/>
            </a:endParaRPr>
          </a:p>
          <a:p>
            <a:pPr>
              <a:buFontTx/>
              <a:buNone/>
            </a:pPr>
            <a:endParaRPr lang="en-AU" altLang="en-US" b="1" dirty="0" smtClean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/>
          <a:lstStyle/>
          <a:p>
            <a:r>
              <a:rPr lang="en-AU" altLang="en-US" smtClean="0"/>
              <a:t>Accessing structures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001000" cy="4876800"/>
          </a:xfrm>
        </p:spPr>
        <p:txBody>
          <a:bodyPr/>
          <a:lstStyle/>
          <a:p>
            <a:pPr>
              <a:buFont typeface="Times"/>
              <a:buChar char="•"/>
            </a:pPr>
            <a:r>
              <a:rPr lang="en-AU" altLang="en-US" sz="2800" smtClean="0">
                <a:latin typeface="Times"/>
              </a:rPr>
              <a:t>A member of a structure is just like any other variable</a:t>
            </a:r>
          </a:p>
          <a:p>
            <a:pPr>
              <a:buFont typeface="Times"/>
              <a:buChar char="•"/>
            </a:pPr>
            <a:r>
              <a:rPr lang="en-AU" altLang="en-US" sz="2800" smtClean="0">
                <a:latin typeface="Times"/>
              </a:rPr>
              <a:t>If it's a string, it's just an ordinary string</a:t>
            </a:r>
          </a:p>
          <a:p>
            <a:pPr>
              <a:buFont typeface="Times"/>
              <a:buChar char="•"/>
            </a:pPr>
            <a:r>
              <a:rPr lang="en-AU" altLang="en-US" sz="2800" smtClean="0">
                <a:latin typeface="Times"/>
              </a:rPr>
              <a:t>If it's an int, it's just an ordinary int</a:t>
            </a:r>
          </a:p>
          <a:p>
            <a:pPr>
              <a:buFont typeface="Times"/>
              <a:buChar char="•"/>
            </a:pPr>
            <a:r>
              <a:rPr lang="en-AU" altLang="en-US" sz="2800" smtClean="0">
                <a:latin typeface="Times"/>
              </a:rPr>
              <a:t>EXCEPT that you access them using the name of the struct variable, AND the name of the member:</a:t>
            </a:r>
          </a:p>
          <a:p>
            <a:pPr>
              <a:buFont typeface="Times"/>
              <a:buChar char="•"/>
            </a:pPr>
            <a:endParaRPr lang="en-AU" altLang="en-US" sz="2400" b="1" smtClean="0">
              <a:latin typeface="Courier New" pitchFamily="49" charset="0"/>
            </a:endParaRPr>
          </a:p>
          <a:p>
            <a:r>
              <a:rPr lang="en-AU" altLang="en-US" sz="2400" b="1" smtClean="0">
                <a:latin typeface="Courier New" pitchFamily="49" charset="0"/>
              </a:rPr>
              <a:t>sarah.phoneNumber = 55559999;</a:t>
            </a:r>
          </a:p>
          <a:p>
            <a:r>
              <a:rPr lang="en-AU" altLang="en-US" sz="2400" b="1" smtClean="0">
                <a:latin typeface="Courier New" pitchFamily="49" charset="0"/>
              </a:rPr>
              <a:t>strcpy(sarah.name,"Sarah Finch");</a:t>
            </a:r>
          </a:p>
          <a:p>
            <a:r>
              <a:rPr lang="en-AU" altLang="en-US" sz="2400" b="1" smtClean="0">
                <a:latin typeface="Courier New" pitchFamily="49" charset="0"/>
              </a:rPr>
              <a:t>strcpy(sarah.street,"Firthsmith St");</a:t>
            </a:r>
          </a:p>
          <a:p>
            <a:endParaRPr lang="en-AU" altLang="en-US" b="1" smtClean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/>
          <a:lstStyle/>
          <a:p>
            <a:r>
              <a:rPr lang="en-AU" altLang="en-US" smtClean="0"/>
              <a:t>Accessing structures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001000" cy="4876800"/>
          </a:xfrm>
        </p:spPr>
        <p:txBody>
          <a:bodyPr/>
          <a:lstStyle/>
          <a:p>
            <a:pPr>
              <a:buFont typeface="Times"/>
              <a:buChar char="•"/>
            </a:pPr>
            <a:r>
              <a:rPr lang="en-AU" altLang="en-US" smtClean="0">
                <a:latin typeface="Times"/>
              </a:rPr>
              <a:t>If you want to declare a lot of structs, using "</a:t>
            </a:r>
            <a:r>
              <a:rPr lang="en-AU" altLang="en-US" b="1" smtClean="0">
                <a:latin typeface="Courier New" pitchFamily="49" charset="0"/>
              </a:rPr>
              <a:t>struct name</a:t>
            </a:r>
            <a:r>
              <a:rPr lang="en-AU" altLang="en-US" smtClean="0">
                <a:latin typeface="Times"/>
              </a:rPr>
              <a:t>" all the time is awkward:</a:t>
            </a:r>
          </a:p>
          <a:p>
            <a:pPr>
              <a:buFont typeface="Times"/>
              <a:buNone/>
            </a:pPr>
            <a:r>
              <a:rPr lang="en-AU" altLang="en-US" smtClean="0">
                <a:latin typeface="Courier New" pitchFamily="49" charset="0"/>
              </a:rPr>
              <a:t>		</a:t>
            </a:r>
            <a:r>
              <a:rPr lang="en-AU" altLang="en-US" b="1" smtClean="0">
                <a:latin typeface="Courier New" pitchFamily="49" charset="0"/>
              </a:rPr>
              <a:t>struct friendStr sarah;</a:t>
            </a:r>
          </a:p>
          <a:p>
            <a:pPr>
              <a:buFont typeface="Times"/>
              <a:buNone/>
            </a:pPr>
            <a:r>
              <a:rPr lang="en-AU" altLang="en-US" b="1" smtClean="0">
                <a:latin typeface="Courier New" pitchFamily="49" charset="0"/>
              </a:rPr>
              <a:t>		struct friendStr tony;</a:t>
            </a:r>
          </a:p>
          <a:p>
            <a:pPr>
              <a:buFont typeface="Times"/>
              <a:buNone/>
            </a:pPr>
            <a:r>
              <a:rPr lang="en-AU" altLang="en-US" b="1" smtClean="0">
                <a:latin typeface="Courier New" pitchFamily="49" charset="0"/>
              </a:rPr>
              <a:t>		struct friendStr quinn;</a:t>
            </a:r>
          </a:p>
          <a:p>
            <a:pPr>
              <a:buFont typeface="Times"/>
              <a:buNone/>
            </a:pPr>
            <a:r>
              <a:rPr lang="en-AU" altLang="en-US" b="1" smtClean="0">
                <a:latin typeface="Courier New" pitchFamily="49" charset="0"/>
              </a:rPr>
              <a:t>		struct friendStr gunalwan;</a:t>
            </a:r>
          </a:p>
          <a:p>
            <a:pPr>
              <a:buFont typeface="Times"/>
              <a:buNone/>
            </a:pPr>
            <a:r>
              <a:rPr lang="en-AU" altLang="en-US" b="1" smtClean="0">
                <a:latin typeface="Courier New" pitchFamily="49" charset="0"/>
              </a:rPr>
              <a:t>		struct friendStr fong;</a:t>
            </a:r>
            <a:endParaRPr lang="en-AU" altLang="en-US" smtClean="0">
              <a:latin typeface="Courier New" pitchFamily="49" charset="0"/>
            </a:endParaRPr>
          </a:p>
          <a:p>
            <a:pPr>
              <a:buFontTx/>
              <a:buNone/>
            </a:pPr>
            <a:endParaRPr lang="en-AU" altLang="en-US" b="1" smtClean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/>
          <a:lstStyle/>
          <a:p>
            <a:r>
              <a:rPr lang="en-AU" altLang="en-US" smtClean="0"/>
              <a:t>typedef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001000" cy="4876800"/>
          </a:xfrm>
        </p:spPr>
        <p:txBody>
          <a:bodyPr/>
          <a:lstStyle/>
          <a:p>
            <a:pPr>
              <a:buFont typeface="Times"/>
              <a:buChar char="•"/>
            </a:pPr>
            <a:r>
              <a:rPr lang="en-AU" altLang="en-US" smtClean="0">
                <a:latin typeface="Times"/>
              </a:rPr>
              <a:t>Instead, we can give the struct type a shorter name, like this:</a:t>
            </a:r>
          </a:p>
          <a:p>
            <a:pPr>
              <a:buFont typeface="Times"/>
              <a:buNone/>
            </a:pPr>
            <a:r>
              <a:rPr lang="en-AU" altLang="en-US" smtClean="0">
                <a:latin typeface="Courier New" pitchFamily="49" charset="0"/>
              </a:rPr>
              <a:t>	</a:t>
            </a:r>
            <a:r>
              <a:rPr lang="en-AU" altLang="en-US" sz="2800" b="1" smtClean="0">
                <a:latin typeface="Courier New" pitchFamily="49" charset="0"/>
              </a:rPr>
              <a:t>struct friendStr</a:t>
            </a:r>
          </a:p>
          <a:p>
            <a:pPr lvl="1">
              <a:buFontTx/>
              <a:buNone/>
            </a:pPr>
            <a:r>
              <a:rPr lang="en-AU" altLang="en-US" sz="2400" b="1" smtClean="0">
                <a:latin typeface="Courier New" pitchFamily="49" charset="0"/>
              </a:rPr>
              <a:t>{</a:t>
            </a:r>
          </a:p>
          <a:p>
            <a:pPr lvl="1">
              <a:buFontTx/>
              <a:buNone/>
            </a:pPr>
            <a:r>
              <a:rPr lang="en-AU" altLang="en-US" sz="2400" b="1" smtClean="0">
                <a:latin typeface="Courier New" pitchFamily="49" charset="0"/>
              </a:rPr>
              <a:t>		char name[MAXNAME];</a:t>
            </a:r>
          </a:p>
          <a:p>
            <a:pPr lvl="1">
              <a:buFontTx/>
              <a:buNone/>
            </a:pPr>
            <a:r>
              <a:rPr lang="en-AU" altLang="en-US" sz="2400" b="1" smtClean="0">
                <a:latin typeface="Courier New" pitchFamily="49" charset="0"/>
              </a:rPr>
              <a:t>		long phoneNumber;</a:t>
            </a:r>
          </a:p>
          <a:p>
            <a:pPr lvl="1">
              <a:buFontTx/>
              <a:buNone/>
            </a:pPr>
            <a:r>
              <a:rPr lang="en-AU" altLang="en-US" sz="2400" b="1" smtClean="0">
                <a:latin typeface="Courier New" pitchFamily="49" charset="0"/>
              </a:rPr>
              <a:t>	 char street[MAXSTREET];</a:t>
            </a:r>
          </a:p>
          <a:p>
            <a:pPr lvl="1">
              <a:buFontTx/>
              <a:buNone/>
            </a:pPr>
            <a:r>
              <a:rPr lang="en-AU" altLang="en-US" sz="2400" b="1" smtClean="0">
                <a:solidFill>
                  <a:schemeClr val="tx2"/>
                </a:solidFill>
                <a:latin typeface="Courier New" pitchFamily="49" charset="0"/>
              </a:rPr>
              <a:t>};</a:t>
            </a:r>
            <a:endParaRPr lang="en-AU" altLang="en-US" sz="2400" b="1" smtClean="0">
              <a:solidFill>
                <a:schemeClr val="tx2"/>
              </a:solidFill>
            </a:endParaRPr>
          </a:p>
          <a:p>
            <a:pPr lvl="1">
              <a:buFontTx/>
              <a:buNone/>
            </a:pPr>
            <a:r>
              <a:rPr lang="en-AU" altLang="en-US" b="1" smtClean="0">
                <a:latin typeface="Courier New" pitchFamily="49" charset="0"/>
              </a:rPr>
              <a:t>typedef struct friendStr friend;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/>
          <a:lstStyle/>
          <a:p>
            <a:r>
              <a:rPr lang="en-AU" altLang="en-US" smtClean="0"/>
              <a:t>typedef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001000" cy="4876800"/>
          </a:xfrm>
        </p:spPr>
        <p:txBody>
          <a:bodyPr/>
          <a:lstStyle/>
          <a:p>
            <a:pPr>
              <a:buFont typeface="Times"/>
              <a:buChar char="•"/>
            </a:pPr>
            <a:r>
              <a:rPr lang="en-AU" altLang="en-US" dirty="0" smtClean="0">
                <a:latin typeface="Times"/>
              </a:rPr>
              <a:t>Now we can use </a:t>
            </a:r>
            <a:r>
              <a:rPr lang="en-AU" altLang="en-US" b="1" dirty="0" smtClean="0">
                <a:latin typeface="Courier New" pitchFamily="49" charset="0"/>
              </a:rPr>
              <a:t>friend</a:t>
            </a:r>
            <a:r>
              <a:rPr lang="en-AU" altLang="en-US" dirty="0" smtClean="0">
                <a:latin typeface="Times"/>
              </a:rPr>
              <a:t> everywhere we used to use </a:t>
            </a:r>
            <a:r>
              <a:rPr lang="en-AU" altLang="en-US" b="1" dirty="0" err="1" smtClean="0">
                <a:latin typeface="Courier New" pitchFamily="49" charset="0"/>
              </a:rPr>
              <a:t>struct</a:t>
            </a:r>
            <a:r>
              <a:rPr lang="en-AU" altLang="en-US" b="1" dirty="0" smtClean="0">
                <a:latin typeface="Courier New" pitchFamily="49" charset="0"/>
              </a:rPr>
              <a:t> </a:t>
            </a:r>
            <a:r>
              <a:rPr lang="en-AU" altLang="en-US" b="1" dirty="0" err="1" smtClean="0">
                <a:latin typeface="Courier New" pitchFamily="49" charset="0"/>
              </a:rPr>
              <a:t>friendStr</a:t>
            </a:r>
            <a:endParaRPr lang="en-AU" altLang="en-US" b="1" dirty="0" smtClean="0">
              <a:latin typeface="Courier New" pitchFamily="49" charset="0"/>
            </a:endParaRPr>
          </a:p>
          <a:p>
            <a:pPr marL="0" indent="0">
              <a:buNone/>
            </a:pPr>
            <a:r>
              <a:rPr lang="en-AU" altLang="en-US" sz="2400" b="1" dirty="0" smtClean="0">
                <a:latin typeface="Courier New" pitchFamily="49" charset="0"/>
              </a:rPr>
              <a:t>  </a:t>
            </a:r>
            <a:r>
              <a:rPr lang="en-AU" altLang="en-US" sz="2400" b="1" dirty="0" err="1" smtClean="0">
                <a:latin typeface="Courier New" pitchFamily="49" charset="0"/>
              </a:rPr>
              <a:t>typedef</a:t>
            </a:r>
            <a:r>
              <a:rPr lang="en-AU" altLang="en-US" sz="2400" b="1" dirty="0" smtClean="0">
                <a:latin typeface="Courier New" pitchFamily="49" charset="0"/>
              </a:rPr>
              <a:t> </a:t>
            </a:r>
            <a:r>
              <a:rPr lang="en-AU" altLang="en-US" sz="2400" b="1" dirty="0" err="1" smtClean="0">
                <a:latin typeface="Courier New" pitchFamily="49" charset="0"/>
              </a:rPr>
              <a:t>struct</a:t>
            </a:r>
            <a:r>
              <a:rPr lang="en-AU" altLang="en-US" sz="2400" b="1" dirty="0" smtClean="0">
                <a:latin typeface="Courier New" pitchFamily="49" charset="0"/>
              </a:rPr>
              <a:t> </a:t>
            </a:r>
            <a:r>
              <a:rPr lang="en-AU" altLang="en-US" sz="2400" b="1" dirty="0" err="1" smtClean="0">
                <a:latin typeface="Courier New" pitchFamily="49" charset="0"/>
              </a:rPr>
              <a:t>friendStr</a:t>
            </a:r>
            <a:r>
              <a:rPr lang="en-AU" altLang="en-US" sz="2400" b="1" dirty="0" smtClean="0">
                <a:latin typeface="Courier New" pitchFamily="49" charset="0"/>
              </a:rPr>
              <a:t> friend;</a:t>
            </a:r>
          </a:p>
          <a:p>
            <a:pPr marL="0" indent="0">
              <a:buNone/>
            </a:pPr>
            <a:r>
              <a:rPr lang="en-AU" altLang="en-US" sz="2400" b="1" dirty="0" smtClean="0">
                <a:latin typeface="Courier New" pitchFamily="49" charset="0"/>
              </a:rPr>
              <a:t>  friend </a:t>
            </a:r>
            <a:r>
              <a:rPr lang="en-AU" altLang="en-US" sz="2400" b="1" dirty="0" err="1" smtClean="0">
                <a:latin typeface="Courier New" pitchFamily="49" charset="0"/>
              </a:rPr>
              <a:t>sarah</a:t>
            </a:r>
            <a:r>
              <a:rPr lang="en-AU" altLang="en-US" sz="2400" b="1" dirty="0" smtClean="0">
                <a:latin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AU" altLang="en-US" sz="2400" b="1" dirty="0" smtClean="0">
                <a:latin typeface="Courier New" pitchFamily="49" charset="0"/>
              </a:rPr>
              <a:t>  friend tony;</a:t>
            </a:r>
          </a:p>
          <a:p>
            <a:pPr marL="0" indent="0">
              <a:buNone/>
            </a:pPr>
            <a:r>
              <a:rPr lang="en-AU" altLang="en-US" sz="2400" b="1" dirty="0">
                <a:latin typeface="Courier New" pitchFamily="49" charset="0"/>
              </a:rPr>
              <a:t> </a:t>
            </a:r>
            <a:r>
              <a:rPr lang="en-AU" altLang="en-US" sz="2400" b="1" dirty="0" smtClean="0">
                <a:latin typeface="Courier New" pitchFamily="49" charset="0"/>
              </a:rPr>
              <a:t> friend </a:t>
            </a:r>
            <a:r>
              <a:rPr lang="en-AU" altLang="en-US" sz="2400" b="1" dirty="0" err="1" smtClean="0">
                <a:latin typeface="Courier New" pitchFamily="49" charset="0"/>
              </a:rPr>
              <a:t>quinn</a:t>
            </a:r>
            <a:r>
              <a:rPr lang="en-AU" altLang="en-US" sz="2400" b="1" dirty="0" smtClean="0">
                <a:latin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AU" altLang="en-US" sz="2400" b="1" dirty="0">
                <a:latin typeface="Courier New" pitchFamily="49" charset="0"/>
              </a:rPr>
              <a:t> </a:t>
            </a:r>
            <a:r>
              <a:rPr lang="en-AU" altLang="en-US" sz="2400" b="1" dirty="0" smtClean="0">
                <a:latin typeface="Courier New" pitchFamily="49" charset="0"/>
              </a:rPr>
              <a:t> friend </a:t>
            </a:r>
            <a:r>
              <a:rPr lang="en-AU" altLang="en-US" sz="2400" b="1" dirty="0" err="1" smtClean="0">
                <a:latin typeface="Courier New" pitchFamily="49" charset="0"/>
              </a:rPr>
              <a:t>gunalwan</a:t>
            </a:r>
            <a:r>
              <a:rPr lang="en-AU" altLang="en-US" sz="2400" b="1" dirty="0" smtClean="0">
                <a:latin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AU" altLang="en-US" sz="2400" b="1" dirty="0">
                <a:latin typeface="Courier New" pitchFamily="49" charset="0"/>
              </a:rPr>
              <a:t> </a:t>
            </a:r>
            <a:r>
              <a:rPr lang="en-AU" altLang="en-US" sz="2400" b="1" dirty="0" smtClean="0">
                <a:latin typeface="Courier New" pitchFamily="49" charset="0"/>
              </a:rPr>
              <a:t> friend </a:t>
            </a:r>
            <a:r>
              <a:rPr lang="en-AU" altLang="en-US" sz="2400" b="1" dirty="0" err="1" smtClean="0">
                <a:latin typeface="Courier New" pitchFamily="49" charset="0"/>
              </a:rPr>
              <a:t>fong</a:t>
            </a:r>
            <a:r>
              <a:rPr lang="en-AU" altLang="en-US" sz="2400" b="1" dirty="0" smtClean="0">
                <a:latin typeface="Courier New" pitchFamily="49" charset="0"/>
              </a:rPr>
              <a:t>;</a:t>
            </a:r>
            <a:endParaRPr lang="en-AU" altLang="en-US" sz="2400" dirty="0" smtClean="0">
              <a:latin typeface="Courier New" pitchFamily="49" charset="0"/>
            </a:endParaRPr>
          </a:p>
          <a:p>
            <a:endParaRPr lang="en-AU" altLang="en-US" b="1" dirty="0" smtClean="0">
              <a:latin typeface="Courier New" pitchFamily="49" charset="0"/>
            </a:endParaRPr>
          </a:p>
          <a:p>
            <a:pPr>
              <a:buFont typeface="Times"/>
              <a:buChar char="•"/>
            </a:pPr>
            <a:endParaRPr lang="en-AU" altLang="en-US" sz="2400" b="1" dirty="0" smtClean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Local Variables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683568" y="1700808"/>
            <a:ext cx="7772400" cy="4114800"/>
          </a:xfrm>
        </p:spPr>
        <p:txBody>
          <a:bodyPr/>
          <a:lstStyle/>
          <a:p>
            <a:r>
              <a:rPr lang="en-US" altLang="en-US" dirty="0" smtClean="0"/>
              <a:t>A variable declared in the body of a function is said to be </a:t>
            </a:r>
            <a:r>
              <a:rPr lang="en-US" altLang="en-US" b="1" i="1" dirty="0" smtClean="0"/>
              <a:t>local</a:t>
            </a:r>
            <a:r>
              <a:rPr lang="en-US" altLang="en-US" dirty="0" smtClean="0"/>
              <a:t> to the function: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400" dirty="0" err="1" smtClean="0">
                <a:latin typeface="Courier New" pitchFamily="49" charset="0"/>
                <a:cs typeface="Courier New" pitchFamily="49" charset="0"/>
              </a:rPr>
              <a:t>sum_digits</a:t>
            </a:r>
            <a:r>
              <a:rPr lang="en-US" altLang="en-US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sz="2400" dirty="0" smtClean="0">
                <a:latin typeface="Courier New" pitchFamily="49" charset="0"/>
                <a:cs typeface="Courier New" pitchFamily="49" charset="0"/>
              </a:rPr>
              <a:t> n)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400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 smtClean="0"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alt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sz="2400" dirty="0" smtClean="0">
                <a:latin typeface="Courier New" pitchFamily="49" charset="0"/>
                <a:cs typeface="Courier New" pitchFamily="49" charset="0"/>
              </a:rPr>
              <a:t> sum = 0;   /* local variable */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 smtClean="0">
                <a:latin typeface="Courier New" pitchFamily="49" charset="0"/>
                <a:cs typeface="Courier New" pitchFamily="49" charset="0"/>
              </a:rPr>
              <a:t>	 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 smtClean="0">
                <a:latin typeface="Courier New" pitchFamily="49" charset="0"/>
                <a:cs typeface="Courier New" pitchFamily="49" charset="0"/>
              </a:rPr>
              <a:t>	  while (n &gt; 0) {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400" dirty="0" smtClean="0">
                <a:latin typeface="Courier New" pitchFamily="49" charset="0"/>
                <a:cs typeface="Courier New" pitchFamily="49" charset="0"/>
              </a:rPr>
              <a:t>	    sum += n % 10;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400" dirty="0" smtClean="0">
                <a:latin typeface="Courier New" pitchFamily="49" charset="0"/>
                <a:cs typeface="Courier New" pitchFamily="49" charset="0"/>
              </a:rPr>
              <a:t>	    n /= 10;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 smtClean="0">
                <a:latin typeface="Courier New" pitchFamily="49" charset="0"/>
                <a:cs typeface="Courier New" pitchFamily="49" charset="0"/>
              </a:rPr>
              <a:t>	  }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 smtClean="0">
                <a:latin typeface="Courier New" pitchFamily="49" charset="0"/>
                <a:cs typeface="Courier New" pitchFamily="49" charset="0"/>
              </a:rPr>
              <a:t>	 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 smtClean="0">
                <a:latin typeface="Courier New" pitchFamily="49" charset="0"/>
                <a:cs typeface="Courier New" pitchFamily="49" charset="0"/>
              </a:rPr>
              <a:t>	  return sum;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8630468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/>
          <a:lstStyle/>
          <a:p>
            <a:r>
              <a:rPr lang="en-AU" altLang="en-US" smtClean="0"/>
              <a:t>typedef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001000" cy="4876800"/>
          </a:xfrm>
        </p:spPr>
        <p:txBody>
          <a:bodyPr/>
          <a:lstStyle/>
          <a:p>
            <a:pPr>
              <a:buFont typeface="Times"/>
              <a:buChar char="•"/>
            </a:pPr>
            <a:r>
              <a:rPr lang="en-AU" altLang="en-US" smtClean="0">
                <a:latin typeface="Times"/>
              </a:rPr>
              <a:t>The other way to use typedef is shorter, like this:</a:t>
            </a:r>
          </a:p>
          <a:p>
            <a:pPr>
              <a:buFont typeface="Times"/>
              <a:buNone/>
            </a:pPr>
            <a:r>
              <a:rPr lang="en-AU" altLang="en-US" sz="2800" b="1" smtClean="0">
                <a:latin typeface="Courier New" pitchFamily="49" charset="0"/>
              </a:rPr>
              <a:t>  typedef struct {</a:t>
            </a:r>
          </a:p>
          <a:p>
            <a:pPr lvl="1">
              <a:buFontTx/>
              <a:buNone/>
            </a:pPr>
            <a:r>
              <a:rPr lang="en-AU" altLang="en-US" b="1" smtClean="0">
                <a:latin typeface="Courier New" pitchFamily="49" charset="0"/>
              </a:rPr>
              <a:t>		char name[MAXNAME];</a:t>
            </a:r>
          </a:p>
          <a:p>
            <a:pPr lvl="1">
              <a:buFontTx/>
              <a:buNone/>
            </a:pPr>
            <a:r>
              <a:rPr lang="en-AU" altLang="en-US" b="1" smtClean="0">
                <a:latin typeface="Courier New" pitchFamily="49" charset="0"/>
              </a:rPr>
              <a:t>		long phoneNumber;</a:t>
            </a:r>
          </a:p>
          <a:p>
            <a:pPr lvl="1">
              <a:buFontTx/>
              <a:buNone/>
            </a:pPr>
            <a:r>
              <a:rPr lang="en-AU" altLang="en-US" b="1" smtClean="0">
                <a:latin typeface="Courier New" pitchFamily="49" charset="0"/>
              </a:rPr>
              <a:t>	 char street[MAXSTREET];</a:t>
            </a:r>
          </a:p>
          <a:p>
            <a:pPr lvl="1">
              <a:buFontTx/>
              <a:buNone/>
            </a:pPr>
            <a:r>
              <a:rPr lang="en-AU" altLang="en-US" b="1" smtClean="0">
                <a:solidFill>
                  <a:schemeClr val="tx2"/>
                </a:solidFill>
                <a:latin typeface="Courier New" pitchFamily="49" charset="0"/>
              </a:rPr>
              <a:t>}friend ;</a:t>
            </a:r>
            <a:endParaRPr lang="en-AU" altLang="en-US" b="1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Common Mistake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2209800" y="1981200"/>
            <a:ext cx="4953000" cy="19891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Courier New" pitchFamily="49" charset="0"/>
              </a:rPr>
              <a:t>struct StudentRec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Courier New" pitchFamily="49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Courier New" pitchFamily="49" charset="0"/>
              </a:rPr>
              <a:t>  char  lastname[MAXLEN];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Courier New" pitchFamily="49" charset="0"/>
              </a:rPr>
              <a:t>  float mark;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Courier New" pitchFamily="49" charset="0"/>
              </a:rPr>
              <a:t>}</a:t>
            </a:r>
            <a:r>
              <a:rPr lang="en-US" altLang="en-US" sz="2800">
                <a:solidFill>
                  <a:srgbClr val="CC0000"/>
                </a:solidFill>
                <a:latin typeface="Courier New" pitchFamily="49" charset="0"/>
              </a:rPr>
              <a:t>;</a:t>
            </a:r>
            <a:endParaRPr lang="en-US" altLang="en-US" sz="2800" b="0">
              <a:solidFill>
                <a:srgbClr val="CC0000"/>
              </a:solidFill>
              <a:latin typeface="Courier New" pitchFamily="49" charset="0"/>
            </a:endParaRPr>
          </a:p>
        </p:txBody>
      </p:sp>
      <p:sp>
        <p:nvSpPr>
          <p:cNvPr id="18437" name="AutoShape 5"/>
          <p:cNvSpPr>
            <a:spLocks noChangeArrowheads="1"/>
          </p:cNvSpPr>
          <p:nvPr/>
        </p:nvSpPr>
        <p:spPr bwMode="auto">
          <a:xfrm>
            <a:off x="3059832" y="4734743"/>
            <a:ext cx="4430713" cy="1185863"/>
          </a:xfrm>
          <a:prstGeom prst="wedgeEllipseCallout">
            <a:avLst>
              <a:gd name="adj1" fmla="val -58893"/>
              <a:gd name="adj2" fmla="val -132588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b="0" dirty="0"/>
              <a:t>Do not forget the semicolon here!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Operations on Structures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 Assignment</a:t>
            </a:r>
            <a:r>
              <a:rPr lang="en-US" altLang="en-US" dirty="0"/>
              <a:t> </a:t>
            </a:r>
            <a:r>
              <a:rPr lang="en-US" altLang="en-US" dirty="0" smtClean="0"/>
              <a:t>of structures</a:t>
            </a:r>
          </a:p>
          <a:p>
            <a:pPr marL="0" indent="0">
              <a:buNone/>
            </a:pPr>
            <a:r>
              <a:rPr lang="en-US" altLang="en-US" dirty="0"/>
              <a:t> </a:t>
            </a:r>
            <a:r>
              <a:rPr lang="en-US" altLang="en-US" dirty="0" smtClean="0"/>
              <a:t>  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StudentRec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studA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studB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dirty="0" err="1" smtClean="0">
                <a:latin typeface="Courier New" pitchFamily="49" charset="0"/>
                <a:cs typeface="Courier New" pitchFamily="49" charset="0"/>
              </a:rPr>
              <a:t>studA</a:t>
            </a:r>
            <a:r>
              <a:rPr lang="en-US" alt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400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altLang="en-US" sz="2400" dirty="0" err="1" smtClean="0">
                <a:latin typeface="Courier New" pitchFamily="49" charset="0"/>
                <a:cs typeface="Courier New" pitchFamily="49" charset="0"/>
              </a:rPr>
              <a:t>studB</a:t>
            </a:r>
            <a:r>
              <a:rPr lang="en-US" altLang="en-US" sz="24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altLang="en-US" sz="2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en-US" dirty="0" smtClean="0"/>
              <a:t>The effect of this statement is to copy </a:t>
            </a:r>
            <a:r>
              <a:rPr lang="en-US" altLang="en-US" dirty="0" err="1" smtClean="0">
                <a:latin typeface="Courier New" pitchFamily="49" charset="0"/>
                <a:cs typeface="Courier New" pitchFamily="49" charset="0"/>
              </a:rPr>
              <a:t>studB.lastname</a:t>
            </a:r>
            <a:r>
              <a:rPr lang="en-US" altLang="en-US" dirty="0" smtClean="0"/>
              <a:t> into </a:t>
            </a:r>
            <a:r>
              <a:rPr lang="en-US" altLang="en-US" dirty="0" err="1" smtClean="0">
                <a:latin typeface="Courier New" pitchFamily="49" charset="0"/>
                <a:cs typeface="Courier New" pitchFamily="49" charset="0"/>
              </a:rPr>
              <a:t>studA.lastname</a:t>
            </a:r>
            <a:r>
              <a:rPr lang="en-US" altLang="en-US" dirty="0" smtClean="0"/>
              <a:t>, </a:t>
            </a:r>
            <a:r>
              <a:rPr lang="en-US" altLang="en-US" dirty="0" err="1" smtClean="0">
                <a:latin typeface="Courier New" pitchFamily="49" charset="0"/>
                <a:cs typeface="Courier New" pitchFamily="49" charset="0"/>
              </a:rPr>
              <a:t>studB.mark</a:t>
            </a:r>
            <a:r>
              <a:rPr lang="en-US" altLang="en-US" dirty="0" smtClean="0"/>
              <a:t> into </a:t>
            </a:r>
            <a:r>
              <a:rPr lang="en-US" altLang="en-US" dirty="0" err="1" smtClean="0">
                <a:latin typeface="Courier New" pitchFamily="49" charset="0"/>
                <a:cs typeface="Courier New" pitchFamily="49" charset="0"/>
              </a:rPr>
              <a:t>studA.mark</a:t>
            </a:r>
            <a:r>
              <a:rPr lang="en-US" altLang="en-US" dirty="0" smtClean="0"/>
              <a:t>, and so on.</a:t>
            </a:r>
          </a:p>
        </p:txBody>
      </p:sp>
    </p:spTree>
    <p:extLst>
      <p:ext uri="{BB962C8B-B14F-4D97-AF65-F5344CB8AC3E}">
        <p14:creationId xmlns:p14="http://schemas.microsoft.com/office/powerpoint/2010/main" val="2467651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Operations on Structures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683568" y="1700808"/>
            <a:ext cx="7772400" cy="4114800"/>
          </a:xfrm>
        </p:spPr>
        <p:txBody>
          <a:bodyPr/>
          <a:lstStyle/>
          <a:p>
            <a:r>
              <a:rPr lang="en-US" altLang="en-US" dirty="0" smtClean="0"/>
              <a:t>Arrays can’t be copied using the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en-US" dirty="0" smtClean="0"/>
              <a:t> operator, but an array embedded within a structure is copied when the enclosing structure is copied.</a:t>
            </a:r>
          </a:p>
          <a:p>
            <a:r>
              <a:rPr lang="en-US" altLang="en-US" dirty="0" smtClean="0"/>
              <a:t>Some programmers exploit this property by creating “dummy” structures to enclose arrays that will be copied later: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2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sz="22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altLang="en-US" sz="2200" dirty="0" smtClean="0">
                <a:latin typeface="Courier New" pitchFamily="49" charset="0"/>
                <a:cs typeface="Courier New" pitchFamily="49" charset="0"/>
              </a:rPr>
              <a:t> { </a:t>
            </a:r>
            <a:r>
              <a:rPr lang="en-US" altLang="en-US" sz="2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sz="2200" dirty="0" smtClean="0">
                <a:latin typeface="Courier New" pitchFamily="49" charset="0"/>
                <a:cs typeface="Courier New" pitchFamily="49" charset="0"/>
              </a:rPr>
              <a:t> a[10]; } a1, a2;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200" dirty="0" smtClean="0">
                <a:latin typeface="Courier New" pitchFamily="49" charset="0"/>
                <a:cs typeface="Courier New" pitchFamily="49" charset="0"/>
              </a:rPr>
              <a:t>	a1 = a2;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200" dirty="0" smtClean="0">
                <a:latin typeface="Courier New" pitchFamily="49" charset="0"/>
                <a:cs typeface="Courier New" pitchFamily="49" charset="0"/>
              </a:rPr>
              <a:t>	  /*</a:t>
            </a:r>
            <a:r>
              <a:rPr lang="en-US" alt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200" dirty="0" smtClean="0">
                <a:latin typeface="Courier New" pitchFamily="49" charset="0"/>
                <a:cs typeface="Courier New" pitchFamily="49" charset="0"/>
              </a:rPr>
              <a:t>legal,</a:t>
            </a:r>
            <a:r>
              <a:rPr lang="en-US" alt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200" dirty="0" smtClean="0">
                <a:latin typeface="Courier New" pitchFamily="49" charset="0"/>
                <a:cs typeface="Courier New" pitchFamily="49" charset="0"/>
              </a:rPr>
              <a:t>since</a:t>
            </a:r>
            <a:r>
              <a:rPr lang="en-US" alt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200" dirty="0" smtClean="0">
                <a:latin typeface="Courier New" pitchFamily="49" charset="0"/>
                <a:cs typeface="Courier New" pitchFamily="49" charset="0"/>
              </a:rPr>
              <a:t>a1</a:t>
            </a:r>
            <a:r>
              <a:rPr lang="en-US" alt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200" dirty="0" smtClean="0"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alt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200" dirty="0" smtClean="0">
                <a:latin typeface="Courier New" pitchFamily="49" charset="0"/>
                <a:cs typeface="Courier New" pitchFamily="49" charset="0"/>
              </a:rPr>
              <a:t>a2</a:t>
            </a:r>
            <a:r>
              <a:rPr lang="en-US" alt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200" dirty="0" smtClean="0">
                <a:latin typeface="Courier New" pitchFamily="49" charset="0"/>
                <a:cs typeface="Courier New" pitchFamily="49" charset="0"/>
              </a:rPr>
              <a:t>are</a:t>
            </a:r>
            <a:r>
              <a:rPr lang="en-US" alt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200" dirty="0" smtClean="0">
                <a:latin typeface="Courier New" pitchFamily="49" charset="0"/>
                <a:cs typeface="Courier New" pitchFamily="49" charset="0"/>
              </a:rPr>
              <a:t>structures</a:t>
            </a:r>
            <a:r>
              <a:rPr lang="en-US" alt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200" dirty="0" smtClean="0">
                <a:latin typeface="Courier New" pitchFamily="49" charset="0"/>
                <a:cs typeface="Courier New" pitchFamily="49" charset="0"/>
              </a:rPr>
              <a:t>*/</a:t>
            </a:r>
          </a:p>
        </p:txBody>
      </p:sp>
    </p:spTree>
    <p:extLst>
      <p:ext uri="{BB962C8B-B14F-4D97-AF65-F5344CB8AC3E}">
        <p14:creationId xmlns:p14="http://schemas.microsoft.com/office/powerpoint/2010/main" val="2891596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683568" y="116632"/>
            <a:ext cx="7772400" cy="1143000"/>
          </a:xfrm>
        </p:spPr>
        <p:txBody>
          <a:bodyPr/>
          <a:lstStyle/>
          <a:p>
            <a:r>
              <a:rPr lang="en-US" altLang="en-US" dirty="0" smtClean="0"/>
              <a:t>Operations on Structures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467544" y="1124744"/>
            <a:ext cx="8424936" cy="5733256"/>
          </a:xfrm>
        </p:spPr>
        <p:txBody>
          <a:bodyPr/>
          <a:lstStyle/>
          <a:p>
            <a:r>
              <a:rPr lang="en-US" altLang="en-US" dirty="0" smtClean="0"/>
              <a:t>The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en-US" dirty="0" smtClean="0"/>
              <a:t> operator can be used only with structures of </a:t>
            </a:r>
            <a:r>
              <a:rPr lang="en-US" altLang="en-US" b="1" i="1" dirty="0" smtClean="0"/>
              <a:t>compatible</a:t>
            </a:r>
            <a:r>
              <a:rPr lang="en-US" altLang="en-US" dirty="0" smtClean="0"/>
              <a:t> types.</a:t>
            </a:r>
          </a:p>
          <a:p>
            <a:r>
              <a:rPr lang="en-US" altLang="en-US" dirty="0" smtClean="0"/>
              <a:t>Structures declared using the same “structure tag” or the same type name are also compatible.</a:t>
            </a:r>
          </a:p>
          <a:p>
            <a:r>
              <a:rPr lang="en-US" altLang="en-US" dirty="0" smtClean="0"/>
              <a:t>Other than assignment, C provides no operations on entire structures.</a:t>
            </a:r>
          </a:p>
          <a:p>
            <a:r>
              <a:rPr lang="en-US" altLang="en-US" dirty="0" smtClean="0"/>
              <a:t>In particular, the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==</a:t>
            </a:r>
            <a:r>
              <a:rPr lang="en-US" altLang="en-US" dirty="0" smtClean="0"/>
              <a:t> and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!=</a:t>
            </a:r>
            <a:r>
              <a:rPr lang="en-US" altLang="en-US" dirty="0" smtClean="0"/>
              <a:t> operators can’t be used with structures.</a:t>
            </a:r>
          </a:p>
        </p:txBody>
      </p:sp>
    </p:spTree>
    <p:extLst>
      <p:ext uri="{BB962C8B-B14F-4D97-AF65-F5344CB8AC3E}">
        <p14:creationId xmlns:p14="http://schemas.microsoft.com/office/powerpoint/2010/main" val="8872839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altLang="en-US" dirty="0" smtClean="0"/>
              <a:t>Notes on </a:t>
            </a:r>
            <a:r>
              <a:rPr lang="en-US" altLang="en-US" b="1" dirty="0" err="1" smtClean="0">
                <a:latin typeface="Courier New" pitchFamily="49" charset="0"/>
              </a:rPr>
              <a:t>structs</a:t>
            </a:r>
            <a:r>
              <a:rPr lang="en-US" altLang="en-US" b="1" dirty="0" smtClean="0">
                <a:latin typeface="Courier New" pitchFamily="49" charset="0"/>
              </a:rPr>
              <a:t> </a:t>
            </a:r>
            <a:endParaRPr lang="en-US" altLang="en-US" dirty="0" smtClean="0"/>
          </a:p>
        </p:txBody>
      </p:sp>
      <p:sp>
        <p:nvSpPr>
          <p:cNvPr id="1945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1143000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mtClean="0"/>
              <a:t>struct variables cannot be compared 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We can perform member comparisons only</a:t>
            </a:r>
          </a:p>
        </p:txBody>
      </p:sp>
      <p:grpSp>
        <p:nvGrpSpPr>
          <p:cNvPr id="33805" name="Group 13"/>
          <p:cNvGrpSpPr>
            <a:grpSpLocks/>
          </p:cNvGrpSpPr>
          <p:nvPr/>
        </p:nvGrpSpPr>
        <p:grpSpPr bwMode="auto">
          <a:xfrm>
            <a:off x="609600" y="2209800"/>
            <a:ext cx="7924800" cy="1790700"/>
            <a:chOff x="336" y="1872"/>
            <a:chExt cx="4992" cy="1128"/>
          </a:xfrm>
        </p:grpSpPr>
        <p:sp>
          <p:nvSpPr>
            <p:cNvPr id="19464" name="Text Box 5"/>
            <p:cNvSpPr txBox="1">
              <a:spLocks noChangeArrowheads="1"/>
            </p:cNvSpPr>
            <p:nvPr/>
          </p:nvSpPr>
          <p:spPr bwMode="auto">
            <a:xfrm>
              <a:off x="336" y="2016"/>
              <a:ext cx="4848" cy="9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Courier New" pitchFamily="49" charset="0"/>
                </a:rPr>
                <a:t>if (</a:t>
              </a:r>
              <a:r>
                <a:rPr lang="en-US" altLang="en-US" sz="2400">
                  <a:solidFill>
                    <a:srgbClr val="800080"/>
                  </a:solidFill>
                  <a:latin typeface="Courier New" pitchFamily="49" charset="0"/>
                </a:rPr>
                <a:t>studA == studB</a:t>
              </a:r>
              <a:r>
                <a:rPr lang="en-US" altLang="en-US" sz="2400">
                  <a:latin typeface="Courier New" pitchFamily="49" charset="0"/>
                </a:rPr>
                <a:t>)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Courier New" pitchFamily="49" charset="0"/>
                </a:rPr>
                <a:t>{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Courier New" pitchFamily="49" charset="0"/>
                </a:rPr>
                <a:t>  printf(“Duplicate data.\n”);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Courier New" pitchFamily="49" charset="0"/>
                </a:rPr>
                <a:t>}</a:t>
              </a:r>
            </a:p>
          </p:txBody>
        </p:sp>
        <p:pic>
          <p:nvPicPr>
            <p:cNvPr id="19465" name="Picture 8" descr="answer_ba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8" y="1872"/>
              <a:ext cx="480" cy="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3807" name="Group 15"/>
          <p:cNvGrpSpPr>
            <a:grpSpLocks/>
          </p:cNvGrpSpPr>
          <p:nvPr/>
        </p:nvGrpSpPr>
        <p:grpSpPr bwMode="auto">
          <a:xfrm>
            <a:off x="152400" y="4267200"/>
            <a:ext cx="8991600" cy="1927225"/>
            <a:chOff x="96" y="2688"/>
            <a:chExt cx="5664" cy="1214"/>
          </a:xfrm>
        </p:grpSpPr>
        <p:sp>
          <p:nvSpPr>
            <p:cNvPr id="19462" name="Text Box 10"/>
            <p:cNvSpPr txBox="1">
              <a:spLocks noChangeArrowheads="1"/>
            </p:cNvSpPr>
            <p:nvPr/>
          </p:nvSpPr>
          <p:spPr bwMode="auto">
            <a:xfrm>
              <a:off x="96" y="2688"/>
              <a:ext cx="5568" cy="12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Courier New" pitchFamily="49" charset="0"/>
                </a:rPr>
                <a:t>if (</a:t>
              </a:r>
              <a:r>
                <a:rPr lang="en-US" altLang="en-US" sz="2400">
                  <a:solidFill>
                    <a:srgbClr val="008000"/>
                  </a:solidFill>
                  <a:latin typeface="Courier New" pitchFamily="49" charset="0"/>
                </a:rPr>
                <a:t>strcmp(studA.lastname, studB.lastname) == 0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rgbClr val="008000"/>
                  </a:solidFill>
                  <a:latin typeface="Courier New" pitchFamily="49" charset="0"/>
                </a:rPr>
                <a:t>    &amp;&amp; (studA.mark == studB.mark</a:t>
              </a:r>
              <a:r>
                <a:rPr lang="en-US" altLang="en-US" sz="2400">
                  <a:latin typeface="Courier New" pitchFamily="49" charset="0"/>
                </a:rPr>
                <a:t>) )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Courier New" pitchFamily="49" charset="0"/>
                </a:rPr>
                <a:t>{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Courier New" pitchFamily="49" charset="0"/>
                </a:rPr>
                <a:t>  printf(“Duplicate data.\n”);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Courier New" pitchFamily="49" charset="0"/>
                </a:rPr>
                <a:t>}</a:t>
              </a:r>
            </a:p>
          </p:txBody>
        </p:sp>
        <p:pic>
          <p:nvPicPr>
            <p:cNvPr id="19463" name="Picture 12" descr="answer_goo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9" y="3072"/>
              <a:ext cx="501" cy="5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72420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Structure and Pointer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00808"/>
            <a:ext cx="7772400" cy="4395192"/>
          </a:xfrm>
        </p:spPr>
        <p:txBody>
          <a:bodyPr/>
          <a:lstStyle/>
          <a:p>
            <a:r>
              <a:rPr lang="en-CA" dirty="0" smtClean="0"/>
              <a:t>We can define pointer that points at a </a:t>
            </a:r>
            <a:r>
              <a:rPr lang="en-CA" dirty="0" err="1" smtClean="0"/>
              <a:t>struct</a:t>
            </a:r>
            <a:r>
              <a:rPr lang="en-CA" dirty="0" smtClean="0"/>
              <a:t> variable</a:t>
            </a:r>
          </a:p>
          <a:p>
            <a:pPr marL="0" indent="0">
              <a:buNone/>
            </a:pPr>
            <a:r>
              <a:rPr lang="en-CA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CA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CA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fraction{</a:t>
            </a:r>
          </a:p>
          <a:p>
            <a:pPr marL="0" indent="0">
              <a:buNone/>
            </a:pPr>
            <a:r>
              <a:rPr lang="en-C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CA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CA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numerator;</a:t>
            </a:r>
          </a:p>
          <a:p>
            <a:pPr marL="0" indent="0">
              <a:buNone/>
            </a:pPr>
            <a:r>
              <a:rPr lang="en-C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CA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CA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denominator;</a:t>
            </a:r>
          </a:p>
          <a:p>
            <a:pPr marL="0" indent="0">
              <a:buNone/>
            </a:pPr>
            <a:r>
              <a:rPr lang="en-CA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FRACTION;</a:t>
            </a:r>
          </a:p>
          <a:p>
            <a:pPr marL="0" indent="0">
              <a:buNone/>
            </a:pPr>
            <a:r>
              <a:rPr lang="en-CA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None/>
            </a:pPr>
            <a:r>
              <a:rPr lang="en-CA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FRACTION a;</a:t>
            </a:r>
          </a:p>
          <a:p>
            <a:pPr marL="0" indent="0">
              <a:buNone/>
            </a:pPr>
            <a:r>
              <a:rPr lang="en-CA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FRACTION *</a:t>
            </a:r>
            <a:r>
              <a:rPr lang="en-CA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fptr</a:t>
            </a:r>
            <a:r>
              <a:rPr lang="en-CA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CA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fptr</a:t>
            </a:r>
            <a:r>
              <a:rPr lang="en-CA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&amp;a;</a:t>
            </a:r>
            <a:endParaRPr lang="en-CA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25893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8134672" cy="1143000"/>
          </a:xfrm>
        </p:spPr>
        <p:txBody>
          <a:bodyPr/>
          <a:lstStyle/>
          <a:p>
            <a:r>
              <a:rPr lang="en-CA" dirty="0" smtClean="0"/>
              <a:t>Accessing Members with Pointers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Using the dot operator (.) and dereferencing operator (*). Note the dot operator has higher priority, so we need parenthesis when accessing a </a:t>
            </a:r>
            <a:r>
              <a:rPr lang="en-CA" dirty="0" err="1" smtClean="0"/>
              <a:t>struct</a:t>
            </a:r>
            <a:r>
              <a:rPr lang="en-CA" dirty="0" smtClean="0"/>
              <a:t> using a pointer</a:t>
            </a:r>
          </a:p>
          <a:p>
            <a:pPr marL="0" indent="0">
              <a:buNone/>
            </a:pP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(*</a:t>
            </a:r>
            <a:r>
              <a:rPr lang="en-CA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fptr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).numerator++;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CA" dirty="0" smtClean="0"/>
          </a:p>
          <a:p>
            <a:r>
              <a:rPr lang="en-CA" dirty="0" smtClean="0"/>
              <a:t>Using the “-&gt;” operator</a:t>
            </a:r>
          </a:p>
          <a:p>
            <a:pPr marL="0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fptr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-&gt;numerator++;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7482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838200"/>
          </a:xfrm>
        </p:spPr>
        <p:txBody>
          <a:bodyPr/>
          <a:lstStyle/>
          <a:p>
            <a:r>
              <a:rPr lang="en-US" altLang="en-US" b="1" smtClean="0">
                <a:latin typeface="Courier New" pitchFamily="49" charset="0"/>
              </a:rPr>
              <a:t>typedef</a:t>
            </a:r>
            <a:endParaRPr lang="en-US" altLang="en-US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114800"/>
          </a:xfrm>
        </p:spPr>
        <p:txBody>
          <a:bodyPr/>
          <a:lstStyle/>
          <a:p>
            <a:r>
              <a:rPr lang="en-US" altLang="en-US" smtClean="0"/>
              <a:t>A </a:t>
            </a:r>
            <a:r>
              <a:rPr lang="en-US" altLang="en-US" b="1" smtClean="0">
                <a:solidFill>
                  <a:schemeClr val="accent2"/>
                </a:solidFill>
                <a:latin typeface="Courier New" pitchFamily="49" charset="0"/>
              </a:rPr>
              <a:t>typedef</a:t>
            </a:r>
            <a:r>
              <a:rPr lang="en-US" altLang="en-US" b="1" smtClean="0">
                <a:latin typeface="Courier New" pitchFamily="49" charset="0"/>
              </a:rPr>
              <a:t> </a:t>
            </a:r>
            <a:r>
              <a:rPr lang="en-US" altLang="en-US" smtClean="0"/>
              <a:t>statement makes an identifier equivalent to a type specification</a:t>
            </a: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2133600" y="2743200"/>
            <a:ext cx="6108700" cy="1927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Courier New" pitchFamily="49" charset="0"/>
              </a:rPr>
              <a:t>struct StudentRec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Courier New" pitchFamily="49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Courier New" pitchFamily="49" charset="0"/>
              </a:rPr>
              <a:t>  </a:t>
            </a:r>
            <a:r>
              <a:rPr lang="en-US" altLang="en-US" sz="2400">
                <a:solidFill>
                  <a:schemeClr val="bg2"/>
                </a:solidFill>
                <a:latin typeface="Courier New" pitchFamily="49" charset="0"/>
              </a:rPr>
              <a:t>char  lastname[MAXLEN];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Courier New" pitchFamily="49" charset="0"/>
              </a:rPr>
              <a:t>  float mark;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Courier New" pitchFamily="49" charset="0"/>
              </a:rPr>
              <a:t>};</a:t>
            </a:r>
            <a:endParaRPr lang="en-US" altLang="en-US" sz="2400" b="0">
              <a:latin typeface="Courier New" pitchFamily="49" charset="0"/>
            </a:endParaRPr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2133600" y="5257800"/>
            <a:ext cx="6019800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Courier New" pitchFamily="49" charset="0"/>
              </a:rPr>
              <a:t>struct StudentRec studentA;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Courier New" pitchFamily="49" charset="0"/>
              </a:rPr>
              <a:t>struct StudentRec class[MAXN];</a:t>
            </a:r>
          </a:p>
        </p:txBody>
      </p:sp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304800" y="2925763"/>
            <a:ext cx="1682750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800" b="0">
                <a:solidFill>
                  <a:schemeClr val="accent2"/>
                </a:solidFill>
              </a:rPr>
              <a:t>Example without </a:t>
            </a:r>
            <a:r>
              <a:rPr lang="en-US" altLang="en-US" sz="2800">
                <a:solidFill>
                  <a:schemeClr val="accent2"/>
                </a:solidFill>
                <a:latin typeface="Courier New" pitchFamily="49" charset="0"/>
              </a:rPr>
              <a:t>typedef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4"/>
          <p:cNvSpPr txBox="1">
            <a:spLocks noChangeArrowheads="1"/>
          </p:cNvSpPr>
          <p:nvPr/>
        </p:nvSpPr>
        <p:spPr bwMode="auto">
          <a:xfrm>
            <a:off x="1752600" y="2514600"/>
            <a:ext cx="6477000" cy="2292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Courier New" pitchFamily="49" charset="0"/>
              </a:rPr>
              <a:t>struct StudentRec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Courier New" pitchFamily="49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Courier New" pitchFamily="49" charset="0"/>
              </a:rPr>
              <a:t>  </a:t>
            </a:r>
            <a:r>
              <a:rPr lang="en-US" altLang="en-US" sz="2400">
                <a:solidFill>
                  <a:schemeClr val="bg2"/>
                </a:solidFill>
                <a:latin typeface="Courier New" pitchFamily="49" charset="0"/>
              </a:rPr>
              <a:t>char  lastname[MAXLEN];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Courier New" pitchFamily="49" charset="0"/>
              </a:rPr>
              <a:t>  float mark;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Courier New" pitchFamily="49" charset="0"/>
              </a:rPr>
              <a:t>};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CC0000"/>
                </a:solidFill>
                <a:latin typeface="Courier New" pitchFamily="49" charset="0"/>
              </a:rPr>
              <a:t>typedef struct StudentRec </a:t>
            </a:r>
            <a:r>
              <a:rPr lang="en-US" altLang="en-US" sz="2400">
                <a:latin typeface="Courier New" pitchFamily="49" charset="0"/>
              </a:rPr>
              <a:t>Student;</a:t>
            </a:r>
            <a:endParaRPr lang="en-US" altLang="en-US" sz="2400" b="0">
              <a:latin typeface="Courier New" pitchFamily="49" charset="0"/>
            </a:endParaRPr>
          </a:p>
        </p:txBody>
      </p:sp>
      <p:sp>
        <p:nvSpPr>
          <p:cNvPr id="22531" name="Text Box 5"/>
          <p:cNvSpPr txBox="1">
            <a:spLocks noChangeArrowheads="1"/>
          </p:cNvSpPr>
          <p:nvPr/>
        </p:nvSpPr>
        <p:spPr bwMode="auto">
          <a:xfrm>
            <a:off x="1752600" y="5146675"/>
            <a:ext cx="6400800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Courier New" pitchFamily="49" charset="0"/>
              </a:rPr>
              <a:t>Student studA;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Courier New" pitchFamily="49" charset="0"/>
              </a:rPr>
              <a:t>Student class[MAXN];</a:t>
            </a:r>
          </a:p>
        </p:txBody>
      </p:sp>
      <p:sp>
        <p:nvSpPr>
          <p:cNvPr id="22532" name="Text Box 6"/>
          <p:cNvSpPr txBox="1">
            <a:spLocks noChangeArrowheads="1"/>
          </p:cNvSpPr>
          <p:nvPr/>
        </p:nvSpPr>
        <p:spPr bwMode="auto">
          <a:xfrm>
            <a:off x="228600" y="3048000"/>
            <a:ext cx="15240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800" b="0">
                <a:solidFill>
                  <a:schemeClr val="accent2"/>
                </a:solidFill>
              </a:rPr>
              <a:t>Example with </a:t>
            </a:r>
            <a:r>
              <a:rPr lang="en-US" altLang="en-US" sz="2400">
                <a:solidFill>
                  <a:schemeClr val="accent2"/>
                </a:solidFill>
                <a:latin typeface="Courier New" pitchFamily="49" charset="0"/>
              </a:rPr>
              <a:t>typedef</a:t>
            </a:r>
          </a:p>
        </p:txBody>
      </p:sp>
      <p:sp>
        <p:nvSpPr>
          <p:cNvPr id="22533" name="Rectangle 11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838200"/>
          </a:xfrm>
          <a:noFill/>
        </p:spPr>
        <p:txBody>
          <a:bodyPr/>
          <a:lstStyle/>
          <a:p>
            <a:r>
              <a:rPr lang="en-US" altLang="en-US" b="1" smtClean="0">
                <a:latin typeface="Courier New" pitchFamily="49" charset="0"/>
              </a:rPr>
              <a:t>typedef </a:t>
            </a:r>
            <a:r>
              <a:rPr lang="en-US" altLang="en-US" smtClean="0"/>
              <a:t>(cont)</a:t>
            </a:r>
          </a:p>
        </p:txBody>
      </p:sp>
      <p:sp>
        <p:nvSpPr>
          <p:cNvPr id="22534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611188" y="1196975"/>
            <a:ext cx="7772400" cy="5410200"/>
          </a:xfrm>
          <a:noFill/>
        </p:spPr>
        <p:txBody>
          <a:bodyPr/>
          <a:lstStyle/>
          <a:p>
            <a:r>
              <a:rPr lang="en-US" altLang="en-US" smtClean="0"/>
              <a:t>The </a:t>
            </a:r>
            <a:r>
              <a:rPr lang="en-US" altLang="en-US" b="1" smtClean="0">
                <a:solidFill>
                  <a:schemeClr val="accent2"/>
                </a:solidFill>
                <a:latin typeface="Courier New" pitchFamily="49" charset="0"/>
              </a:rPr>
              <a:t>typedef</a:t>
            </a:r>
            <a:r>
              <a:rPr lang="en-US" altLang="en-US" b="1" smtClean="0">
                <a:latin typeface="Courier New" pitchFamily="49" charset="0"/>
              </a:rPr>
              <a:t> </a:t>
            </a:r>
            <a:r>
              <a:rPr lang="en-US" altLang="en-US" smtClean="0"/>
              <a:t>statement makes an identifier equivalent to a type specification</a:t>
            </a:r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Local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Default properties of local variables:</a:t>
            </a:r>
          </a:p>
          <a:p>
            <a:pPr lvl="1"/>
            <a:r>
              <a:rPr lang="en-US" altLang="en-US" b="1" i="1" smtClean="0"/>
              <a:t>Automatic storage duration.</a:t>
            </a:r>
            <a:r>
              <a:rPr lang="en-US" altLang="en-US" smtClean="0"/>
              <a:t> Storage is “automatically” allocated when the enclosing function is called and deallocated when the function returns.</a:t>
            </a:r>
          </a:p>
          <a:p>
            <a:pPr lvl="1"/>
            <a:r>
              <a:rPr lang="en-US" altLang="en-US" b="1" i="1" smtClean="0"/>
              <a:t>Block scope.</a:t>
            </a:r>
            <a:r>
              <a:rPr lang="en-US" altLang="en-US" smtClean="0"/>
              <a:t> A local variable is visible from its point of declaration to the end of the enclosing function body.</a:t>
            </a:r>
          </a:p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653226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-68263"/>
            <a:ext cx="5791200" cy="519113"/>
          </a:xfrm>
        </p:spPr>
        <p:txBody>
          <a:bodyPr>
            <a:spAutoFit/>
          </a:bodyPr>
          <a:lstStyle/>
          <a:p>
            <a:r>
              <a:rPr lang="en-US" altLang="en-US" sz="2800" smtClean="0"/>
              <a:t>Example with </a:t>
            </a:r>
            <a:r>
              <a:rPr lang="en-US" altLang="en-US" sz="2800" b="1" smtClean="0">
                <a:latin typeface="Courier New" pitchFamily="49" charset="0"/>
              </a:rPr>
              <a:t>typedef</a:t>
            </a:r>
            <a:r>
              <a:rPr lang="en-US" altLang="en-US" sz="2800" smtClean="0"/>
              <a:t>  (testing)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323850" y="439738"/>
            <a:ext cx="8534400" cy="6388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chemeClr val="bg2"/>
                </a:solidFill>
                <a:latin typeface="Courier New" pitchFamily="49" charset="0"/>
              </a:rPr>
              <a:t>#include &lt;</a:t>
            </a:r>
            <a:r>
              <a:rPr lang="en-US" altLang="en-US" sz="1800" dirty="0" err="1">
                <a:solidFill>
                  <a:schemeClr val="bg2"/>
                </a:solidFill>
                <a:latin typeface="Courier New" pitchFamily="49" charset="0"/>
              </a:rPr>
              <a:t>stdio.h</a:t>
            </a:r>
            <a:r>
              <a:rPr lang="en-US" altLang="en-US" sz="1800" dirty="0">
                <a:solidFill>
                  <a:schemeClr val="bg2"/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chemeClr val="bg2"/>
                </a:solidFill>
                <a:latin typeface="Courier New" pitchFamily="49" charset="0"/>
              </a:rPr>
              <a:t>#define MAXLEN  50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 err="1">
                <a:solidFill>
                  <a:schemeClr val="bg2"/>
                </a:solidFill>
                <a:latin typeface="Courier New" pitchFamily="49" charset="0"/>
              </a:rPr>
              <a:t>struct</a:t>
            </a:r>
            <a:r>
              <a:rPr lang="en-US" altLang="en-US" sz="1800" dirty="0">
                <a:solidFill>
                  <a:schemeClr val="bg2"/>
                </a:solidFill>
                <a:latin typeface="Courier New" pitchFamily="49" charset="0"/>
              </a:rPr>
              <a:t> </a:t>
            </a:r>
            <a:r>
              <a:rPr lang="en-US" altLang="en-US" sz="1800" dirty="0" err="1">
                <a:solidFill>
                  <a:schemeClr val="bg2"/>
                </a:solidFill>
                <a:latin typeface="Courier New" pitchFamily="49" charset="0"/>
              </a:rPr>
              <a:t>StudentRec</a:t>
            </a:r>
            <a:endParaRPr lang="en-US" altLang="en-US" sz="1800" dirty="0">
              <a:solidFill>
                <a:schemeClr val="bg2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chemeClr val="bg2"/>
                </a:solidFill>
                <a:latin typeface="Courier New" pitchFamily="49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chemeClr val="bg2"/>
                </a:solidFill>
                <a:latin typeface="Courier New" pitchFamily="49" charset="0"/>
              </a:rPr>
              <a:t>  char  </a:t>
            </a:r>
            <a:r>
              <a:rPr lang="en-US" altLang="en-US" sz="1800" dirty="0" err="1">
                <a:solidFill>
                  <a:schemeClr val="bg2"/>
                </a:solidFill>
                <a:latin typeface="Courier New" pitchFamily="49" charset="0"/>
              </a:rPr>
              <a:t>lastname</a:t>
            </a:r>
            <a:r>
              <a:rPr lang="en-US" altLang="en-US" sz="1800" dirty="0">
                <a:solidFill>
                  <a:schemeClr val="bg2"/>
                </a:solidFill>
                <a:latin typeface="Courier New" pitchFamily="49" charset="0"/>
              </a:rPr>
              <a:t>[MAXLEN];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chemeClr val="bg2"/>
                </a:solidFill>
                <a:latin typeface="Courier New" pitchFamily="49" charset="0"/>
              </a:rPr>
              <a:t>  float mark;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chemeClr val="bg2"/>
                </a:solidFill>
                <a:latin typeface="Courier New" pitchFamily="49" charset="0"/>
              </a:rPr>
              <a:t>};</a:t>
            </a:r>
            <a:endParaRPr lang="en-US" altLang="en-US" sz="1600" b="0" dirty="0">
              <a:solidFill>
                <a:schemeClr val="bg2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 err="1">
                <a:solidFill>
                  <a:srgbClr val="CC0000"/>
                </a:solidFill>
                <a:latin typeface="Courier New" pitchFamily="49" charset="0"/>
              </a:rPr>
              <a:t>typedef</a:t>
            </a:r>
            <a:r>
              <a:rPr lang="en-US" altLang="en-US" sz="1800" dirty="0">
                <a:solidFill>
                  <a:srgbClr val="CC0000"/>
                </a:solidFill>
                <a:latin typeface="Courier New" pitchFamily="49" charset="0"/>
              </a:rPr>
              <a:t> </a:t>
            </a:r>
            <a:r>
              <a:rPr lang="en-US" altLang="en-US" sz="1800" dirty="0" err="1">
                <a:solidFill>
                  <a:srgbClr val="CC0000"/>
                </a:solidFill>
                <a:latin typeface="Courier New" pitchFamily="49" charset="0"/>
              </a:rPr>
              <a:t>struct</a:t>
            </a:r>
            <a:r>
              <a:rPr lang="en-US" altLang="en-US" sz="1800" dirty="0">
                <a:solidFill>
                  <a:srgbClr val="CC0000"/>
                </a:solidFill>
                <a:latin typeface="Courier New" pitchFamily="49" charset="0"/>
              </a:rPr>
              <a:t> </a:t>
            </a:r>
            <a:r>
              <a:rPr lang="en-US" altLang="en-US" sz="1800" dirty="0" err="1">
                <a:solidFill>
                  <a:srgbClr val="CC0000"/>
                </a:solidFill>
                <a:latin typeface="Courier New" pitchFamily="49" charset="0"/>
              </a:rPr>
              <a:t>StudentRec</a:t>
            </a:r>
            <a:r>
              <a:rPr lang="en-US" altLang="en-US" sz="1800" dirty="0">
                <a:solidFill>
                  <a:srgbClr val="CC0000"/>
                </a:solidFill>
                <a:latin typeface="Courier New" pitchFamily="49" charset="0"/>
              </a:rPr>
              <a:t> Student;</a:t>
            </a:r>
            <a:endParaRPr lang="en-US" altLang="en-US" sz="1600" b="0" dirty="0">
              <a:solidFill>
                <a:srgbClr val="CC0000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 err="1">
                <a:solidFill>
                  <a:schemeClr val="bg2"/>
                </a:solidFill>
                <a:latin typeface="Courier New" pitchFamily="49" charset="0"/>
              </a:rPr>
              <a:t>int</a:t>
            </a:r>
            <a:r>
              <a:rPr lang="en-US" altLang="en-US" sz="1800" dirty="0">
                <a:solidFill>
                  <a:schemeClr val="bg2"/>
                </a:solidFill>
                <a:latin typeface="Courier New" pitchFamily="49" charset="0"/>
              </a:rPr>
              <a:t> main()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chemeClr val="bg2"/>
                </a:solidFill>
                <a:latin typeface="Courier New" pitchFamily="49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0" dirty="0">
                <a:latin typeface="Courier New" pitchFamily="49" charset="0"/>
              </a:rPr>
              <a:t>  </a:t>
            </a:r>
            <a:r>
              <a:rPr lang="en-US" altLang="en-US" sz="1800" dirty="0" smtClean="0">
                <a:solidFill>
                  <a:srgbClr val="CC0000"/>
                </a:solidFill>
                <a:latin typeface="Courier New" pitchFamily="49" charset="0"/>
              </a:rPr>
              <a:t>Student </a:t>
            </a:r>
            <a:r>
              <a:rPr lang="en-US" altLang="en-US" sz="1800" dirty="0" err="1">
                <a:solidFill>
                  <a:srgbClr val="CC0000"/>
                </a:solidFill>
                <a:latin typeface="Courier New" pitchFamily="49" charset="0"/>
              </a:rPr>
              <a:t>studA</a:t>
            </a:r>
            <a:r>
              <a:rPr lang="en-US" altLang="en-US" sz="1800" dirty="0">
                <a:solidFill>
                  <a:srgbClr val="CC0000"/>
                </a:solidFill>
                <a:latin typeface="Courier New" pitchFamily="49" charset="0"/>
              </a:rPr>
              <a:t>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CC0000"/>
                </a:solidFill>
                <a:latin typeface="Courier New" pitchFamily="49" charset="0"/>
              </a:rPr>
              <a:t>  Student </a:t>
            </a:r>
            <a:r>
              <a:rPr lang="en-US" altLang="en-US" sz="1800" dirty="0" err="1">
                <a:solidFill>
                  <a:srgbClr val="CC0000"/>
                </a:solidFill>
                <a:latin typeface="Courier New" pitchFamily="49" charset="0"/>
              </a:rPr>
              <a:t>studB</a:t>
            </a:r>
            <a:r>
              <a:rPr lang="en-US" altLang="en-US" sz="1800" dirty="0">
                <a:solidFill>
                  <a:srgbClr val="CC0000"/>
                </a:solidFill>
                <a:latin typeface="Courier New" pitchFamily="49" charset="0"/>
              </a:rPr>
              <a:t>;</a:t>
            </a:r>
            <a:endParaRPr lang="en-US" altLang="en-US" sz="1600" b="0" dirty="0">
              <a:solidFill>
                <a:srgbClr val="CC0000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0" dirty="0">
                <a:latin typeface="Courier New" pitchFamily="49" charset="0"/>
              </a:rPr>
              <a:t>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0" dirty="0">
                <a:latin typeface="Courier New" pitchFamily="49" charset="0"/>
              </a:rPr>
              <a:t>  </a:t>
            </a:r>
            <a:r>
              <a:rPr lang="en-US" altLang="en-US" sz="1800" dirty="0" err="1">
                <a:solidFill>
                  <a:schemeClr val="bg2"/>
                </a:solidFill>
                <a:latin typeface="Courier New" pitchFamily="49" charset="0"/>
              </a:rPr>
              <a:t>printf</a:t>
            </a:r>
            <a:r>
              <a:rPr lang="en-US" altLang="en-US" sz="1800" dirty="0">
                <a:solidFill>
                  <a:schemeClr val="bg2"/>
                </a:solidFill>
                <a:latin typeface="Courier New" pitchFamily="49" charset="0"/>
              </a:rPr>
              <a:t>("Enter last name and mark for student A: ");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chemeClr val="bg2"/>
                </a:solidFill>
                <a:latin typeface="Courier New" pitchFamily="49" charset="0"/>
              </a:rPr>
              <a:t>  </a:t>
            </a:r>
            <a:r>
              <a:rPr lang="en-US" altLang="en-US" sz="1800" dirty="0" err="1">
                <a:solidFill>
                  <a:schemeClr val="bg2"/>
                </a:solidFill>
                <a:latin typeface="Courier New" pitchFamily="49" charset="0"/>
              </a:rPr>
              <a:t>scanf</a:t>
            </a:r>
            <a:r>
              <a:rPr lang="en-US" altLang="en-US" sz="1800" dirty="0">
                <a:solidFill>
                  <a:schemeClr val="bg2"/>
                </a:solidFill>
                <a:latin typeface="Courier New" pitchFamily="49" charset="0"/>
              </a:rPr>
              <a:t>("%s %f", </a:t>
            </a:r>
            <a:r>
              <a:rPr lang="en-US" altLang="en-US" sz="1800" dirty="0" err="1">
                <a:solidFill>
                  <a:schemeClr val="bg2"/>
                </a:solidFill>
                <a:latin typeface="Courier New" pitchFamily="49" charset="0"/>
              </a:rPr>
              <a:t>studA.lastname</a:t>
            </a:r>
            <a:r>
              <a:rPr lang="en-US" altLang="en-US" sz="1800" dirty="0">
                <a:solidFill>
                  <a:schemeClr val="bg2"/>
                </a:solidFill>
                <a:latin typeface="Courier New" pitchFamily="49" charset="0"/>
              </a:rPr>
              <a:t>, &amp;(</a:t>
            </a:r>
            <a:r>
              <a:rPr lang="en-US" altLang="en-US" sz="1800" dirty="0" err="1">
                <a:solidFill>
                  <a:schemeClr val="bg2"/>
                </a:solidFill>
                <a:latin typeface="Courier New" pitchFamily="49" charset="0"/>
              </a:rPr>
              <a:t>studA.mark</a:t>
            </a:r>
            <a:r>
              <a:rPr lang="en-US" altLang="en-US" sz="1800" dirty="0">
                <a:solidFill>
                  <a:schemeClr val="bg2"/>
                </a:solidFill>
                <a:latin typeface="Courier New" pitchFamily="49" charset="0"/>
              </a:rPr>
              <a:t>));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chemeClr val="bg2"/>
                </a:solidFill>
                <a:latin typeface="Courier New" pitchFamily="49" charset="0"/>
              </a:rPr>
              <a:t>  </a:t>
            </a:r>
            <a:r>
              <a:rPr lang="en-US" altLang="en-US" sz="1800" dirty="0" err="1">
                <a:solidFill>
                  <a:schemeClr val="bg2"/>
                </a:solidFill>
                <a:latin typeface="Courier New" pitchFamily="49" charset="0"/>
              </a:rPr>
              <a:t>printf</a:t>
            </a:r>
            <a:r>
              <a:rPr lang="en-US" altLang="en-US" sz="1800" dirty="0">
                <a:solidFill>
                  <a:schemeClr val="bg2"/>
                </a:solidFill>
                <a:latin typeface="Courier New" pitchFamily="49" charset="0"/>
              </a:rPr>
              <a:t>("Enter last name and mark for student B: ");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chemeClr val="bg2"/>
                </a:solidFill>
                <a:latin typeface="Courier New" pitchFamily="49" charset="0"/>
              </a:rPr>
              <a:t>  </a:t>
            </a:r>
            <a:r>
              <a:rPr lang="en-US" altLang="en-US" sz="1800" dirty="0" err="1">
                <a:solidFill>
                  <a:schemeClr val="bg2"/>
                </a:solidFill>
                <a:latin typeface="Courier New" pitchFamily="49" charset="0"/>
              </a:rPr>
              <a:t>scanf</a:t>
            </a:r>
            <a:r>
              <a:rPr lang="en-US" altLang="en-US" sz="1800" dirty="0">
                <a:solidFill>
                  <a:schemeClr val="bg2"/>
                </a:solidFill>
                <a:latin typeface="Courier New" pitchFamily="49" charset="0"/>
              </a:rPr>
              <a:t>("%s %f", </a:t>
            </a:r>
            <a:r>
              <a:rPr lang="en-US" altLang="en-US" sz="1800" dirty="0" err="1">
                <a:solidFill>
                  <a:schemeClr val="bg2"/>
                </a:solidFill>
                <a:latin typeface="Courier New" pitchFamily="49" charset="0"/>
              </a:rPr>
              <a:t>studB.lastname</a:t>
            </a:r>
            <a:r>
              <a:rPr lang="en-US" altLang="en-US" sz="1800" dirty="0">
                <a:solidFill>
                  <a:schemeClr val="bg2"/>
                </a:solidFill>
                <a:latin typeface="Courier New" pitchFamily="49" charset="0"/>
              </a:rPr>
              <a:t>, &amp;(</a:t>
            </a:r>
            <a:r>
              <a:rPr lang="en-US" altLang="en-US" sz="1800" dirty="0" err="1">
                <a:solidFill>
                  <a:schemeClr val="bg2"/>
                </a:solidFill>
                <a:latin typeface="Courier New" pitchFamily="49" charset="0"/>
              </a:rPr>
              <a:t>studB.mark</a:t>
            </a:r>
            <a:r>
              <a:rPr lang="en-US" altLang="en-US" sz="1800" dirty="0">
                <a:solidFill>
                  <a:schemeClr val="bg2"/>
                </a:solidFill>
                <a:latin typeface="Courier New" pitchFamily="49" charset="0"/>
              </a:rPr>
              <a:t>));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chemeClr val="bg2"/>
                </a:solidFill>
                <a:latin typeface="Courier New" pitchFamily="49" charset="0"/>
              </a:rPr>
              <a:t>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chemeClr val="bg2"/>
                </a:solidFill>
                <a:latin typeface="Courier New" pitchFamily="49" charset="0"/>
              </a:rPr>
              <a:t>  </a:t>
            </a:r>
            <a:r>
              <a:rPr lang="en-US" altLang="en-US" sz="1800" dirty="0" err="1">
                <a:solidFill>
                  <a:schemeClr val="bg2"/>
                </a:solidFill>
                <a:latin typeface="Courier New" pitchFamily="49" charset="0"/>
              </a:rPr>
              <a:t>printf</a:t>
            </a:r>
            <a:r>
              <a:rPr lang="en-US" altLang="en-US" sz="1800" dirty="0">
                <a:solidFill>
                  <a:schemeClr val="bg2"/>
                </a:solidFill>
                <a:latin typeface="Courier New" pitchFamily="49" charset="0"/>
              </a:rPr>
              <a:t>("Student A: %s\</a:t>
            </a:r>
            <a:r>
              <a:rPr lang="en-US" altLang="en-US" sz="1800" dirty="0" err="1">
                <a:solidFill>
                  <a:schemeClr val="bg2"/>
                </a:solidFill>
                <a:latin typeface="Courier New" pitchFamily="49" charset="0"/>
              </a:rPr>
              <a:t>t%f</a:t>
            </a:r>
            <a:r>
              <a:rPr lang="en-US" altLang="en-US" sz="1800" dirty="0">
                <a:solidFill>
                  <a:schemeClr val="bg2"/>
                </a:solidFill>
                <a:latin typeface="Courier New" pitchFamily="49" charset="0"/>
              </a:rPr>
              <a:t>\n", </a:t>
            </a:r>
            <a:r>
              <a:rPr lang="en-US" altLang="en-US" sz="1800" dirty="0" err="1">
                <a:solidFill>
                  <a:schemeClr val="bg2"/>
                </a:solidFill>
                <a:latin typeface="Courier New" pitchFamily="49" charset="0"/>
              </a:rPr>
              <a:t>studA.lastname</a:t>
            </a:r>
            <a:r>
              <a:rPr lang="en-US" altLang="en-US" sz="1800" dirty="0">
                <a:solidFill>
                  <a:schemeClr val="bg2"/>
                </a:solidFill>
                <a:latin typeface="Courier New" pitchFamily="49" charset="0"/>
              </a:rPr>
              <a:t>, </a:t>
            </a:r>
            <a:r>
              <a:rPr lang="en-US" altLang="en-US" sz="1800" dirty="0" err="1">
                <a:solidFill>
                  <a:schemeClr val="bg2"/>
                </a:solidFill>
                <a:latin typeface="Courier New" pitchFamily="49" charset="0"/>
              </a:rPr>
              <a:t>studA.mark</a:t>
            </a:r>
            <a:r>
              <a:rPr lang="en-US" altLang="en-US" sz="1800" dirty="0">
                <a:solidFill>
                  <a:schemeClr val="bg2"/>
                </a:solidFill>
                <a:latin typeface="Courier New" pitchFamily="49" charset="0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chemeClr val="bg2"/>
                </a:solidFill>
                <a:latin typeface="Courier New" pitchFamily="49" charset="0"/>
              </a:rPr>
              <a:t>  </a:t>
            </a:r>
            <a:r>
              <a:rPr lang="en-US" altLang="en-US" sz="1800" dirty="0" err="1">
                <a:solidFill>
                  <a:schemeClr val="bg2"/>
                </a:solidFill>
                <a:latin typeface="Courier New" pitchFamily="49" charset="0"/>
              </a:rPr>
              <a:t>printf</a:t>
            </a:r>
            <a:r>
              <a:rPr lang="en-US" altLang="en-US" sz="1800" dirty="0">
                <a:solidFill>
                  <a:schemeClr val="bg2"/>
                </a:solidFill>
                <a:latin typeface="Courier New" pitchFamily="49" charset="0"/>
              </a:rPr>
              <a:t>("Student B: %s\</a:t>
            </a:r>
            <a:r>
              <a:rPr lang="en-US" altLang="en-US" sz="1800" dirty="0" err="1">
                <a:solidFill>
                  <a:schemeClr val="bg2"/>
                </a:solidFill>
                <a:latin typeface="Courier New" pitchFamily="49" charset="0"/>
              </a:rPr>
              <a:t>t%f</a:t>
            </a:r>
            <a:r>
              <a:rPr lang="en-US" altLang="en-US" sz="1800" dirty="0">
                <a:solidFill>
                  <a:schemeClr val="bg2"/>
                </a:solidFill>
                <a:latin typeface="Courier New" pitchFamily="49" charset="0"/>
              </a:rPr>
              <a:t>\n", </a:t>
            </a:r>
            <a:r>
              <a:rPr lang="en-US" altLang="en-US" sz="1800" dirty="0" err="1">
                <a:solidFill>
                  <a:schemeClr val="bg2"/>
                </a:solidFill>
                <a:latin typeface="Courier New" pitchFamily="49" charset="0"/>
              </a:rPr>
              <a:t>studB.lastname</a:t>
            </a:r>
            <a:r>
              <a:rPr lang="en-US" altLang="en-US" sz="1800" dirty="0">
                <a:solidFill>
                  <a:schemeClr val="bg2"/>
                </a:solidFill>
                <a:latin typeface="Courier New" pitchFamily="49" charset="0"/>
              </a:rPr>
              <a:t>, </a:t>
            </a:r>
            <a:r>
              <a:rPr lang="en-US" altLang="en-US" sz="1800" dirty="0" err="1">
                <a:solidFill>
                  <a:schemeClr val="bg2"/>
                </a:solidFill>
                <a:latin typeface="Courier New" pitchFamily="49" charset="0"/>
              </a:rPr>
              <a:t>studB.mark</a:t>
            </a:r>
            <a:r>
              <a:rPr lang="en-US" altLang="en-US" sz="1800" dirty="0">
                <a:solidFill>
                  <a:schemeClr val="bg2"/>
                </a:solidFill>
                <a:latin typeface="Courier New" pitchFamily="49" charset="0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chemeClr val="bg2"/>
                </a:solidFill>
                <a:latin typeface="Courier New" pitchFamily="49" charset="0"/>
              </a:rPr>
              <a:t>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chemeClr val="bg2"/>
                </a:solidFill>
                <a:latin typeface="Courier New" pitchFamily="49" charset="0"/>
              </a:rPr>
              <a:t>  return 0;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chemeClr val="bg2"/>
                </a:solidFill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0163"/>
            <a:ext cx="5486400" cy="519112"/>
          </a:xfrm>
        </p:spPr>
        <p:txBody>
          <a:bodyPr>
            <a:spAutoFit/>
          </a:bodyPr>
          <a:lstStyle/>
          <a:p>
            <a:r>
              <a:rPr lang="en-US" altLang="en-US" sz="2800" smtClean="0"/>
              <a:t>Example with </a:t>
            </a:r>
            <a:r>
              <a:rPr lang="en-US" altLang="en-US" sz="2800" b="1" smtClean="0">
                <a:latin typeface="Courier New" pitchFamily="49" charset="0"/>
              </a:rPr>
              <a:t>typedef</a:t>
            </a:r>
            <a:r>
              <a:rPr lang="en-US" altLang="en-US" sz="2800" smtClean="0"/>
              <a:t>-1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250825" y="549275"/>
            <a:ext cx="8534400" cy="6143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bg2"/>
                </a:solidFill>
                <a:latin typeface="Courier New" pitchFamily="49" charset="0"/>
              </a:rPr>
              <a:t>#include &lt;stdio.h&gt;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bg2"/>
                </a:solidFill>
                <a:latin typeface="Courier New" pitchFamily="49" charset="0"/>
              </a:rPr>
              <a:t>#include &lt;stdlib.h&gt;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bg2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bg2"/>
                </a:solidFill>
                <a:latin typeface="Courier New" pitchFamily="49" charset="0"/>
              </a:rPr>
              <a:t>#define MAXLEN  50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bg2"/>
                </a:solidFill>
                <a:latin typeface="Courier New" pitchFamily="49" charset="0"/>
              </a:rPr>
              <a:t>#define MAXN    20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bg2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bg2"/>
                </a:solidFill>
                <a:latin typeface="Courier New" pitchFamily="49" charset="0"/>
              </a:rPr>
              <a:t>struct StudentRec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bg2"/>
                </a:solidFill>
                <a:latin typeface="Courier New" pitchFamily="49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bg2"/>
                </a:solidFill>
                <a:latin typeface="Courier New" pitchFamily="49" charset="0"/>
              </a:rPr>
              <a:t>  char  lastname[MAXLEN];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bg2"/>
                </a:solidFill>
                <a:latin typeface="Courier New" pitchFamily="49" charset="0"/>
              </a:rPr>
              <a:t>  float mark;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bg2"/>
                </a:solidFill>
                <a:latin typeface="Courier New" pitchFamily="49" charset="0"/>
              </a:rPr>
              <a:t>};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 b="0">
              <a:solidFill>
                <a:schemeClr val="bg2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CC0000"/>
                </a:solidFill>
                <a:latin typeface="Courier New" pitchFamily="49" charset="0"/>
              </a:rPr>
              <a:t>typedef struct StudentRec Student;</a:t>
            </a:r>
            <a:endParaRPr lang="en-US" altLang="en-US" sz="1800" b="0">
              <a:solidFill>
                <a:srgbClr val="CC0000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 b="0">
              <a:solidFill>
                <a:srgbClr val="CC0000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bg2"/>
                </a:solidFill>
                <a:latin typeface="Courier New" pitchFamily="49" charset="0"/>
              </a:rPr>
              <a:t>int main()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bg2"/>
                </a:solidFill>
                <a:latin typeface="Courier New" pitchFamily="49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bg2"/>
                </a:solidFill>
                <a:latin typeface="Courier New" pitchFamily="49" charset="0"/>
              </a:rPr>
              <a:t>  int      count = 0;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itchFamily="49" charset="0"/>
              </a:rPr>
              <a:t>  </a:t>
            </a:r>
            <a:r>
              <a:rPr lang="en-US" altLang="en-US" sz="1800">
                <a:solidFill>
                  <a:srgbClr val="CC0000"/>
                </a:solidFill>
                <a:latin typeface="Courier New" pitchFamily="49" charset="0"/>
              </a:rPr>
              <a:t>Student class[MAXN];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itchFamily="49" charset="0"/>
              </a:rPr>
              <a:t>  </a:t>
            </a:r>
            <a:r>
              <a:rPr lang="en-US" altLang="en-US" sz="1800">
                <a:solidFill>
                  <a:schemeClr val="bg2"/>
                </a:solidFill>
                <a:latin typeface="Courier New" pitchFamily="49" charset="0"/>
              </a:rPr>
              <a:t>int      i;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bg2"/>
                </a:solidFill>
                <a:latin typeface="Courier New" pitchFamily="49" charset="0"/>
              </a:rPr>
              <a:t>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bg2"/>
                </a:solidFill>
                <a:latin typeface="Courier New" pitchFamily="49" charset="0"/>
              </a:rPr>
              <a:t>  printf("How many students? ");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bg2"/>
                </a:solidFill>
                <a:latin typeface="Courier New" pitchFamily="49" charset="0"/>
              </a:rPr>
              <a:t>  scanf("%d", &amp;count);  </a:t>
            </a:r>
            <a:r>
              <a:rPr lang="en-US" altLang="en-US" sz="1800" b="0">
                <a:latin typeface="Courier New" pitchFamily="49" charset="0"/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3"/>
          <p:cNvSpPr txBox="1">
            <a:spLocks noChangeArrowheads="1"/>
          </p:cNvSpPr>
          <p:nvPr/>
        </p:nvSpPr>
        <p:spPr bwMode="auto">
          <a:xfrm>
            <a:off x="304800" y="609600"/>
            <a:ext cx="8534400" cy="5594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0">
                <a:latin typeface="Courier New" pitchFamily="49" charset="0"/>
              </a:rPr>
              <a:t>  </a:t>
            </a:r>
            <a:r>
              <a:rPr lang="en-US" altLang="en-US" sz="1800">
                <a:solidFill>
                  <a:schemeClr val="bg2"/>
                </a:solidFill>
                <a:latin typeface="Courier New" pitchFamily="49" charset="0"/>
              </a:rPr>
              <a:t>if (count &gt; MAXN)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bg2"/>
                </a:solidFill>
                <a:latin typeface="Courier New" pitchFamily="49" charset="0"/>
              </a:rPr>
              <a:t> 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bg2"/>
                </a:solidFill>
                <a:latin typeface="Courier New" pitchFamily="49" charset="0"/>
              </a:rPr>
              <a:t>    printf("Not enough space.\n");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bg2"/>
                </a:solidFill>
                <a:latin typeface="Courier New" pitchFamily="49" charset="0"/>
              </a:rPr>
              <a:t>    exit(1);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bg2"/>
                </a:solidFill>
                <a:latin typeface="Courier New" pitchFamily="49" charset="0"/>
              </a:rPr>
              <a:t> 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bg2"/>
                </a:solidFill>
                <a:latin typeface="Courier New" pitchFamily="49" charset="0"/>
              </a:rPr>
              <a:t>  for (i=0; i &lt; count; i++)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bg2"/>
                </a:solidFill>
                <a:latin typeface="Courier New" pitchFamily="49" charset="0"/>
              </a:rPr>
              <a:t> 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bg2"/>
                </a:solidFill>
                <a:latin typeface="Courier New" pitchFamily="49" charset="0"/>
              </a:rPr>
              <a:t>    printf("Enter last name and mark: ");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itchFamily="49" charset="0"/>
              </a:rPr>
              <a:t>    </a:t>
            </a:r>
            <a:r>
              <a:rPr lang="en-US" altLang="en-US" sz="1800">
                <a:latin typeface="Courier New" pitchFamily="49" charset="0"/>
              </a:rPr>
              <a:t>scanf("%s %f", class[i].lastname, &amp;(class[i].mark) 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itchFamily="49" charset="0"/>
              </a:rPr>
              <a:t>  </a:t>
            </a:r>
            <a:r>
              <a:rPr lang="en-US" altLang="en-US" sz="1800">
                <a:solidFill>
                  <a:schemeClr val="bg2"/>
                </a:solidFill>
                <a:latin typeface="Courier New" pitchFamily="49" charset="0"/>
              </a:rPr>
              <a:t>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bg2"/>
                </a:solidFill>
                <a:latin typeface="Courier New" pitchFamily="49" charset="0"/>
              </a:rPr>
              <a:t>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bg2"/>
                </a:solidFill>
                <a:latin typeface="Courier New" pitchFamily="49" charset="0"/>
              </a:rPr>
              <a:t>  printf("\nClass list:\n\n");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bg2"/>
                </a:solidFill>
                <a:latin typeface="Courier New" pitchFamily="49" charset="0"/>
              </a:rPr>
              <a:t>  for (i=0; i &lt; count; i++)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bg2"/>
                </a:solidFill>
                <a:latin typeface="Courier New" pitchFamily="49" charset="0"/>
              </a:rPr>
              <a:t> 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itchFamily="49" charset="0"/>
              </a:rPr>
              <a:t>    </a:t>
            </a:r>
            <a:r>
              <a:rPr lang="en-US" altLang="en-US" sz="1800">
                <a:latin typeface="Courier New" pitchFamily="49" charset="0"/>
              </a:rPr>
              <a:t>printf("Last name: %s\n", class[i].lastname);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itchFamily="49" charset="0"/>
              </a:rPr>
              <a:t>    printf("     Mark: %.1f\n\n", class[i].mark);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itchFamily="49" charset="0"/>
              </a:rPr>
              <a:t>  </a:t>
            </a:r>
            <a:r>
              <a:rPr lang="en-US" altLang="en-US" sz="1800">
                <a:solidFill>
                  <a:schemeClr val="bg2"/>
                </a:solidFill>
                <a:latin typeface="Courier New" pitchFamily="49" charset="0"/>
              </a:rPr>
              <a:t>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bg2"/>
                </a:solidFill>
                <a:latin typeface="Courier New" pitchFamily="49" charset="0"/>
              </a:rPr>
              <a:t>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bg2"/>
                </a:solidFill>
                <a:latin typeface="Courier New" pitchFamily="49" charset="0"/>
              </a:rPr>
              <a:t>  return 0;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bg2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25603" name="Rectangle 6"/>
          <p:cNvSpPr>
            <a:spLocks noGrp="1" noChangeArrowheads="1"/>
          </p:cNvSpPr>
          <p:nvPr>
            <p:ph type="title"/>
          </p:nvPr>
        </p:nvSpPr>
        <p:spPr>
          <a:xfrm>
            <a:off x="1828800" y="30163"/>
            <a:ext cx="5486400" cy="519112"/>
          </a:xfrm>
          <a:noFill/>
        </p:spPr>
        <p:txBody>
          <a:bodyPr>
            <a:spAutoFit/>
          </a:bodyPr>
          <a:lstStyle/>
          <a:p>
            <a:r>
              <a:rPr lang="en-US" altLang="en-US" sz="2800" smtClean="0"/>
              <a:t>Example with </a:t>
            </a:r>
            <a:r>
              <a:rPr lang="en-US" altLang="en-US" sz="2800" b="1" smtClean="0">
                <a:latin typeface="Courier New" pitchFamily="49" charset="0"/>
              </a:rPr>
              <a:t>typedef</a:t>
            </a:r>
            <a:r>
              <a:rPr lang="en-US" altLang="en-US" sz="2800" smtClean="0"/>
              <a:t>-2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mtClean="0"/>
              <a:t>Passing structs as parameters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altLang="en-US" smtClean="0"/>
              <a:t>Like any other variable, you can pass a struct as a parameter to a function</a:t>
            </a:r>
          </a:p>
          <a:p>
            <a:r>
              <a:rPr lang="en-AU" altLang="en-US" smtClean="0"/>
              <a:t>First we'll look at passing by value</a:t>
            </a:r>
          </a:p>
          <a:p>
            <a:r>
              <a:rPr lang="en-AU" altLang="en-US" smtClean="0"/>
              <a:t>Pass the struct in, use the values of the members, but don't change them.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altLang="en-US" smtClean="0"/>
              <a:t>Passing a </a:t>
            </a:r>
            <a:r>
              <a:rPr lang="en-US" altLang="en-US" b="1" smtClean="0">
                <a:latin typeface="Courier New" pitchFamily="49" charset="0"/>
              </a:rPr>
              <a:t>struct</a:t>
            </a:r>
            <a:r>
              <a:rPr lang="en-US" altLang="en-US" smtClean="0"/>
              <a:t> to a Function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4114800"/>
          </a:xfrm>
        </p:spPr>
        <p:txBody>
          <a:bodyPr/>
          <a:lstStyle/>
          <a:p>
            <a:r>
              <a:rPr lang="en-US" altLang="en-US" smtClean="0"/>
              <a:t>As always, the formal parameters are copies of the actual parameters</a:t>
            </a:r>
          </a:p>
        </p:txBody>
      </p:sp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533400" y="2362200"/>
            <a:ext cx="8077200" cy="1927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Courier New" pitchFamily="49" charset="0"/>
              </a:rPr>
              <a:t>void </a:t>
            </a:r>
            <a:r>
              <a:rPr lang="en-US" altLang="en-US" sz="2400" dirty="0" err="1">
                <a:solidFill>
                  <a:schemeClr val="bg2"/>
                </a:solidFill>
                <a:latin typeface="Courier New" pitchFamily="49" charset="0"/>
              </a:rPr>
              <a:t>printRecord</a:t>
            </a:r>
            <a:r>
              <a:rPr lang="en-US" altLang="en-US" sz="2400" dirty="0">
                <a:solidFill>
                  <a:schemeClr val="bg2"/>
                </a:solidFill>
                <a:latin typeface="Courier New" pitchFamily="49" charset="0"/>
              </a:rPr>
              <a:t> (</a:t>
            </a:r>
            <a:r>
              <a:rPr lang="en-US" altLang="en-US" sz="2400" dirty="0">
                <a:latin typeface="Courier New" pitchFamily="49" charset="0"/>
              </a:rPr>
              <a:t> Student item </a:t>
            </a:r>
            <a:r>
              <a:rPr lang="en-US" altLang="en-US" sz="2400" dirty="0">
                <a:solidFill>
                  <a:schemeClr val="bg2"/>
                </a:solidFill>
                <a:latin typeface="Courier New" pitchFamily="49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Courier New" pitchFamily="49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Courier New" pitchFamily="49" charset="0"/>
              </a:rPr>
              <a:t>  </a:t>
            </a:r>
            <a:r>
              <a:rPr lang="en-US" altLang="en-US" sz="2400" dirty="0" err="1">
                <a:solidFill>
                  <a:schemeClr val="bg2"/>
                </a:solidFill>
                <a:latin typeface="Courier New" pitchFamily="49" charset="0"/>
              </a:rPr>
              <a:t>printf</a:t>
            </a:r>
            <a:r>
              <a:rPr lang="en-US" altLang="en-US" sz="2400" dirty="0">
                <a:solidFill>
                  <a:schemeClr val="bg2"/>
                </a:solidFill>
                <a:latin typeface="Courier New" pitchFamily="49" charset="0"/>
              </a:rPr>
              <a:t>("Last name: %s\n",</a:t>
            </a:r>
            <a:r>
              <a:rPr lang="en-US" altLang="en-US" sz="2400" dirty="0">
                <a:latin typeface="Courier New" pitchFamily="49" charset="0"/>
              </a:rPr>
              <a:t> </a:t>
            </a:r>
            <a:r>
              <a:rPr lang="en-US" altLang="en-US" sz="2400" dirty="0" err="1">
                <a:latin typeface="Courier New" pitchFamily="49" charset="0"/>
              </a:rPr>
              <a:t>item.lastname</a:t>
            </a:r>
            <a:r>
              <a:rPr lang="en-US" altLang="en-US" sz="2400" dirty="0">
                <a:solidFill>
                  <a:schemeClr val="bg2"/>
                </a:solidFill>
                <a:latin typeface="Courier New" pitchFamily="49" charset="0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Courier New" pitchFamily="49" charset="0"/>
              </a:rPr>
              <a:t>  </a:t>
            </a:r>
            <a:r>
              <a:rPr lang="en-US" altLang="en-US" sz="2400" dirty="0" err="1">
                <a:solidFill>
                  <a:schemeClr val="bg2"/>
                </a:solidFill>
                <a:latin typeface="Courier New" pitchFamily="49" charset="0"/>
              </a:rPr>
              <a:t>printf</a:t>
            </a:r>
            <a:r>
              <a:rPr lang="en-US" altLang="en-US" sz="2400" dirty="0">
                <a:solidFill>
                  <a:schemeClr val="bg2"/>
                </a:solidFill>
                <a:latin typeface="Courier New" pitchFamily="49" charset="0"/>
              </a:rPr>
              <a:t>("     Mark: %.1f\n\n",</a:t>
            </a:r>
            <a:r>
              <a:rPr lang="en-US" altLang="en-US" sz="2400" dirty="0">
                <a:latin typeface="Courier New" pitchFamily="49" charset="0"/>
              </a:rPr>
              <a:t> </a:t>
            </a:r>
            <a:r>
              <a:rPr lang="en-US" altLang="en-US" sz="2400" dirty="0" err="1">
                <a:latin typeface="Courier New" pitchFamily="49" charset="0"/>
              </a:rPr>
              <a:t>item.mark</a:t>
            </a:r>
            <a:r>
              <a:rPr lang="en-US" altLang="en-US" sz="2400" dirty="0">
                <a:solidFill>
                  <a:schemeClr val="bg2"/>
                </a:solidFill>
                <a:latin typeface="Courier New" pitchFamily="49" charset="0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49157" name="Text Box 5"/>
          <p:cNvSpPr txBox="1">
            <a:spLocks noChangeArrowheads="1"/>
          </p:cNvSpPr>
          <p:nvPr/>
        </p:nvSpPr>
        <p:spPr bwMode="auto">
          <a:xfrm>
            <a:off x="533400" y="4598988"/>
            <a:ext cx="8077200" cy="23083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 err="1" smtClean="0">
                <a:solidFill>
                  <a:schemeClr val="bg2"/>
                </a:solidFill>
                <a:latin typeface="Courier New" pitchFamily="49" charset="0"/>
              </a:rPr>
              <a:t>int</a:t>
            </a:r>
            <a:r>
              <a:rPr lang="en-US" altLang="en-US" sz="2400" dirty="0" smtClean="0">
                <a:solidFill>
                  <a:schemeClr val="bg2"/>
                </a:solidFill>
                <a:latin typeface="Courier New" pitchFamily="49" charset="0"/>
              </a:rPr>
              <a:t> main</a:t>
            </a:r>
            <a:r>
              <a:rPr lang="en-US" altLang="en-US" sz="2400" dirty="0">
                <a:solidFill>
                  <a:schemeClr val="bg2"/>
                </a:solidFill>
                <a:latin typeface="Courier New" pitchFamily="49" charset="0"/>
              </a:rPr>
              <a:t>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Courier New" pitchFamily="49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Courier New" pitchFamily="49" charset="0"/>
              </a:rPr>
              <a:t>  Student </a:t>
            </a:r>
            <a:r>
              <a:rPr lang="en-US" altLang="en-US" sz="2400" dirty="0" err="1">
                <a:solidFill>
                  <a:schemeClr val="bg2"/>
                </a:solidFill>
                <a:latin typeface="Courier New" pitchFamily="49" charset="0"/>
              </a:rPr>
              <a:t>studentA</a:t>
            </a:r>
            <a:r>
              <a:rPr lang="en-US" altLang="en-US" sz="2400" dirty="0">
                <a:solidFill>
                  <a:schemeClr val="bg2"/>
                </a:solidFill>
                <a:latin typeface="Courier New" pitchFamily="49" charset="0"/>
              </a:rPr>
              <a:t> = {“Gauss”, 99.0};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Courier New" pitchFamily="49" charset="0"/>
              </a:rPr>
              <a:t>  </a:t>
            </a:r>
            <a:r>
              <a:rPr lang="en-US" altLang="en-US" sz="2400" dirty="0" err="1">
                <a:latin typeface="Courier New" pitchFamily="49" charset="0"/>
              </a:rPr>
              <a:t>printRecord</a:t>
            </a:r>
            <a:r>
              <a:rPr lang="en-US" altLang="en-US" sz="2400" dirty="0">
                <a:latin typeface="Courier New" pitchFamily="49" charset="0"/>
              </a:rPr>
              <a:t>(</a:t>
            </a:r>
            <a:r>
              <a:rPr lang="en-US" altLang="en-US" sz="2400" dirty="0" err="1">
                <a:latin typeface="Courier New" pitchFamily="49" charset="0"/>
              </a:rPr>
              <a:t>studentA</a:t>
            </a:r>
            <a:r>
              <a:rPr lang="en-US" altLang="en-US" sz="2400" dirty="0" smtClean="0">
                <a:latin typeface="Courier New" pitchFamily="49" charset="0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Courier New" pitchFamily="49" charset="0"/>
              </a:rPr>
              <a:t> </a:t>
            </a:r>
            <a:r>
              <a:rPr lang="en-US" altLang="en-US" sz="2400" dirty="0" smtClean="0">
                <a:latin typeface="Courier New" pitchFamily="49" charset="0"/>
              </a:rPr>
              <a:t> </a:t>
            </a:r>
            <a:r>
              <a:rPr lang="en-US" altLang="en-US" sz="2400" dirty="0" smtClean="0">
                <a:solidFill>
                  <a:schemeClr val="bg2"/>
                </a:solidFill>
                <a:latin typeface="Courier New" pitchFamily="49" charset="0"/>
              </a:rPr>
              <a:t>return 0;</a:t>
            </a:r>
            <a:endParaRPr lang="en-US" altLang="en-US" sz="2400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 build="p" autoUpdateAnimBg="0"/>
      <p:bldP spid="49156" grpId="0" animBg="1" autoUpdateAnimBg="0"/>
      <p:bldP spid="49157" grpId="0" animBg="1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altLang="en-US" smtClean="0"/>
              <a:t>Function Returning a </a:t>
            </a:r>
            <a:r>
              <a:rPr lang="en-US" altLang="en-US" b="1" smtClean="0">
                <a:latin typeface="Courier New" pitchFamily="49" charset="0"/>
              </a:rPr>
              <a:t>struct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382000" cy="685800"/>
          </a:xfrm>
        </p:spPr>
        <p:txBody>
          <a:bodyPr/>
          <a:lstStyle/>
          <a:p>
            <a:r>
              <a:rPr lang="en-US" altLang="en-US" smtClean="0"/>
              <a:t>A “package” containing several values</a:t>
            </a:r>
          </a:p>
        </p:txBody>
      </p:sp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228600" y="4419600"/>
            <a:ext cx="8686800" cy="19389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 err="1" smtClean="0">
                <a:latin typeface="Courier New" pitchFamily="49" charset="0"/>
              </a:rPr>
              <a:t>int</a:t>
            </a:r>
            <a:r>
              <a:rPr lang="en-US" altLang="en-US" sz="2000" dirty="0" smtClean="0">
                <a:latin typeface="Courier New" pitchFamily="49" charset="0"/>
              </a:rPr>
              <a:t> main</a:t>
            </a:r>
            <a:r>
              <a:rPr lang="en-US" altLang="en-US" sz="2000" dirty="0">
                <a:latin typeface="Courier New" pitchFamily="49" charset="0"/>
              </a:rPr>
              <a:t>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  Student </a:t>
            </a:r>
            <a:r>
              <a:rPr lang="en-US" altLang="en-US" sz="2000" dirty="0" err="1">
                <a:latin typeface="Courier New" pitchFamily="49" charset="0"/>
              </a:rPr>
              <a:t>studentA</a:t>
            </a:r>
            <a:r>
              <a:rPr lang="en-US" altLang="en-US" sz="2000" dirty="0">
                <a:latin typeface="Courier New" pitchFamily="49" charset="0"/>
              </a:rPr>
              <a:t>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  </a:t>
            </a:r>
            <a:r>
              <a:rPr lang="en-US" altLang="en-US" sz="2000" dirty="0" err="1">
                <a:latin typeface="Courier New" pitchFamily="49" charset="0"/>
              </a:rPr>
              <a:t>studentA</a:t>
            </a:r>
            <a:r>
              <a:rPr lang="en-US" altLang="en-US" sz="2000" dirty="0">
                <a:latin typeface="Courier New" pitchFamily="49" charset="0"/>
              </a:rPr>
              <a:t> = </a:t>
            </a:r>
            <a:r>
              <a:rPr lang="en-US" altLang="en-US" sz="2000" dirty="0" err="1">
                <a:solidFill>
                  <a:srgbClr val="CC0000"/>
                </a:solidFill>
                <a:latin typeface="Courier New" pitchFamily="49" charset="0"/>
              </a:rPr>
              <a:t>readRecord</a:t>
            </a:r>
            <a:r>
              <a:rPr lang="en-US" altLang="en-US" sz="2000" dirty="0" smtClean="0">
                <a:solidFill>
                  <a:srgbClr val="CC0000"/>
                </a:solidFill>
                <a:latin typeface="Courier New" pitchFamily="49" charset="0"/>
              </a:rPr>
              <a:t>()</a:t>
            </a:r>
            <a:r>
              <a:rPr lang="en-US" altLang="en-US" sz="2000" dirty="0" smtClean="0">
                <a:latin typeface="Courier New" pitchFamily="49" charset="0"/>
              </a:rPr>
              <a:t>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 </a:t>
            </a:r>
            <a:r>
              <a:rPr lang="en-US" altLang="en-US" sz="2000" dirty="0" smtClean="0">
                <a:latin typeface="Courier New" pitchFamily="49" charset="0"/>
              </a:rPr>
              <a:t> return 0;</a:t>
            </a:r>
            <a:endParaRPr lang="en-US" altLang="en-US" sz="2000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}</a:t>
            </a:r>
          </a:p>
        </p:txBody>
      </p:sp>
      <p:sp>
        <p:nvSpPr>
          <p:cNvPr id="51205" name="Text Box 5"/>
          <p:cNvSpPr txBox="1">
            <a:spLocks noChangeArrowheads="1"/>
          </p:cNvSpPr>
          <p:nvPr/>
        </p:nvSpPr>
        <p:spPr bwMode="auto">
          <a:xfrm>
            <a:off x="152400" y="1752600"/>
            <a:ext cx="8763000" cy="2235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rgbClr val="CC0000"/>
                </a:solidFill>
                <a:latin typeface="Courier New" pitchFamily="49" charset="0"/>
              </a:rPr>
              <a:t>Student</a:t>
            </a:r>
            <a:r>
              <a:rPr lang="en-US" altLang="en-US" sz="2000" dirty="0">
                <a:latin typeface="Courier New" pitchFamily="49" charset="0"/>
              </a:rPr>
              <a:t> </a:t>
            </a:r>
            <a:r>
              <a:rPr lang="en-US" altLang="en-US" sz="2000" dirty="0" err="1">
                <a:latin typeface="Courier New" pitchFamily="49" charset="0"/>
              </a:rPr>
              <a:t>readRecord</a:t>
            </a:r>
            <a:r>
              <a:rPr lang="en-US" altLang="en-US" sz="2000" dirty="0">
                <a:latin typeface="Courier New" pitchFamily="49" charset="0"/>
              </a:rPr>
              <a:t> </a:t>
            </a:r>
            <a:r>
              <a:rPr lang="en-US" altLang="en-US" sz="2000" dirty="0" smtClean="0">
                <a:latin typeface="Courier New" pitchFamily="49" charset="0"/>
              </a:rPr>
              <a:t>()</a:t>
            </a:r>
            <a:endParaRPr lang="en-US" altLang="en-US" sz="2000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  </a:t>
            </a:r>
            <a:r>
              <a:rPr lang="en-US" altLang="en-US" sz="2000" dirty="0">
                <a:solidFill>
                  <a:srgbClr val="CC0000"/>
                </a:solidFill>
                <a:latin typeface="Courier New" pitchFamily="49" charset="0"/>
              </a:rPr>
              <a:t>Student </a:t>
            </a:r>
            <a:r>
              <a:rPr lang="en-US" altLang="en-US" sz="2000" dirty="0" err="1">
                <a:solidFill>
                  <a:srgbClr val="CC0000"/>
                </a:solidFill>
                <a:latin typeface="Courier New" pitchFamily="49" charset="0"/>
              </a:rPr>
              <a:t>newStudent</a:t>
            </a:r>
            <a:r>
              <a:rPr lang="en-US" altLang="en-US" sz="2000" dirty="0">
                <a:solidFill>
                  <a:srgbClr val="CC0000"/>
                </a:solidFill>
                <a:latin typeface="Courier New" pitchFamily="49" charset="0"/>
              </a:rPr>
              <a:t>;</a:t>
            </a:r>
            <a:r>
              <a:rPr lang="en-US" altLang="en-US" sz="2000" dirty="0">
                <a:latin typeface="Courier New" pitchFamily="49" charset="0"/>
              </a:rPr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  </a:t>
            </a:r>
            <a:r>
              <a:rPr lang="en-US" altLang="en-US" sz="2000" dirty="0" err="1">
                <a:latin typeface="Courier New" pitchFamily="49" charset="0"/>
              </a:rPr>
              <a:t>printf</a:t>
            </a:r>
            <a:r>
              <a:rPr lang="en-US" altLang="en-US" sz="2000" dirty="0">
                <a:latin typeface="Courier New" pitchFamily="49" charset="0"/>
              </a:rPr>
              <a:t>("Enter last name and mark: ");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  </a:t>
            </a:r>
            <a:r>
              <a:rPr lang="en-US" altLang="en-US" sz="2000" dirty="0" err="1">
                <a:latin typeface="Courier New" pitchFamily="49" charset="0"/>
              </a:rPr>
              <a:t>scanf</a:t>
            </a:r>
            <a:r>
              <a:rPr lang="en-US" altLang="en-US" sz="2000" dirty="0">
                <a:latin typeface="Courier New" pitchFamily="49" charset="0"/>
              </a:rPr>
              <a:t>("%s %f",</a:t>
            </a:r>
            <a:r>
              <a:rPr lang="en-US" altLang="en-US" sz="2000" dirty="0" err="1">
                <a:solidFill>
                  <a:srgbClr val="CC0000"/>
                </a:solidFill>
                <a:latin typeface="Courier New" pitchFamily="49" charset="0"/>
              </a:rPr>
              <a:t>newStudent.lastname</a:t>
            </a:r>
            <a:r>
              <a:rPr lang="en-US" altLang="en-US" sz="2000" dirty="0">
                <a:solidFill>
                  <a:srgbClr val="CC0000"/>
                </a:solidFill>
                <a:latin typeface="Courier New" pitchFamily="49" charset="0"/>
              </a:rPr>
              <a:t>,&amp;(</a:t>
            </a:r>
            <a:r>
              <a:rPr lang="en-US" altLang="en-US" sz="2000" dirty="0" err="1">
                <a:solidFill>
                  <a:srgbClr val="CC0000"/>
                </a:solidFill>
                <a:latin typeface="Courier New" pitchFamily="49" charset="0"/>
              </a:rPr>
              <a:t>newStudent.mark</a:t>
            </a:r>
            <a:r>
              <a:rPr lang="en-US" altLang="en-US" sz="2000" dirty="0">
                <a:solidFill>
                  <a:srgbClr val="CC0000"/>
                </a:solidFill>
                <a:latin typeface="Courier New" pitchFamily="49" charset="0"/>
              </a:rPr>
              <a:t>)</a:t>
            </a:r>
            <a:r>
              <a:rPr lang="en-US" altLang="en-US" sz="2000" dirty="0">
                <a:latin typeface="Courier New" pitchFamily="49" charset="0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  </a:t>
            </a:r>
            <a:r>
              <a:rPr lang="en-US" altLang="en-US" sz="2000" dirty="0">
                <a:solidFill>
                  <a:srgbClr val="CC0000"/>
                </a:solidFill>
                <a:latin typeface="Courier New" pitchFamily="49" charset="0"/>
              </a:rPr>
              <a:t>return </a:t>
            </a:r>
            <a:r>
              <a:rPr lang="en-US" altLang="en-US" sz="2000" dirty="0" err="1">
                <a:solidFill>
                  <a:srgbClr val="CC0000"/>
                </a:solidFill>
                <a:latin typeface="Courier New" pitchFamily="49" charset="0"/>
              </a:rPr>
              <a:t>newStudent</a:t>
            </a:r>
            <a:r>
              <a:rPr lang="en-US" altLang="en-US" sz="2000" dirty="0">
                <a:solidFill>
                  <a:srgbClr val="CC0000"/>
                </a:solidFill>
                <a:latin typeface="Courier New" pitchFamily="49" charset="0"/>
              </a:rPr>
              <a:t>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 build="p" autoUpdateAnimBg="0"/>
      <p:bldP spid="51204" grpId="0" animBg="1" autoUpdateAnimBg="0"/>
      <p:bldP spid="51205" grpId="0" animBg="1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866900" y="0"/>
            <a:ext cx="5410200" cy="519113"/>
          </a:xfrm>
        </p:spPr>
        <p:txBody>
          <a:bodyPr>
            <a:spAutoFit/>
          </a:bodyPr>
          <a:lstStyle/>
          <a:p>
            <a:r>
              <a:rPr lang="en-US" altLang="en-US" sz="2800" smtClean="0"/>
              <a:t>Example: Structs and Functions-1</a:t>
            </a: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304800" y="457200"/>
            <a:ext cx="8534400" cy="6213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bg2"/>
                </a:solidFill>
                <a:latin typeface="Courier New" pitchFamily="49" charset="0"/>
              </a:rPr>
              <a:t>#include &lt;stdio.h&gt;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bg2"/>
                </a:solidFill>
                <a:latin typeface="Courier New" pitchFamily="49" charset="0"/>
              </a:rPr>
              <a:t>#include &lt;stdlib.h&gt;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>
              <a:solidFill>
                <a:schemeClr val="bg2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bg2"/>
                </a:solidFill>
                <a:latin typeface="Courier New" pitchFamily="49" charset="0"/>
              </a:rPr>
              <a:t>#define MAXLEN  50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bg2"/>
                </a:solidFill>
                <a:latin typeface="Courier New" pitchFamily="49" charset="0"/>
              </a:rPr>
              <a:t>#define MAXN    20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urier New" pitchFamily="49" charset="0"/>
              </a:rPr>
              <a:t>struct StudentRec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urier New" pitchFamily="49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urier New" pitchFamily="49" charset="0"/>
              </a:rPr>
              <a:t>  char  lastname[MAXLEN];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urier New" pitchFamily="49" charset="0"/>
              </a:rPr>
              <a:t>  float mark;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urier New" pitchFamily="49" charset="0"/>
              </a:rPr>
              <a:t>};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urier New" pitchFamily="49" charset="0"/>
              </a:rPr>
              <a:t>typedef struct StudentRec Student;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urier New" pitchFamily="49" charset="0"/>
              </a:rPr>
              <a:t>Student readRecord ( void 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urier New" pitchFamily="49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urier New" pitchFamily="49" charset="0"/>
              </a:rPr>
              <a:t>  Student newStudent;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urier New" pitchFamily="49" charset="0"/>
              </a:rPr>
              <a:t>  printf("Enter last name and mark: ");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urier New" pitchFamily="49" charset="0"/>
              </a:rPr>
              <a:t>  scanf("%s %f", newStudent.lastname, &amp;(newStudent.mark));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urier New" pitchFamily="49" charset="0"/>
              </a:rPr>
              <a:t>  return newStudent;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urier New" pitchFamily="49" charset="0"/>
              </a:rPr>
              <a:t>}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urier New" pitchFamily="49" charset="0"/>
              </a:rPr>
              <a:t>void printRecord ( Student item 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urier New" pitchFamily="49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urier New" pitchFamily="49" charset="0"/>
              </a:rPr>
              <a:t>  printf("Last name: %s\n", item.lastname);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urier New" pitchFamily="49" charset="0"/>
              </a:rPr>
              <a:t>  printf("     Mark: %.1f\n\n", item.mark);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304800" y="457200"/>
            <a:ext cx="8305800" cy="5969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65150" indent="-5651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bg2"/>
                </a:solidFill>
                <a:latin typeface="Courier New" pitchFamily="49" charset="0"/>
              </a:rPr>
              <a:t>int main()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bg2"/>
                </a:solidFill>
                <a:latin typeface="Courier New" pitchFamily="49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bg2"/>
                </a:solidFill>
                <a:latin typeface="Courier New" pitchFamily="49" charset="0"/>
              </a:rPr>
              <a:t>  int     count = 0;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urier New" pitchFamily="49" charset="0"/>
              </a:rPr>
              <a:t>  </a:t>
            </a:r>
            <a:r>
              <a:rPr lang="en-US" altLang="en-US" sz="1600">
                <a:solidFill>
                  <a:srgbClr val="CC0000"/>
                </a:solidFill>
                <a:latin typeface="Courier New" pitchFamily="49" charset="0"/>
              </a:rPr>
              <a:t>Student class[MAXN];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urier New" pitchFamily="49" charset="0"/>
              </a:rPr>
              <a:t>  </a:t>
            </a:r>
            <a:r>
              <a:rPr lang="en-US" altLang="en-US" sz="1600">
                <a:solidFill>
                  <a:schemeClr val="bg2"/>
                </a:solidFill>
                <a:latin typeface="Courier New" pitchFamily="49" charset="0"/>
              </a:rPr>
              <a:t>int    i;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bg2"/>
                </a:solidFill>
                <a:latin typeface="Courier New" pitchFamily="49" charset="0"/>
              </a:rPr>
              <a:t>  printf("How many students? ");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bg2"/>
                </a:solidFill>
                <a:latin typeface="Courier New" pitchFamily="49" charset="0"/>
              </a:rPr>
              <a:t>  scanf("%d", &amp;count);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bg2"/>
                </a:solidFill>
                <a:latin typeface="Courier New" pitchFamily="49" charset="0"/>
              </a:rPr>
              <a:t>  if (count &gt; MAXN)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bg2"/>
                </a:solidFill>
                <a:latin typeface="Courier New" pitchFamily="49" charset="0"/>
              </a:rPr>
              <a:t> 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bg2"/>
                </a:solidFill>
                <a:latin typeface="Courier New" pitchFamily="49" charset="0"/>
              </a:rPr>
              <a:t>    printf("Not enough space.\n");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bg2"/>
                </a:solidFill>
                <a:latin typeface="Courier New" pitchFamily="49" charset="0"/>
              </a:rPr>
              <a:t>    exit(1);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bg2"/>
                </a:solidFill>
                <a:latin typeface="Courier New" pitchFamily="49" charset="0"/>
              </a:rPr>
              <a:t>  }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bg2"/>
                </a:solidFill>
                <a:latin typeface="Courier New" pitchFamily="49" charset="0"/>
              </a:rPr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urier New" pitchFamily="49" charset="0"/>
              </a:rPr>
              <a:t>  for (i=0; i &lt; count; i++)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folHlink"/>
                </a:solidFill>
                <a:latin typeface="Courier New" pitchFamily="49" charset="0"/>
              </a:rPr>
              <a:t>  </a:t>
            </a:r>
            <a:r>
              <a:rPr lang="en-US" altLang="en-US" sz="1600">
                <a:latin typeface="Courier New" pitchFamily="49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urier New" pitchFamily="49" charset="0"/>
              </a:rPr>
              <a:t>    class[i] =</a:t>
            </a:r>
            <a:r>
              <a:rPr lang="en-US" altLang="en-US" sz="1600">
                <a:solidFill>
                  <a:schemeClr val="folHlink"/>
                </a:solidFill>
                <a:latin typeface="Courier New" pitchFamily="49" charset="0"/>
              </a:rPr>
              <a:t> </a:t>
            </a:r>
            <a:r>
              <a:rPr lang="en-US" altLang="en-US" sz="1600">
                <a:solidFill>
                  <a:srgbClr val="CC0000"/>
                </a:solidFill>
                <a:latin typeface="Courier New" pitchFamily="49" charset="0"/>
              </a:rPr>
              <a:t>readRecord();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folHlink"/>
                </a:solidFill>
                <a:latin typeface="Courier New" pitchFamily="49" charset="0"/>
              </a:rPr>
              <a:t>  </a:t>
            </a:r>
            <a:r>
              <a:rPr lang="en-US" altLang="en-US" sz="1600">
                <a:latin typeface="Courier New" pitchFamily="49" charset="0"/>
              </a:rPr>
              <a:t>}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urier New" pitchFamily="49" charset="0"/>
              </a:rPr>
              <a:t>  </a:t>
            </a:r>
            <a:r>
              <a:rPr lang="en-US" altLang="en-US" sz="1600">
                <a:solidFill>
                  <a:schemeClr val="bg2"/>
                </a:solidFill>
                <a:latin typeface="Courier New" pitchFamily="49" charset="0"/>
              </a:rPr>
              <a:t>printf("\nClass list:\n\n");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urier New" pitchFamily="49" charset="0"/>
              </a:rPr>
              <a:t>  for (i=0; i &lt; count; i++)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urier New" pitchFamily="49" charset="0"/>
              </a:rPr>
              <a:t> 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folHlink"/>
                </a:solidFill>
                <a:latin typeface="Courier New" pitchFamily="49" charset="0"/>
              </a:rPr>
              <a:t>      </a:t>
            </a:r>
            <a:r>
              <a:rPr lang="en-US" altLang="en-US" sz="1600">
                <a:solidFill>
                  <a:srgbClr val="CC0000"/>
                </a:solidFill>
                <a:latin typeface="Courier New" pitchFamily="49" charset="0"/>
              </a:rPr>
              <a:t>printRecord(class[i]);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folHlink"/>
                </a:solidFill>
                <a:latin typeface="Courier New" pitchFamily="49" charset="0"/>
              </a:rPr>
              <a:t>   </a:t>
            </a:r>
            <a:r>
              <a:rPr lang="en-US" altLang="en-US" sz="1600">
                <a:latin typeface="Courier New" pitchFamily="49" charset="0"/>
              </a:rPr>
              <a:t>}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urier New" pitchFamily="49" charset="0"/>
              </a:rPr>
              <a:t>  </a:t>
            </a:r>
            <a:r>
              <a:rPr lang="en-US" altLang="en-US" sz="1600">
                <a:solidFill>
                  <a:schemeClr val="bg2"/>
                </a:solidFill>
                <a:latin typeface="Courier New" pitchFamily="49" charset="0"/>
              </a:rPr>
              <a:t>return 0;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bg2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1866900" y="0"/>
            <a:ext cx="5410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chemeClr val="accent2"/>
                </a:solidFill>
              </a:rPr>
              <a:t>Example: Structs and Functions-2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mtClean="0"/>
              <a:t>Passing structs as parameters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altLang="en-US" smtClean="0"/>
              <a:t>You can also pass structs by reference</a:t>
            </a:r>
          </a:p>
          <a:p>
            <a:r>
              <a:rPr lang="en-AU" altLang="en-US" smtClean="0"/>
              <a:t>Pass the struct in, change the value of some or all of the members, changes are visible in the </a:t>
            </a:r>
            <a:r>
              <a:rPr lang="en-AU" altLang="en-US" i="1" smtClean="0"/>
              <a:t>calling</a:t>
            </a:r>
            <a:r>
              <a:rPr lang="en-AU" altLang="en-US" smtClean="0"/>
              <a:t> function as well as the </a:t>
            </a:r>
            <a:r>
              <a:rPr lang="en-AU" altLang="en-US" i="1" smtClean="0"/>
              <a:t>called</a:t>
            </a:r>
            <a:r>
              <a:rPr lang="en-AU" altLang="en-US" smtClean="0"/>
              <a:t> function.</a:t>
            </a:r>
          </a:p>
          <a:p>
            <a:r>
              <a:rPr lang="en-AU" altLang="en-US" smtClean="0"/>
              <a:t>This time you're passing a </a:t>
            </a:r>
            <a:r>
              <a:rPr lang="en-AU" altLang="en-US" i="1" smtClean="0"/>
              <a:t>pointer</a:t>
            </a:r>
            <a:r>
              <a:rPr lang="en-AU" altLang="en-US" smtClean="0"/>
              <a:t> to a struct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mtClean="0"/>
              <a:t>Passing structs as parameters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altLang="en-US" dirty="0" smtClean="0"/>
              <a:t>Passing a structure to a function and returning a structure both require making a copy of all members in the structure</a:t>
            </a:r>
          </a:p>
          <a:p>
            <a:r>
              <a:rPr lang="en-AU" altLang="en-US" dirty="0" smtClean="0"/>
              <a:t>To avoid this overhead, it’s sometimes advisable to pass a pointer to a structure or return a pointer to a structure</a:t>
            </a:r>
          </a:p>
        </p:txBody>
      </p:sp>
    </p:spTree>
    <p:extLst>
      <p:ext uri="{BB962C8B-B14F-4D97-AF65-F5344CB8AC3E}">
        <p14:creationId xmlns:p14="http://schemas.microsoft.com/office/powerpoint/2010/main" val="334314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683568" y="15777"/>
            <a:ext cx="7772400" cy="1143000"/>
          </a:xfrm>
        </p:spPr>
        <p:txBody>
          <a:bodyPr/>
          <a:lstStyle/>
          <a:p>
            <a:r>
              <a:rPr lang="en-US" altLang="en-US" dirty="0" smtClean="0"/>
              <a:t>Global Variables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539552" y="764704"/>
            <a:ext cx="8352928" cy="5904656"/>
          </a:xfrm>
        </p:spPr>
        <p:txBody>
          <a:bodyPr/>
          <a:lstStyle/>
          <a:p>
            <a:r>
              <a:rPr lang="en-US" altLang="en-US" sz="2800" dirty="0" smtClean="0"/>
              <a:t>Functions can also communicate through </a:t>
            </a:r>
            <a:r>
              <a:rPr lang="en-US" altLang="en-US" sz="2800" b="1" i="1" dirty="0" smtClean="0"/>
              <a:t>global variables</a:t>
            </a:r>
            <a:r>
              <a:rPr lang="en-US" altLang="en-US" sz="2800" dirty="0" smtClean="0"/>
              <a:t>—variables that are declared outside the body of any function</a:t>
            </a:r>
            <a:r>
              <a:rPr lang="en-US" altLang="en-US" dirty="0" smtClean="0"/>
              <a:t>.</a:t>
            </a:r>
            <a:endParaRPr lang="en-US" altLang="en-US" dirty="0"/>
          </a:p>
          <a:p>
            <a:pPr marL="0" indent="0">
              <a:buNone/>
            </a:pPr>
            <a:r>
              <a:rPr lang="en-US" altLang="en-US" sz="2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sum = 0; // global variable</a:t>
            </a:r>
          </a:p>
          <a:p>
            <a:pPr marL="0" indent="0">
              <a:buNone/>
            </a:pPr>
            <a:endParaRPr lang="en-US" altLang="en-US" sz="23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2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sum_digits</a:t>
            </a:r>
            <a:r>
              <a:rPr lang="en-US" altLang="en-US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n)</a:t>
            </a:r>
          </a:p>
          <a:p>
            <a:pPr marL="0" indent="0">
              <a:buNone/>
            </a:pPr>
            <a:r>
              <a:rPr lang="en-US" altLang="en-US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en-US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....... // “sum” is visible here</a:t>
            </a:r>
          </a:p>
          <a:p>
            <a:pPr marL="0" indent="0">
              <a:buNone/>
            </a:pPr>
            <a:r>
              <a:rPr lang="en-US" altLang="en-US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altLang="en-US" sz="2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2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 marL="0" indent="0">
              <a:buNone/>
            </a:pPr>
            <a:r>
              <a:rPr lang="en-US" altLang="en-US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en-US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...... // “sum” is visible here</a:t>
            </a:r>
          </a:p>
          <a:p>
            <a:pPr marL="0" indent="0">
              <a:buNone/>
            </a:pPr>
            <a:r>
              <a:rPr lang="en-US" alt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23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en-US" dirty="0" smtClean="0"/>
          </a:p>
          <a:p>
            <a:pPr marL="0" indent="0">
              <a:buNone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7048937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AU" altLang="en-US" smtClean="0"/>
              <a:t>Passing structs by reference</a:t>
            </a: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381000" y="1359173"/>
            <a:ext cx="8534400" cy="26776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Courier New" pitchFamily="49" charset="0"/>
              </a:rPr>
              <a:t>void </a:t>
            </a:r>
            <a:r>
              <a:rPr lang="en-US" altLang="en-US" sz="2400" dirty="0" err="1" smtClean="0">
                <a:solidFill>
                  <a:schemeClr val="bg2"/>
                </a:solidFill>
                <a:latin typeface="Courier New" pitchFamily="49" charset="0"/>
              </a:rPr>
              <a:t>readStudent</a:t>
            </a:r>
            <a:r>
              <a:rPr lang="en-US" altLang="en-US" sz="2400" dirty="0" smtClean="0">
                <a:solidFill>
                  <a:schemeClr val="bg2"/>
                </a:solidFill>
                <a:latin typeface="Courier New" pitchFamily="49" charset="0"/>
              </a:rPr>
              <a:t>(</a:t>
            </a:r>
            <a:r>
              <a:rPr lang="en-US" altLang="en-US" sz="2400" dirty="0" smtClean="0">
                <a:latin typeface="Courier New" pitchFamily="49" charset="0"/>
              </a:rPr>
              <a:t> </a:t>
            </a:r>
            <a:r>
              <a:rPr lang="en-US" altLang="en-US" sz="2400" dirty="0">
                <a:latin typeface="Courier New" pitchFamily="49" charset="0"/>
              </a:rPr>
              <a:t>Student</a:t>
            </a:r>
            <a:r>
              <a:rPr lang="en-AU" altLang="en-US" sz="2400" dirty="0">
                <a:solidFill>
                  <a:srgbClr val="EF1F1D"/>
                </a:solidFill>
                <a:latin typeface="Courier New" pitchFamily="49" charset="0"/>
              </a:rPr>
              <a:t>*</a:t>
            </a:r>
            <a:r>
              <a:rPr lang="en-US" altLang="en-US" sz="2400" dirty="0">
                <a:latin typeface="Courier New" pitchFamily="49" charset="0"/>
              </a:rPr>
              <a:t> </a:t>
            </a:r>
            <a:r>
              <a:rPr lang="en-US" altLang="en-US" sz="2400" dirty="0">
                <a:latin typeface="Courier New" pitchFamily="49" charset="0"/>
              </a:rPr>
              <a:t>s</a:t>
            </a:r>
            <a:r>
              <a:rPr lang="en-US" altLang="en-US" sz="2400" dirty="0" smtClean="0">
                <a:latin typeface="Courier New" pitchFamily="49" charset="0"/>
              </a:rPr>
              <a:t> </a:t>
            </a:r>
            <a:r>
              <a:rPr lang="en-US" altLang="en-US" sz="2400" dirty="0">
                <a:solidFill>
                  <a:schemeClr val="bg2"/>
                </a:solidFill>
                <a:latin typeface="Courier New" pitchFamily="49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Courier New" pitchFamily="49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Courier New" pitchFamily="49" charset="0"/>
              </a:rPr>
              <a:t>  </a:t>
            </a:r>
            <a:r>
              <a:rPr lang="en-US" altLang="en-US" sz="2400" dirty="0" err="1">
                <a:solidFill>
                  <a:schemeClr val="bg2"/>
                </a:solidFill>
                <a:latin typeface="Courier New" pitchFamily="49" charset="0"/>
              </a:rPr>
              <a:t>printf</a:t>
            </a:r>
            <a:r>
              <a:rPr lang="en-US" altLang="en-US" sz="2400" dirty="0">
                <a:solidFill>
                  <a:schemeClr val="bg2"/>
                </a:solidFill>
                <a:latin typeface="Courier New" pitchFamily="49" charset="0"/>
              </a:rPr>
              <a:t>(“Please enter name and ID\n”);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Courier New" pitchFamily="49" charset="0"/>
              </a:rPr>
              <a:t>  </a:t>
            </a:r>
            <a:r>
              <a:rPr lang="en-US" altLang="en-US" sz="2400" dirty="0" err="1">
                <a:solidFill>
                  <a:schemeClr val="bg2"/>
                </a:solidFill>
                <a:latin typeface="Courier New" pitchFamily="49" charset="0"/>
              </a:rPr>
              <a:t>scanf</a:t>
            </a:r>
            <a:r>
              <a:rPr lang="en-US" altLang="en-US" sz="2400" dirty="0">
                <a:solidFill>
                  <a:schemeClr val="bg2"/>
                </a:solidFill>
                <a:latin typeface="Courier New" pitchFamily="49" charset="0"/>
              </a:rPr>
              <a:t>(“%s”, </a:t>
            </a:r>
            <a:r>
              <a:rPr lang="en-US" altLang="en-US" sz="2400" dirty="0">
                <a:latin typeface="Courier New" pitchFamily="49" charset="0"/>
              </a:rPr>
              <a:t>(*s</a:t>
            </a:r>
            <a:r>
              <a:rPr lang="en-US" altLang="en-US" sz="2400" dirty="0" smtClean="0">
                <a:latin typeface="Courier New" pitchFamily="49" charset="0"/>
              </a:rPr>
              <a:t>).</a:t>
            </a:r>
            <a:r>
              <a:rPr lang="en-US" altLang="en-US" sz="2400" dirty="0" err="1" smtClean="0">
                <a:latin typeface="Courier New" pitchFamily="49" charset="0"/>
              </a:rPr>
              <a:t>lastname</a:t>
            </a:r>
            <a:r>
              <a:rPr lang="en-US" altLang="en-US" sz="2400" dirty="0">
                <a:solidFill>
                  <a:schemeClr val="bg2"/>
                </a:solidFill>
                <a:latin typeface="Courier New" pitchFamily="49" charset="0"/>
              </a:rPr>
              <a:t>) /*</a:t>
            </a:r>
            <a:r>
              <a:rPr lang="en-US" altLang="en-US" sz="2400" dirty="0" err="1">
                <a:solidFill>
                  <a:schemeClr val="bg2"/>
                </a:solidFill>
                <a:latin typeface="Courier New" pitchFamily="49" charset="0"/>
              </a:rPr>
              <a:t>parens</a:t>
            </a:r>
            <a:r>
              <a:rPr lang="en-US" altLang="en-US" sz="2400" dirty="0">
                <a:solidFill>
                  <a:schemeClr val="bg2"/>
                </a:solidFill>
                <a:latin typeface="Courier New" pitchFamily="49" charset="0"/>
              </a:rPr>
              <a:t> needed*/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Courier New" pitchFamily="49" charset="0"/>
              </a:rPr>
              <a:t>  </a:t>
            </a:r>
            <a:r>
              <a:rPr lang="en-US" altLang="en-US" sz="2400" dirty="0" err="1">
                <a:solidFill>
                  <a:schemeClr val="bg2"/>
                </a:solidFill>
                <a:latin typeface="Courier New" pitchFamily="49" charset="0"/>
              </a:rPr>
              <a:t>scanf</a:t>
            </a:r>
            <a:r>
              <a:rPr lang="en-US" altLang="en-US" sz="2400" dirty="0" smtClean="0">
                <a:solidFill>
                  <a:schemeClr val="bg2"/>
                </a:solidFill>
                <a:latin typeface="Courier New" pitchFamily="49" charset="0"/>
              </a:rPr>
              <a:t>(“%</a:t>
            </a:r>
            <a:r>
              <a:rPr lang="en-US" altLang="en-US" sz="2400" dirty="0">
                <a:solidFill>
                  <a:schemeClr val="bg2"/>
                </a:solidFill>
                <a:latin typeface="Courier New" pitchFamily="49" charset="0"/>
              </a:rPr>
              <a:t>f</a:t>
            </a:r>
            <a:r>
              <a:rPr lang="en-US" altLang="en-US" sz="2400" dirty="0" smtClean="0">
                <a:solidFill>
                  <a:schemeClr val="bg2"/>
                </a:solidFill>
                <a:latin typeface="Courier New" pitchFamily="49" charset="0"/>
              </a:rPr>
              <a:t>”, </a:t>
            </a:r>
            <a:r>
              <a:rPr lang="en-US" altLang="en-US" sz="2400" dirty="0">
                <a:latin typeface="Courier New" pitchFamily="49" charset="0"/>
              </a:rPr>
              <a:t>&amp;((*s</a:t>
            </a:r>
            <a:r>
              <a:rPr lang="en-US" altLang="en-US" sz="2400" dirty="0" smtClean="0">
                <a:latin typeface="Courier New" pitchFamily="49" charset="0"/>
              </a:rPr>
              <a:t>).mark)</a:t>
            </a:r>
            <a:r>
              <a:rPr lang="en-US" altLang="en-US" sz="2400" dirty="0" smtClean="0">
                <a:solidFill>
                  <a:schemeClr val="bg2"/>
                </a:solidFill>
                <a:latin typeface="Courier New" pitchFamily="49" charset="0"/>
              </a:rPr>
              <a:t> </a:t>
            </a:r>
            <a:r>
              <a:rPr lang="en-US" altLang="en-US" sz="2400" dirty="0">
                <a:solidFill>
                  <a:schemeClr val="bg2"/>
                </a:solidFill>
                <a:latin typeface="Courier New" pitchFamily="49" charset="0"/>
              </a:rPr>
              <a:t>); /* Yes! */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381000" y="4175760"/>
            <a:ext cx="8534400" cy="1927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 err="1">
                <a:solidFill>
                  <a:schemeClr val="bg2"/>
                </a:solidFill>
                <a:latin typeface="Courier New" pitchFamily="49" charset="0"/>
              </a:rPr>
              <a:t>int</a:t>
            </a:r>
            <a:r>
              <a:rPr lang="en-US" altLang="en-US" sz="2400" dirty="0">
                <a:solidFill>
                  <a:schemeClr val="bg2"/>
                </a:solidFill>
                <a:latin typeface="Courier New" pitchFamily="49" charset="0"/>
              </a:rPr>
              <a:t> main()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Courier New" pitchFamily="49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Courier New" pitchFamily="49" charset="0"/>
              </a:rPr>
              <a:t>  Student </a:t>
            </a:r>
            <a:r>
              <a:rPr lang="en-US" altLang="en-US" sz="2400" dirty="0" err="1">
                <a:solidFill>
                  <a:schemeClr val="bg2"/>
                </a:solidFill>
                <a:latin typeface="Courier New" pitchFamily="49" charset="0"/>
              </a:rPr>
              <a:t>studentA</a:t>
            </a:r>
            <a:r>
              <a:rPr lang="en-US" altLang="en-US" sz="2400" dirty="0">
                <a:solidFill>
                  <a:schemeClr val="bg2"/>
                </a:solidFill>
                <a:latin typeface="Courier New" pitchFamily="49" charset="0"/>
              </a:rPr>
              <a:t>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Courier New" pitchFamily="49" charset="0"/>
              </a:rPr>
              <a:t>  </a:t>
            </a:r>
            <a:r>
              <a:rPr lang="en-US" altLang="en-US" sz="2400" dirty="0" err="1">
                <a:latin typeface="Courier New" pitchFamily="49" charset="0"/>
              </a:rPr>
              <a:t>readStudent</a:t>
            </a:r>
            <a:r>
              <a:rPr lang="en-US" altLang="en-US" sz="2400" dirty="0">
                <a:latin typeface="Courier New" pitchFamily="49" charset="0"/>
              </a:rPr>
              <a:t>(&amp;</a:t>
            </a:r>
            <a:r>
              <a:rPr lang="en-US" altLang="en-US" sz="2400" dirty="0" err="1">
                <a:latin typeface="Courier New" pitchFamily="49" charset="0"/>
              </a:rPr>
              <a:t>studentA</a:t>
            </a:r>
            <a:r>
              <a:rPr lang="en-US" altLang="en-US" sz="2400" dirty="0">
                <a:latin typeface="Courier New" pitchFamily="49" charset="0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 animBg="1" autoUpdateAnimBg="0"/>
      <p:bldP spid="11269" grpId="0" animBg="1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r>
              <a:rPr lang="en-AU" altLang="en-US" smtClean="0"/>
              <a:t>Passing structs by reference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114800"/>
          </a:xfrm>
        </p:spPr>
        <p:txBody>
          <a:bodyPr/>
          <a:lstStyle/>
          <a:p>
            <a:r>
              <a:rPr lang="en-AU" altLang="en-US" dirty="0" smtClean="0"/>
              <a:t>The </a:t>
            </a:r>
            <a:r>
              <a:rPr lang="en-AU" altLang="en-US" dirty="0" err="1" smtClean="0"/>
              <a:t>paren</a:t>
            </a:r>
            <a:r>
              <a:rPr lang="en-US" altLang="en-US" dirty="0" smtClean="0"/>
              <a:t>these</a:t>
            </a:r>
            <a:r>
              <a:rPr lang="en-AU" altLang="en-US" dirty="0" smtClean="0"/>
              <a:t>s around the </a:t>
            </a:r>
            <a:r>
              <a:rPr lang="en-AU" altLang="en-US" sz="2800" dirty="0" smtClean="0">
                <a:latin typeface="Courier New" pitchFamily="49" charset="0"/>
              </a:rPr>
              <a:t>(*s)</a:t>
            </a:r>
            <a:r>
              <a:rPr lang="en-AU" altLang="en-US" dirty="0" smtClean="0"/>
              <a:t> are needed because of precedence</a:t>
            </a:r>
          </a:p>
          <a:p>
            <a:r>
              <a:rPr lang="en-AU" altLang="en-US" dirty="0" smtClean="0"/>
              <a:t>If you need the address of an item referred to this way, you need another set of </a:t>
            </a:r>
            <a:r>
              <a:rPr lang="en-AU" altLang="en-US" dirty="0" err="1" smtClean="0"/>
              <a:t>paren</a:t>
            </a:r>
            <a:r>
              <a:rPr lang="en-US" altLang="en-US" dirty="0" smtClean="0"/>
              <a:t>these</a:t>
            </a:r>
            <a:r>
              <a:rPr lang="en-AU" altLang="en-US" dirty="0" smtClean="0"/>
              <a:t>s</a:t>
            </a:r>
          </a:p>
          <a:p>
            <a:r>
              <a:rPr lang="en-AU" altLang="en-US" dirty="0" smtClean="0"/>
              <a:t>We frequently have </a:t>
            </a:r>
            <a:r>
              <a:rPr lang="en-AU" altLang="en-US" sz="2800" dirty="0" smtClean="0">
                <a:latin typeface="Courier New" pitchFamily="49" charset="0"/>
              </a:rPr>
              <a:t>&amp;((*</a:t>
            </a:r>
            <a:r>
              <a:rPr lang="en-AU" altLang="en-US" sz="2800" dirty="0" err="1" smtClean="0">
                <a:latin typeface="Courier New" pitchFamily="49" charset="0"/>
              </a:rPr>
              <a:t>sptr</a:t>
            </a:r>
            <a:r>
              <a:rPr lang="en-AU" altLang="en-US" sz="2800" dirty="0" smtClean="0">
                <a:latin typeface="Courier New" pitchFamily="49" charset="0"/>
              </a:rPr>
              <a:t>).item)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r>
              <a:rPr lang="en-AU" altLang="en-US" smtClean="0"/>
              <a:t>Arrays of structs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114800"/>
          </a:xfrm>
        </p:spPr>
        <p:txBody>
          <a:bodyPr/>
          <a:lstStyle/>
          <a:p>
            <a:r>
              <a:rPr lang="en-AU" altLang="en-US" smtClean="0"/>
              <a:t>You can have an array of structs</a:t>
            </a:r>
          </a:p>
          <a:p>
            <a:r>
              <a:rPr lang="en-AU" altLang="en-US" smtClean="0"/>
              <a:t>Each element of the array is a whole struct, with all the members of that struct.</a:t>
            </a:r>
          </a:p>
          <a:p>
            <a:r>
              <a:rPr lang="en-AU" altLang="en-US" smtClean="0"/>
              <a:t>So to access a single value, you need to know which element of the array you're dealing with, </a:t>
            </a:r>
            <a:r>
              <a:rPr lang="en-AU" altLang="en-US" i="1" smtClean="0"/>
              <a:t>and</a:t>
            </a:r>
            <a:r>
              <a:rPr lang="en-AU" altLang="en-US" smtClean="0"/>
              <a:t> which member of the struct:</a:t>
            </a:r>
          </a:p>
          <a:p>
            <a:pPr lvl="1">
              <a:buFontTx/>
              <a:buNone/>
            </a:pPr>
            <a:r>
              <a:rPr lang="en-AU" altLang="en-US" b="1" smtClean="0">
                <a:latin typeface="Courier New" pitchFamily="49" charset="0"/>
              </a:rPr>
              <a:t>studentList[0].name</a:t>
            </a:r>
          </a:p>
          <a:p>
            <a:pPr lvl="1">
              <a:buFontTx/>
              <a:buNone/>
            </a:pPr>
            <a:r>
              <a:rPr lang="en-AU" altLang="en-US" b="1" smtClean="0">
                <a:latin typeface="Courier New" pitchFamily="49" charset="0"/>
              </a:rPr>
              <a:t>studentList[i].id</a:t>
            </a:r>
            <a:endParaRPr lang="en-AU" altLang="en-US" smtClean="0"/>
          </a:p>
          <a:p>
            <a:pPr>
              <a:buFontTx/>
              <a:buNone/>
            </a:pPr>
            <a:endParaRPr lang="en-AU" altLang="en-US" smtClean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1143000"/>
          </a:xfrm>
        </p:spPr>
        <p:txBody>
          <a:bodyPr/>
          <a:lstStyle/>
          <a:p>
            <a:r>
              <a:rPr lang="en-AU" altLang="en-US"/>
              <a:t>Array of structs</a:t>
            </a:r>
          </a:p>
        </p:txBody>
      </p:sp>
      <p:grpSp>
        <p:nvGrpSpPr>
          <p:cNvPr id="27665" name="Group 17"/>
          <p:cNvGrpSpPr>
            <a:grpSpLocks/>
          </p:cNvGrpSpPr>
          <p:nvPr/>
        </p:nvGrpSpPr>
        <p:grpSpPr bwMode="auto">
          <a:xfrm>
            <a:off x="2971800" y="1447800"/>
            <a:ext cx="2971800" cy="4876800"/>
            <a:chOff x="240" y="672"/>
            <a:chExt cx="1872" cy="3072"/>
          </a:xfrm>
        </p:grpSpPr>
        <p:sp>
          <p:nvSpPr>
            <p:cNvPr id="27651" name="Rectangle 3"/>
            <p:cNvSpPr>
              <a:spLocks noChangeArrowheads="1"/>
            </p:cNvSpPr>
            <p:nvPr/>
          </p:nvSpPr>
          <p:spPr bwMode="auto">
            <a:xfrm>
              <a:off x="816" y="672"/>
              <a:ext cx="129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AU" altLang="en-US" b="0">
                  <a:solidFill>
                    <a:srgbClr val="000000"/>
                  </a:solidFill>
                  <a:latin typeface="Times"/>
                </a:rPr>
                <a:t>id:123456789</a:t>
              </a:r>
            </a:p>
          </p:txBody>
        </p:sp>
        <p:sp>
          <p:nvSpPr>
            <p:cNvPr id="27652" name="Rectangle 4"/>
            <p:cNvSpPr>
              <a:spLocks noChangeArrowheads="1"/>
            </p:cNvSpPr>
            <p:nvPr/>
          </p:nvSpPr>
          <p:spPr bwMode="auto">
            <a:xfrm>
              <a:off x="816" y="1008"/>
              <a:ext cx="1296" cy="3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AU" altLang="en-US" b="0">
                  <a:solidFill>
                    <a:srgbClr val="000000"/>
                  </a:solidFill>
                  <a:latin typeface="Times"/>
                </a:rPr>
                <a:t>name: "fred"</a:t>
              </a:r>
            </a:p>
          </p:txBody>
        </p:sp>
        <p:sp>
          <p:nvSpPr>
            <p:cNvPr id="27653" name="Rectangle 5"/>
            <p:cNvSpPr>
              <a:spLocks noChangeArrowheads="1"/>
            </p:cNvSpPr>
            <p:nvPr/>
          </p:nvSpPr>
          <p:spPr bwMode="auto">
            <a:xfrm>
              <a:off x="816" y="1440"/>
              <a:ext cx="129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AU" altLang="en-US" b="0">
                  <a:solidFill>
                    <a:srgbClr val="000000"/>
                  </a:solidFill>
                  <a:latin typeface="Times"/>
                </a:rPr>
                <a:t>id:123456788</a:t>
              </a:r>
            </a:p>
          </p:txBody>
        </p:sp>
        <p:sp>
          <p:nvSpPr>
            <p:cNvPr id="27654" name="Rectangle 6"/>
            <p:cNvSpPr>
              <a:spLocks noChangeArrowheads="1"/>
            </p:cNvSpPr>
            <p:nvPr/>
          </p:nvSpPr>
          <p:spPr bwMode="auto">
            <a:xfrm>
              <a:off x="816" y="1776"/>
              <a:ext cx="1296" cy="3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AU" altLang="en-US" b="0">
                  <a:solidFill>
                    <a:srgbClr val="000000"/>
                  </a:solidFill>
                  <a:latin typeface="Times"/>
                </a:rPr>
                <a:t>name: "ralph"</a:t>
              </a:r>
            </a:p>
          </p:txBody>
        </p:sp>
        <p:sp>
          <p:nvSpPr>
            <p:cNvPr id="27655" name="Rectangle 7"/>
            <p:cNvSpPr>
              <a:spLocks noChangeArrowheads="1"/>
            </p:cNvSpPr>
            <p:nvPr/>
          </p:nvSpPr>
          <p:spPr bwMode="auto">
            <a:xfrm>
              <a:off x="816" y="2256"/>
              <a:ext cx="129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AU" altLang="en-US" b="0">
                  <a:solidFill>
                    <a:srgbClr val="000000"/>
                  </a:solidFill>
                  <a:latin typeface="Times"/>
                </a:rPr>
                <a:t>id: 123456787</a:t>
              </a:r>
            </a:p>
          </p:txBody>
        </p:sp>
        <p:sp>
          <p:nvSpPr>
            <p:cNvPr id="27656" name="Rectangle 8"/>
            <p:cNvSpPr>
              <a:spLocks noChangeArrowheads="1"/>
            </p:cNvSpPr>
            <p:nvPr/>
          </p:nvSpPr>
          <p:spPr bwMode="auto">
            <a:xfrm>
              <a:off x="816" y="2592"/>
              <a:ext cx="1296" cy="3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AU" altLang="en-US" b="0">
                  <a:solidFill>
                    <a:srgbClr val="000000"/>
                  </a:solidFill>
                  <a:latin typeface="Times"/>
                </a:rPr>
                <a:t>name: "fong"</a:t>
              </a:r>
            </a:p>
          </p:txBody>
        </p:sp>
        <p:sp>
          <p:nvSpPr>
            <p:cNvPr id="27657" name="Rectangle 9"/>
            <p:cNvSpPr>
              <a:spLocks noChangeArrowheads="1"/>
            </p:cNvSpPr>
            <p:nvPr/>
          </p:nvSpPr>
          <p:spPr bwMode="auto">
            <a:xfrm>
              <a:off x="816" y="3072"/>
              <a:ext cx="129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AU" altLang="en-US" b="0">
                  <a:solidFill>
                    <a:srgbClr val="000000"/>
                  </a:solidFill>
                  <a:latin typeface="Times"/>
                </a:rPr>
                <a:t>id: 123456786</a:t>
              </a:r>
            </a:p>
          </p:txBody>
        </p:sp>
        <p:sp>
          <p:nvSpPr>
            <p:cNvPr id="27658" name="Rectangle 10"/>
            <p:cNvSpPr>
              <a:spLocks noChangeArrowheads="1"/>
            </p:cNvSpPr>
            <p:nvPr/>
          </p:nvSpPr>
          <p:spPr bwMode="auto">
            <a:xfrm>
              <a:off x="816" y="3408"/>
              <a:ext cx="1296" cy="3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AU" altLang="en-US" b="0">
                  <a:solidFill>
                    <a:srgbClr val="000000"/>
                  </a:solidFill>
                  <a:latin typeface="Times"/>
                </a:rPr>
                <a:t>name: "rachel"</a:t>
              </a:r>
            </a:p>
          </p:txBody>
        </p:sp>
        <p:sp>
          <p:nvSpPr>
            <p:cNvPr id="27660" name="Rectangle 12"/>
            <p:cNvSpPr>
              <a:spLocks noChangeArrowheads="1"/>
            </p:cNvSpPr>
            <p:nvPr/>
          </p:nvSpPr>
          <p:spPr bwMode="auto">
            <a:xfrm>
              <a:off x="240" y="864"/>
              <a:ext cx="374" cy="306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AU" altLang="en-US" b="0">
                  <a:solidFill>
                    <a:srgbClr val="000000"/>
                  </a:solidFill>
                  <a:latin typeface="Times"/>
                </a:rPr>
                <a:t> 0</a:t>
              </a:r>
            </a:p>
          </p:txBody>
        </p:sp>
        <p:sp>
          <p:nvSpPr>
            <p:cNvPr id="27662" name="Rectangle 14"/>
            <p:cNvSpPr>
              <a:spLocks noChangeArrowheads="1"/>
            </p:cNvSpPr>
            <p:nvPr/>
          </p:nvSpPr>
          <p:spPr bwMode="auto">
            <a:xfrm>
              <a:off x="240" y="1584"/>
              <a:ext cx="374" cy="306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AU" altLang="en-US" b="0">
                  <a:solidFill>
                    <a:srgbClr val="000000"/>
                  </a:solidFill>
                  <a:latin typeface="Times"/>
                </a:rPr>
                <a:t> 1</a:t>
              </a:r>
            </a:p>
          </p:txBody>
        </p:sp>
        <p:sp>
          <p:nvSpPr>
            <p:cNvPr id="27663" name="Rectangle 15"/>
            <p:cNvSpPr>
              <a:spLocks noChangeArrowheads="1"/>
            </p:cNvSpPr>
            <p:nvPr/>
          </p:nvSpPr>
          <p:spPr bwMode="auto">
            <a:xfrm>
              <a:off x="240" y="2400"/>
              <a:ext cx="374" cy="306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AU" altLang="en-US" b="0">
                  <a:solidFill>
                    <a:srgbClr val="000000"/>
                  </a:solidFill>
                  <a:latin typeface="Times"/>
                </a:rPr>
                <a:t>2</a:t>
              </a:r>
            </a:p>
          </p:txBody>
        </p:sp>
        <p:sp>
          <p:nvSpPr>
            <p:cNvPr id="27664" name="Rectangle 16"/>
            <p:cNvSpPr>
              <a:spLocks noChangeArrowheads="1"/>
            </p:cNvSpPr>
            <p:nvPr/>
          </p:nvSpPr>
          <p:spPr bwMode="auto">
            <a:xfrm>
              <a:off x="240" y="3264"/>
              <a:ext cx="374" cy="306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AU" altLang="en-US" b="0">
                  <a:solidFill>
                    <a:srgbClr val="000000"/>
                  </a:solidFill>
                  <a:latin typeface="Times"/>
                </a:rPr>
                <a:t> 3</a:t>
              </a:r>
            </a:p>
          </p:txBody>
        </p:sp>
      </p:grpSp>
      <p:sp>
        <p:nvSpPr>
          <p:cNvPr id="27666" name="Rectangle 18"/>
          <p:cNvSpPr>
            <a:spLocks noChangeArrowheads="1"/>
          </p:cNvSpPr>
          <p:nvPr/>
        </p:nvSpPr>
        <p:spPr bwMode="auto">
          <a:xfrm>
            <a:off x="838200" y="1219200"/>
            <a:ext cx="1600200" cy="6096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AU" altLang="en-US" b="0">
                <a:solidFill>
                  <a:srgbClr val="000000"/>
                </a:solidFill>
                <a:latin typeface="Times"/>
              </a:rPr>
              <a:t>studentList</a:t>
            </a:r>
          </a:p>
        </p:txBody>
      </p:sp>
      <p:sp>
        <p:nvSpPr>
          <p:cNvPr id="27667" name="Line 19"/>
          <p:cNvSpPr>
            <a:spLocks noChangeShapeType="1"/>
          </p:cNvSpPr>
          <p:nvPr/>
        </p:nvSpPr>
        <p:spPr bwMode="auto">
          <a:xfrm>
            <a:off x="2438400" y="1447800"/>
            <a:ext cx="1447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b="0">
              <a:solidFill>
                <a:srgbClr val="000000"/>
              </a:solidFill>
              <a:latin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4952000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1143000"/>
          </a:xfrm>
        </p:spPr>
        <p:txBody>
          <a:bodyPr/>
          <a:lstStyle/>
          <a:p>
            <a:r>
              <a:rPr lang="en-AU" altLang="en-US"/>
              <a:t>Array of structs</a:t>
            </a:r>
          </a:p>
        </p:txBody>
      </p:sp>
      <p:grpSp>
        <p:nvGrpSpPr>
          <p:cNvPr id="28675" name="Group 3"/>
          <p:cNvGrpSpPr>
            <a:grpSpLocks/>
          </p:cNvGrpSpPr>
          <p:nvPr/>
        </p:nvGrpSpPr>
        <p:grpSpPr bwMode="auto">
          <a:xfrm>
            <a:off x="2971800" y="1447800"/>
            <a:ext cx="2971800" cy="4876800"/>
            <a:chOff x="240" y="672"/>
            <a:chExt cx="1872" cy="3072"/>
          </a:xfrm>
        </p:grpSpPr>
        <p:sp>
          <p:nvSpPr>
            <p:cNvPr id="28676" name="Rectangle 4"/>
            <p:cNvSpPr>
              <a:spLocks noChangeArrowheads="1"/>
            </p:cNvSpPr>
            <p:nvPr/>
          </p:nvSpPr>
          <p:spPr bwMode="auto">
            <a:xfrm>
              <a:off x="816" y="672"/>
              <a:ext cx="129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AU" altLang="en-US" b="0">
                  <a:solidFill>
                    <a:srgbClr val="000000"/>
                  </a:solidFill>
                  <a:latin typeface="Times"/>
                </a:rPr>
                <a:t>id:123456789</a:t>
              </a:r>
            </a:p>
          </p:txBody>
        </p:sp>
        <p:sp>
          <p:nvSpPr>
            <p:cNvPr id="28677" name="Rectangle 5"/>
            <p:cNvSpPr>
              <a:spLocks noChangeArrowheads="1"/>
            </p:cNvSpPr>
            <p:nvPr/>
          </p:nvSpPr>
          <p:spPr bwMode="auto">
            <a:xfrm>
              <a:off x="816" y="1008"/>
              <a:ext cx="1296" cy="3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AU" altLang="en-US" b="0">
                  <a:solidFill>
                    <a:srgbClr val="000000"/>
                  </a:solidFill>
                  <a:latin typeface="Times"/>
                </a:rPr>
                <a:t>name: "fred"</a:t>
              </a:r>
            </a:p>
          </p:txBody>
        </p:sp>
        <p:sp>
          <p:nvSpPr>
            <p:cNvPr id="28678" name="Rectangle 6"/>
            <p:cNvSpPr>
              <a:spLocks noChangeArrowheads="1"/>
            </p:cNvSpPr>
            <p:nvPr/>
          </p:nvSpPr>
          <p:spPr bwMode="auto">
            <a:xfrm>
              <a:off x="816" y="1440"/>
              <a:ext cx="129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AU" altLang="en-US" b="0">
                  <a:solidFill>
                    <a:srgbClr val="000000"/>
                  </a:solidFill>
                  <a:latin typeface="Times"/>
                </a:rPr>
                <a:t>id:123456788</a:t>
              </a:r>
            </a:p>
          </p:txBody>
        </p:sp>
        <p:sp>
          <p:nvSpPr>
            <p:cNvPr id="28679" name="Rectangle 7"/>
            <p:cNvSpPr>
              <a:spLocks noChangeArrowheads="1"/>
            </p:cNvSpPr>
            <p:nvPr/>
          </p:nvSpPr>
          <p:spPr bwMode="auto">
            <a:xfrm>
              <a:off x="816" y="1776"/>
              <a:ext cx="1296" cy="3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AU" altLang="en-US" b="0">
                  <a:solidFill>
                    <a:srgbClr val="000000"/>
                  </a:solidFill>
                  <a:latin typeface="Times"/>
                </a:rPr>
                <a:t>name: "ralph"</a:t>
              </a:r>
            </a:p>
          </p:txBody>
        </p:sp>
        <p:sp>
          <p:nvSpPr>
            <p:cNvPr id="28680" name="Rectangle 8"/>
            <p:cNvSpPr>
              <a:spLocks noChangeArrowheads="1"/>
            </p:cNvSpPr>
            <p:nvPr/>
          </p:nvSpPr>
          <p:spPr bwMode="auto">
            <a:xfrm>
              <a:off x="816" y="2256"/>
              <a:ext cx="129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AU" altLang="en-US" b="0">
                  <a:solidFill>
                    <a:srgbClr val="000000"/>
                  </a:solidFill>
                  <a:latin typeface="Times"/>
                </a:rPr>
                <a:t>id: 123456787</a:t>
              </a:r>
            </a:p>
          </p:txBody>
        </p:sp>
        <p:sp>
          <p:nvSpPr>
            <p:cNvPr id="28681" name="Rectangle 9"/>
            <p:cNvSpPr>
              <a:spLocks noChangeArrowheads="1"/>
            </p:cNvSpPr>
            <p:nvPr/>
          </p:nvSpPr>
          <p:spPr bwMode="auto">
            <a:xfrm>
              <a:off x="816" y="2592"/>
              <a:ext cx="1296" cy="3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AU" altLang="en-US" b="0">
                  <a:solidFill>
                    <a:srgbClr val="000000"/>
                  </a:solidFill>
                  <a:latin typeface="Times"/>
                </a:rPr>
                <a:t>name: "fong"</a:t>
              </a:r>
            </a:p>
          </p:txBody>
        </p:sp>
        <p:sp>
          <p:nvSpPr>
            <p:cNvPr id="28682" name="Rectangle 10"/>
            <p:cNvSpPr>
              <a:spLocks noChangeArrowheads="1"/>
            </p:cNvSpPr>
            <p:nvPr/>
          </p:nvSpPr>
          <p:spPr bwMode="auto">
            <a:xfrm>
              <a:off x="816" y="3072"/>
              <a:ext cx="129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AU" altLang="en-US" b="0">
                  <a:solidFill>
                    <a:srgbClr val="000000"/>
                  </a:solidFill>
                  <a:latin typeface="Times"/>
                </a:rPr>
                <a:t>id: 123456786</a:t>
              </a:r>
            </a:p>
          </p:txBody>
        </p:sp>
        <p:sp>
          <p:nvSpPr>
            <p:cNvPr id="28683" name="Rectangle 11"/>
            <p:cNvSpPr>
              <a:spLocks noChangeArrowheads="1"/>
            </p:cNvSpPr>
            <p:nvPr/>
          </p:nvSpPr>
          <p:spPr bwMode="auto">
            <a:xfrm>
              <a:off x="816" y="3408"/>
              <a:ext cx="1296" cy="3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AU" altLang="en-US" b="0">
                  <a:solidFill>
                    <a:srgbClr val="000000"/>
                  </a:solidFill>
                  <a:latin typeface="Times"/>
                </a:rPr>
                <a:t>name: "rachel"</a:t>
              </a:r>
            </a:p>
          </p:txBody>
        </p:sp>
        <p:sp>
          <p:nvSpPr>
            <p:cNvPr id="28684" name="Rectangle 12"/>
            <p:cNvSpPr>
              <a:spLocks noChangeArrowheads="1"/>
            </p:cNvSpPr>
            <p:nvPr/>
          </p:nvSpPr>
          <p:spPr bwMode="auto">
            <a:xfrm>
              <a:off x="240" y="864"/>
              <a:ext cx="374" cy="306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AU" altLang="en-US" b="0">
                  <a:solidFill>
                    <a:srgbClr val="000000"/>
                  </a:solidFill>
                  <a:latin typeface="Times"/>
                </a:rPr>
                <a:t> 0</a:t>
              </a:r>
            </a:p>
          </p:txBody>
        </p:sp>
        <p:sp>
          <p:nvSpPr>
            <p:cNvPr id="28685" name="Rectangle 13"/>
            <p:cNvSpPr>
              <a:spLocks noChangeArrowheads="1"/>
            </p:cNvSpPr>
            <p:nvPr/>
          </p:nvSpPr>
          <p:spPr bwMode="auto">
            <a:xfrm>
              <a:off x="240" y="1584"/>
              <a:ext cx="374" cy="306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AU" altLang="en-US" b="0">
                  <a:solidFill>
                    <a:srgbClr val="000000"/>
                  </a:solidFill>
                  <a:latin typeface="Times"/>
                </a:rPr>
                <a:t> 1</a:t>
              </a:r>
            </a:p>
          </p:txBody>
        </p:sp>
        <p:sp>
          <p:nvSpPr>
            <p:cNvPr id="28686" name="Rectangle 14"/>
            <p:cNvSpPr>
              <a:spLocks noChangeArrowheads="1"/>
            </p:cNvSpPr>
            <p:nvPr/>
          </p:nvSpPr>
          <p:spPr bwMode="auto">
            <a:xfrm>
              <a:off x="240" y="2400"/>
              <a:ext cx="374" cy="306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AU" altLang="en-US" b="0">
                  <a:solidFill>
                    <a:srgbClr val="000000"/>
                  </a:solidFill>
                  <a:latin typeface="Times"/>
                </a:rPr>
                <a:t>2</a:t>
              </a:r>
            </a:p>
          </p:txBody>
        </p:sp>
        <p:sp>
          <p:nvSpPr>
            <p:cNvPr id="28687" name="Rectangle 15"/>
            <p:cNvSpPr>
              <a:spLocks noChangeArrowheads="1"/>
            </p:cNvSpPr>
            <p:nvPr/>
          </p:nvSpPr>
          <p:spPr bwMode="auto">
            <a:xfrm>
              <a:off x="240" y="3264"/>
              <a:ext cx="374" cy="306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AU" altLang="en-US" b="0">
                  <a:solidFill>
                    <a:srgbClr val="000000"/>
                  </a:solidFill>
                  <a:latin typeface="Times"/>
                </a:rPr>
                <a:t> 3</a:t>
              </a:r>
            </a:p>
          </p:txBody>
        </p:sp>
      </p:grpSp>
      <p:sp>
        <p:nvSpPr>
          <p:cNvPr id="28688" name="Rectangle 16"/>
          <p:cNvSpPr>
            <a:spLocks noChangeArrowheads="1"/>
          </p:cNvSpPr>
          <p:nvPr/>
        </p:nvSpPr>
        <p:spPr bwMode="auto">
          <a:xfrm>
            <a:off x="838200" y="1219200"/>
            <a:ext cx="1600200" cy="6096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AU" altLang="en-US" b="0">
                <a:solidFill>
                  <a:srgbClr val="000000"/>
                </a:solidFill>
                <a:latin typeface="Times"/>
              </a:rPr>
              <a:t>studentList</a:t>
            </a:r>
          </a:p>
        </p:txBody>
      </p:sp>
      <p:sp>
        <p:nvSpPr>
          <p:cNvPr id="28689" name="Line 17"/>
          <p:cNvSpPr>
            <a:spLocks noChangeShapeType="1"/>
          </p:cNvSpPr>
          <p:nvPr/>
        </p:nvSpPr>
        <p:spPr bwMode="auto">
          <a:xfrm>
            <a:off x="2438400" y="1447800"/>
            <a:ext cx="1447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b="0">
              <a:solidFill>
                <a:srgbClr val="000000"/>
              </a:solidFill>
              <a:latin typeface="Times"/>
            </a:endParaRPr>
          </a:p>
        </p:txBody>
      </p:sp>
      <p:sp>
        <p:nvSpPr>
          <p:cNvPr id="28690" name="AutoShape 18"/>
          <p:cNvSpPr>
            <a:spLocks noChangeArrowheads="1"/>
          </p:cNvSpPr>
          <p:nvPr/>
        </p:nvSpPr>
        <p:spPr bwMode="auto">
          <a:xfrm>
            <a:off x="6324600" y="1143000"/>
            <a:ext cx="2819400" cy="1447800"/>
          </a:xfrm>
          <a:prstGeom prst="wedgeRectCallout">
            <a:avLst>
              <a:gd name="adj1" fmla="val -60810"/>
              <a:gd name="adj2" fmla="val 11403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AU" altLang="en-US">
                <a:solidFill>
                  <a:srgbClr val="EF1F1D"/>
                </a:solidFill>
              </a:rPr>
              <a:t>studentList[0]</a:t>
            </a:r>
            <a:r>
              <a:rPr lang="en-AU" altLang="en-US" b="0">
                <a:solidFill>
                  <a:srgbClr val="000000"/>
                </a:solidFill>
                <a:latin typeface="Times"/>
              </a:rPr>
              <a:t>gives you the whole struct</a:t>
            </a:r>
          </a:p>
        </p:txBody>
      </p:sp>
      <p:sp>
        <p:nvSpPr>
          <p:cNvPr id="28692" name="Freeform 20"/>
          <p:cNvSpPr>
            <a:spLocks/>
          </p:cNvSpPr>
          <p:nvPr/>
        </p:nvSpPr>
        <p:spPr bwMode="auto">
          <a:xfrm>
            <a:off x="3549650" y="1270000"/>
            <a:ext cx="2713038" cy="1335088"/>
          </a:xfrm>
          <a:custGeom>
            <a:avLst/>
            <a:gdLst>
              <a:gd name="T0" fmla="*/ 390 w 1709"/>
              <a:gd name="T1" fmla="*/ 10 h 841"/>
              <a:gd name="T2" fmla="*/ 154 w 1709"/>
              <a:gd name="T3" fmla="*/ 51 h 841"/>
              <a:gd name="T4" fmla="*/ 0 w 1709"/>
              <a:gd name="T5" fmla="*/ 236 h 841"/>
              <a:gd name="T6" fmla="*/ 10 w 1709"/>
              <a:gd name="T7" fmla="*/ 359 h 841"/>
              <a:gd name="T8" fmla="*/ 31 w 1709"/>
              <a:gd name="T9" fmla="*/ 390 h 841"/>
              <a:gd name="T10" fmla="*/ 266 w 1709"/>
              <a:gd name="T11" fmla="*/ 656 h 841"/>
              <a:gd name="T12" fmla="*/ 533 w 1709"/>
              <a:gd name="T13" fmla="*/ 759 h 841"/>
              <a:gd name="T14" fmla="*/ 1005 w 1709"/>
              <a:gd name="T15" fmla="*/ 841 h 841"/>
              <a:gd name="T16" fmla="*/ 1313 w 1709"/>
              <a:gd name="T17" fmla="*/ 820 h 841"/>
              <a:gd name="T18" fmla="*/ 1651 w 1709"/>
              <a:gd name="T19" fmla="*/ 646 h 841"/>
              <a:gd name="T20" fmla="*/ 1702 w 1709"/>
              <a:gd name="T21" fmla="*/ 543 h 841"/>
              <a:gd name="T22" fmla="*/ 1548 w 1709"/>
              <a:gd name="T23" fmla="*/ 174 h 841"/>
              <a:gd name="T24" fmla="*/ 1210 w 1709"/>
              <a:gd name="T25" fmla="*/ 10 h 841"/>
              <a:gd name="T26" fmla="*/ 266 w 1709"/>
              <a:gd name="T27" fmla="*/ 0 h 8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709" h="841">
                <a:moveTo>
                  <a:pt x="390" y="10"/>
                </a:moveTo>
                <a:cubicBezTo>
                  <a:pt x="297" y="17"/>
                  <a:pt x="238" y="23"/>
                  <a:pt x="154" y="51"/>
                </a:cubicBezTo>
                <a:cubicBezTo>
                  <a:pt x="24" y="144"/>
                  <a:pt x="38" y="115"/>
                  <a:pt x="0" y="236"/>
                </a:cubicBezTo>
                <a:cubicBezTo>
                  <a:pt x="3" y="277"/>
                  <a:pt x="1" y="318"/>
                  <a:pt x="10" y="359"/>
                </a:cubicBezTo>
                <a:cubicBezTo>
                  <a:pt x="12" y="371"/>
                  <a:pt x="25" y="378"/>
                  <a:pt x="31" y="390"/>
                </a:cubicBezTo>
                <a:cubicBezTo>
                  <a:pt x="86" y="501"/>
                  <a:pt x="137" y="613"/>
                  <a:pt x="266" y="656"/>
                </a:cubicBezTo>
                <a:cubicBezTo>
                  <a:pt x="346" y="710"/>
                  <a:pt x="442" y="729"/>
                  <a:pt x="533" y="759"/>
                </a:cubicBezTo>
                <a:cubicBezTo>
                  <a:pt x="685" y="808"/>
                  <a:pt x="844" y="827"/>
                  <a:pt x="1005" y="841"/>
                </a:cubicBezTo>
                <a:cubicBezTo>
                  <a:pt x="1107" y="834"/>
                  <a:pt x="1210" y="830"/>
                  <a:pt x="1313" y="820"/>
                </a:cubicBezTo>
                <a:cubicBezTo>
                  <a:pt x="1442" y="806"/>
                  <a:pt x="1546" y="713"/>
                  <a:pt x="1651" y="646"/>
                </a:cubicBezTo>
                <a:cubicBezTo>
                  <a:pt x="1664" y="624"/>
                  <a:pt x="1700" y="571"/>
                  <a:pt x="1702" y="543"/>
                </a:cubicBezTo>
                <a:cubicBezTo>
                  <a:pt x="1709" y="396"/>
                  <a:pt x="1648" y="274"/>
                  <a:pt x="1548" y="174"/>
                </a:cubicBezTo>
                <a:cubicBezTo>
                  <a:pt x="1486" y="47"/>
                  <a:pt x="1334" y="34"/>
                  <a:pt x="1210" y="10"/>
                </a:cubicBezTo>
                <a:cubicBezTo>
                  <a:pt x="892" y="17"/>
                  <a:pt x="581" y="0"/>
                  <a:pt x="266" y="0"/>
                </a:cubicBezTo>
              </a:path>
            </a:pathLst>
          </a:custGeom>
          <a:noFill/>
          <a:ln w="38100">
            <a:solidFill>
              <a:srgbClr val="EF1F1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b="0">
              <a:solidFill>
                <a:srgbClr val="000000"/>
              </a:solidFill>
              <a:latin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572779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90" grpId="0" animBg="1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1143000"/>
          </a:xfrm>
        </p:spPr>
        <p:txBody>
          <a:bodyPr/>
          <a:lstStyle/>
          <a:p>
            <a:r>
              <a:rPr lang="en-AU" altLang="en-US"/>
              <a:t>Array of structs</a:t>
            </a:r>
          </a:p>
        </p:txBody>
      </p:sp>
      <p:grpSp>
        <p:nvGrpSpPr>
          <p:cNvPr id="29699" name="Group 3"/>
          <p:cNvGrpSpPr>
            <a:grpSpLocks/>
          </p:cNvGrpSpPr>
          <p:nvPr/>
        </p:nvGrpSpPr>
        <p:grpSpPr bwMode="auto">
          <a:xfrm>
            <a:off x="2133600" y="1447800"/>
            <a:ext cx="2971800" cy="4876800"/>
            <a:chOff x="240" y="672"/>
            <a:chExt cx="1872" cy="3072"/>
          </a:xfrm>
        </p:grpSpPr>
        <p:sp>
          <p:nvSpPr>
            <p:cNvPr id="29700" name="Rectangle 4"/>
            <p:cNvSpPr>
              <a:spLocks noChangeArrowheads="1"/>
            </p:cNvSpPr>
            <p:nvPr/>
          </p:nvSpPr>
          <p:spPr bwMode="auto">
            <a:xfrm>
              <a:off x="816" y="672"/>
              <a:ext cx="129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AU" altLang="en-US" b="0">
                  <a:solidFill>
                    <a:srgbClr val="000000"/>
                  </a:solidFill>
                  <a:latin typeface="Times"/>
                </a:rPr>
                <a:t>id:123456789</a:t>
              </a:r>
            </a:p>
          </p:txBody>
        </p:sp>
        <p:sp>
          <p:nvSpPr>
            <p:cNvPr id="29701" name="Rectangle 5"/>
            <p:cNvSpPr>
              <a:spLocks noChangeArrowheads="1"/>
            </p:cNvSpPr>
            <p:nvPr/>
          </p:nvSpPr>
          <p:spPr bwMode="auto">
            <a:xfrm>
              <a:off x="816" y="1008"/>
              <a:ext cx="1296" cy="3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AU" altLang="en-US" b="0">
                  <a:solidFill>
                    <a:srgbClr val="000000"/>
                  </a:solidFill>
                  <a:latin typeface="Times"/>
                </a:rPr>
                <a:t>name: "fred"</a:t>
              </a:r>
            </a:p>
          </p:txBody>
        </p:sp>
        <p:sp>
          <p:nvSpPr>
            <p:cNvPr id="29702" name="Rectangle 6"/>
            <p:cNvSpPr>
              <a:spLocks noChangeArrowheads="1"/>
            </p:cNvSpPr>
            <p:nvPr/>
          </p:nvSpPr>
          <p:spPr bwMode="auto">
            <a:xfrm>
              <a:off x="816" y="1440"/>
              <a:ext cx="129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AU" altLang="en-US" b="0">
                  <a:solidFill>
                    <a:srgbClr val="000000"/>
                  </a:solidFill>
                  <a:latin typeface="Times"/>
                </a:rPr>
                <a:t>id:123456788</a:t>
              </a:r>
            </a:p>
          </p:txBody>
        </p:sp>
        <p:sp>
          <p:nvSpPr>
            <p:cNvPr id="29703" name="Rectangle 7"/>
            <p:cNvSpPr>
              <a:spLocks noChangeArrowheads="1"/>
            </p:cNvSpPr>
            <p:nvPr/>
          </p:nvSpPr>
          <p:spPr bwMode="auto">
            <a:xfrm>
              <a:off x="816" y="1776"/>
              <a:ext cx="1296" cy="3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AU" altLang="en-US" b="0">
                  <a:solidFill>
                    <a:srgbClr val="000000"/>
                  </a:solidFill>
                  <a:latin typeface="Times"/>
                </a:rPr>
                <a:t>name: "ralph"</a:t>
              </a:r>
            </a:p>
          </p:txBody>
        </p:sp>
        <p:sp>
          <p:nvSpPr>
            <p:cNvPr id="29704" name="Rectangle 8"/>
            <p:cNvSpPr>
              <a:spLocks noChangeArrowheads="1"/>
            </p:cNvSpPr>
            <p:nvPr/>
          </p:nvSpPr>
          <p:spPr bwMode="auto">
            <a:xfrm>
              <a:off x="816" y="2256"/>
              <a:ext cx="129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AU" altLang="en-US" b="0">
                  <a:solidFill>
                    <a:srgbClr val="000000"/>
                  </a:solidFill>
                  <a:latin typeface="Times"/>
                </a:rPr>
                <a:t>id: 123456787</a:t>
              </a:r>
            </a:p>
          </p:txBody>
        </p:sp>
        <p:sp>
          <p:nvSpPr>
            <p:cNvPr id="29705" name="Rectangle 9"/>
            <p:cNvSpPr>
              <a:spLocks noChangeArrowheads="1"/>
            </p:cNvSpPr>
            <p:nvPr/>
          </p:nvSpPr>
          <p:spPr bwMode="auto">
            <a:xfrm>
              <a:off x="816" y="2592"/>
              <a:ext cx="1296" cy="3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AU" altLang="en-US" b="0">
                  <a:solidFill>
                    <a:srgbClr val="000000"/>
                  </a:solidFill>
                  <a:latin typeface="Times"/>
                </a:rPr>
                <a:t>name: "fong"</a:t>
              </a:r>
            </a:p>
          </p:txBody>
        </p:sp>
        <p:sp>
          <p:nvSpPr>
            <p:cNvPr id="29706" name="Rectangle 10"/>
            <p:cNvSpPr>
              <a:spLocks noChangeArrowheads="1"/>
            </p:cNvSpPr>
            <p:nvPr/>
          </p:nvSpPr>
          <p:spPr bwMode="auto">
            <a:xfrm>
              <a:off x="816" y="3072"/>
              <a:ext cx="129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AU" altLang="en-US" b="0">
                  <a:solidFill>
                    <a:srgbClr val="000000"/>
                  </a:solidFill>
                  <a:latin typeface="Times"/>
                </a:rPr>
                <a:t>id: 123456786</a:t>
              </a:r>
            </a:p>
          </p:txBody>
        </p:sp>
        <p:sp>
          <p:nvSpPr>
            <p:cNvPr id="29707" name="Rectangle 11"/>
            <p:cNvSpPr>
              <a:spLocks noChangeArrowheads="1"/>
            </p:cNvSpPr>
            <p:nvPr/>
          </p:nvSpPr>
          <p:spPr bwMode="auto">
            <a:xfrm>
              <a:off x="816" y="3408"/>
              <a:ext cx="1296" cy="3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AU" altLang="en-US" b="0">
                  <a:solidFill>
                    <a:srgbClr val="000000"/>
                  </a:solidFill>
                  <a:latin typeface="Times"/>
                </a:rPr>
                <a:t>name: "rachel"</a:t>
              </a:r>
            </a:p>
          </p:txBody>
        </p:sp>
        <p:sp>
          <p:nvSpPr>
            <p:cNvPr id="29708" name="Rectangle 12"/>
            <p:cNvSpPr>
              <a:spLocks noChangeArrowheads="1"/>
            </p:cNvSpPr>
            <p:nvPr/>
          </p:nvSpPr>
          <p:spPr bwMode="auto">
            <a:xfrm>
              <a:off x="240" y="864"/>
              <a:ext cx="374" cy="306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AU" altLang="en-US" b="0">
                  <a:solidFill>
                    <a:srgbClr val="000000"/>
                  </a:solidFill>
                  <a:latin typeface="Times"/>
                </a:rPr>
                <a:t> 0</a:t>
              </a:r>
            </a:p>
          </p:txBody>
        </p:sp>
        <p:sp>
          <p:nvSpPr>
            <p:cNvPr id="29709" name="Rectangle 13"/>
            <p:cNvSpPr>
              <a:spLocks noChangeArrowheads="1"/>
            </p:cNvSpPr>
            <p:nvPr/>
          </p:nvSpPr>
          <p:spPr bwMode="auto">
            <a:xfrm>
              <a:off x="240" y="1584"/>
              <a:ext cx="374" cy="306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AU" altLang="en-US" b="0">
                  <a:solidFill>
                    <a:srgbClr val="000000"/>
                  </a:solidFill>
                  <a:latin typeface="Times"/>
                </a:rPr>
                <a:t> 1</a:t>
              </a:r>
            </a:p>
          </p:txBody>
        </p:sp>
        <p:sp>
          <p:nvSpPr>
            <p:cNvPr id="29710" name="Rectangle 14"/>
            <p:cNvSpPr>
              <a:spLocks noChangeArrowheads="1"/>
            </p:cNvSpPr>
            <p:nvPr/>
          </p:nvSpPr>
          <p:spPr bwMode="auto">
            <a:xfrm>
              <a:off x="240" y="2400"/>
              <a:ext cx="374" cy="306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AU" altLang="en-US" b="0">
                  <a:solidFill>
                    <a:srgbClr val="000000"/>
                  </a:solidFill>
                  <a:latin typeface="Times"/>
                </a:rPr>
                <a:t>2</a:t>
              </a:r>
            </a:p>
          </p:txBody>
        </p:sp>
        <p:sp>
          <p:nvSpPr>
            <p:cNvPr id="29711" name="Rectangle 15"/>
            <p:cNvSpPr>
              <a:spLocks noChangeArrowheads="1"/>
            </p:cNvSpPr>
            <p:nvPr/>
          </p:nvSpPr>
          <p:spPr bwMode="auto">
            <a:xfrm>
              <a:off x="240" y="3264"/>
              <a:ext cx="374" cy="306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AU" altLang="en-US" b="0">
                  <a:solidFill>
                    <a:srgbClr val="000000"/>
                  </a:solidFill>
                  <a:latin typeface="Times"/>
                </a:rPr>
                <a:t> 3</a:t>
              </a:r>
            </a:p>
          </p:txBody>
        </p:sp>
      </p:grpSp>
      <p:sp>
        <p:nvSpPr>
          <p:cNvPr id="29712" name="Rectangle 16"/>
          <p:cNvSpPr>
            <a:spLocks noChangeArrowheads="1"/>
          </p:cNvSpPr>
          <p:nvPr/>
        </p:nvSpPr>
        <p:spPr bwMode="auto">
          <a:xfrm>
            <a:off x="0" y="1219200"/>
            <a:ext cx="1600200" cy="6096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AU" altLang="en-US" b="0">
                <a:solidFill>
                  <a:srgbClr val="000000"/>
                </a:solidFill>
                <a:latin typeface="Times"/>
              </a:rPr>
              <a:t>studentList</a:t>
            </a:r>
          </a:p>
        </p:txBody>
      </p:sp>
      <p:sp>
        <p:nvSpPr>
          <p:cNvPr id="29713" name="Line 17"/>
          <p:cNvSpPr>
            <a:spLocks noChangeShapeType="1"/>
          </p:cNvSpPr>
          <p:nvPr/>
        </p:nvSpPr>
        <p:spPr bwMode="auto">
          <a:xfrm>
            <a:off x="1600200" y="1447800"/>
            <a:ext cx="1371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b="0">
              <a:solidFill>
                <a:srgbClr val="000000"/>
              </a:solidFill>
              <a:latin typeface="Times"/>
            </a:endParaRPr>
          </a:p>
        </p:txBody>
      </p:sp>
      <p:sp>
        <p:nvSpPr>
          <p:cNvPr id="29714" name="AutoShape 18"/>
          <p:cNvSpPr>
            <a:spLocks noChangeArrowheads="1"/>
          </p:cNvSpPr>
          <p:nvPr/>
        </p:nvSpPr>
        <p:spPr bwMode="auto">
          <a:xfrm>
            <a:off x="5334000" y="4800600"/>
            <a:ext cx="3733800" cy="1447800"/>
          </a:xfrm>
          <a:prstGeom prst="wedgeRectCallout">
            <a:avLst>
              <a:gd name="adj1" fmla="val -58588"/>
              <a:gd name="adj2" fmla="val 33880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AU" altLang="en-US">
                <a:solidFill>
                  <a:srgbClr val="EF1F1D"/>
                </a:solidFill>
              </a:rPr>
              <a:t>studentList[3].name </a:t>
            </a:r>
            <a:r>
              <a:rPr lang="en-AU" altLang="en-US" b="0">
                <a:solidFill>
                  <a:srgbClr val="000000"/>
                </a:solidFill>
                <a:latin typeface="Times"/>
              </a:rPr>
              <a:t>gives you the struct member</a:t>
            </a:r>
          </a:p>
        </p:txBody>
      </p:sp>
      <p:sp>
        <p:nvSpPr>
          <p:cNvPr id="29717" name="Freeform 21"/>
          <p:cNvSpPr>
            <a:spLocks/>
          </p:cNvSpPr>
          <p:nvPr/>
        </p:nvSpPr>
        <p:spPr bwMode="auto">
          <a:xfrm>
            <a:off x="2860675" y="5730875"/>
            <a:ext cx="2389188" cy="830263"/>
          </a:xfrm>
          <a:custGeom>
            <a:avLst/>
            <a:gdLst>
              <a:gd name="T0" fmla="*/ 536 w 1505"/>
              <a:gd name="T1" fmla="*/ 51 h 523"/>
              <a:gd name="T2" fmla="*/ 259 w 1505"/>
              <a:gd name="T3" fmla="*/ 41 h 523"/>
              <a:gd name="T4" fmla="*/ 188 w 1505"/>
              <a:gd name="T5" fmla="*/ 72 h 523"/>
              <a:gd name="T6" fmla="*/ 126 w 1505"/>
              <a:gd name="T7" fmla="*/ 92 h 523"/>
              <a:gd name="T8" fmla="*/ 24 w 1505"/>
              <a:gd name="T9" fmla="*/ 184 h 523"/>
              <a:gd name="T10" fmla="*/ 85 w 1505"/>
              <a:gd name="T11" fmla="*/ 338 h 523"/>
              <a:gd name="T12" fmla="*/ 608 w 1505"/>
              <a:gd name="T13" fmla="*/ 523 h 523"/>
              <a:gd name="T14" fmla="*/ 1090 w 1505"/>
              <a:gd name="T15" fmla="*/ 513 h 523"/>
              <a:gd name="T16" fmla="*/ 1347 w 1505"/>
              <a:gd name="T17" fmla="*/ 441 h 523"/>
              <a:gd name="T18" fmla="*/ 1470 w 1505"/>
              <a:gd name="T19" fmla="*/ 379 h 523"/>
              <a:gd name="T20" fmla="*/ 1490 w 1505"/>
              <a:gd name="T21" fmla="*/ 318 h 523"/>
              <a:gd name="T22" fmla="*/ 1429 w 1505"/>
              <a:gd name="T23" fmla="*/ 256 h 523"/>
              <a:gd name="T24" fmla="*/ 1398 w 1505"/>
              <a:gd name="T25" fmla="*/ 236 h 523"/>
              <a:gd name="T26" fmla="*/ 977 w 1505"/>
              <a:gd name="T27" fmla="*/ 51 h 523"/>
              <a:gd name="T28" fmla="*/ 854 w 1505"/>
              <a:gd name="T29" fmla="*/ 20 h 523"/>
              <a:gd name="T30" fmla="*/ 731 w 1505"/>
              <a:gd name="T31" fmla="*/ 0 h 523"/>
              <a:gd name="T32" fmla="*/ 413 w 1505"/>
              <a:gd name="T33" fmla="*/ 31 h 5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505" h="523">
                <a:moveTo>
                  <a:pt x="536" y="51"/>
                </a:moveTo>
                <a:cubicBezTo>
                  <a:pt x="419" y="22"/>
                  <a:pt x="441" y="32"/>
                  <a:pt x="259" y="41"/>
                </a:cubicBezTo>
                <a:cubicBezTo>
                  <a:pt x="220" y="59"/>
                  <a:pt x="223" y="60"/>
                  <a:pt x="188" y="72"/>
                </a:cubicBezTo>
                <a:cubicBezTo>
                  <a:pt x="167" y="78"/>
                  <a:pt x="126" y="92"/>
                  <a:pt x="126" y="92"/>
                </a:cubicBezTo>
                <a:cubicBezTo>
                  <a:pt x="83" y="124"/>
                  <a:pt x="55" y="140"/>
                  <a:pt x="24" y="184"/>
                </a:cubicBezTo>
                <a:cubicBezTo>
                  <a:pt x="0" y="250"/>
                  <a:pt x="42" y="290"/>
                  <a:pt x="85" y="338"/>
                </a:cubicBezTo>
                <a:cubicBezTo>
                  <a:pt x="215" y="484"/>
                  <a:pt x="420" y="506"/>
                  <a:pt x="608" y="523"/>
                </a:cubicBezTo>
                <a:cubicBezTo>
                  <a:pt x="768" y="519"/>
                  <a:pt x="929" y="519"/>
                  <a:pt x="1090" y="513"/>
                </a:cubicBezTo>
                <a:cubicBezTo>
                  <a:pt x="1177" y="509"/>
                  <a:pt x="1262" y="461"/>
                  <a:pt x="1347" y="441"/>
                </a:cubicBezTo>
                <a:cubicBezTo>
                  <a:pt x="1386" y="413"/>
                  <a:pt x="1430" y="406"/>
                  <a:pt x="1470" y="379"/>
                </a:cubicBezTo>
                <a:cubicBezTo>
                  <a:pt x="1476" y="358"/>
                  <a:pt x="1505" y="333"/>
                  <a:pt x="1490" y="318"/>
                </a:cubicBezTo>
                <a:cubicBezTo>
                  <a:pt x="1469" y="297"/>
                  <a:pt x="1453" y="271"/>
                  <a:pt x="1429" y="256"/>
                </a:cubicBezTo>
                <a:cubicBezTo>
                  <a:pt x="1418" y="249"/>
                  <a:pt x="1407" y="243"/>
                  <a:pt x="1398" y="236"/>
                </a:cubicBezTo>
                <a:cubicBezTo>
                  <a:pt x="1278" y="137"/>
                  <a:pt x="1127" y="84"/>
                  <a:pt x="977" y="51"/>
                </a:cubicBezTo>
                <a:cubicBezTo>
                  <a:pt x="935" y="41"/>
                  <a:pt x="895" y="27"/>
                  <a:pt x="854" y="20"/>
                </a:cubicBezTo>
                <a:cubicBezTo>
                  <a:pt x="813" y="12"/>
                  <a:pt x="731" y="0"/>
                  <a:pt x="731" y="0"/>
                </a:cubicBezTo>
                <a:cubicBezTo>
                  <a:pt x="624" y="7"/>
                  <a:pt x="519" y="31"/>
                  <a:pt x="413" y="31"/>
                </a:cubicBezTo>
              </a:path>
            </a:pathLst>
          </a:custGeom>
          <a:noFill/>
          <a:ln w="38100">
            <a:solidFill>
              <a:srgbClr val="EF1F1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b="0">
              <a:solidFill>
                <a:srgbClr val="000000"/>
              </a:solidFill>
              <a:latin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29848655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14" grpId="0" animBg="1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/>
              <a:t>Arrays of structs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381000" y="1752600"/>
            <a:ext cx="7772400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AU" altLang="en-US">
                <a:solidFill>
                  <a:srgbClr val="000000"/>
                </a:solidFill>
              </a:rPr>
              <a:t>typedef struct {</a:t>
            </a:r>
          </a:p>
          <a:p>
            <a:pPr>
              <a:spcBef>
                <a:spcPct val="50000"/>
              </a:spcBef>
            </a:pPr>
            <a:r>
              <a:rPr lang="en-AU" altLang="en-US">
                <a:solidFill>
                  <a:srgbClr val="000000"/>
                </a:solidFill>
              </a:rPr>
              <a:t>	long int id;</a:t>
            </a:r>
          </a:p>
          <a:p>
            <a:pPr>
              <a:spcBef>
                <a:spcPct val="50000"/>
              </a:spcBef>
            </a:pPr>
            <a:r>
              <a:rPr lang="en-AU" altLang="en-US">
                <a:solidFill>
                  <a:srgbClr val="000000"/>
                </a:solidFill>
              </a:rPr>
              <a:t>	char name[20];</a:t>
            </a:r>
          </a:p>
          <a:p>
            <a:pPr>
              <a:spcBef>
                <a:spcPct val="50000"/>
              </a:spcBef>
            </a:pPr>
            <a:r>
              <a:rPr lang="en-AU" altLang="en-US">
                <a:solidFill>
                  <a:srgbClr val="000000"/>
                </a:solidFill>
              </a:rPr>
              <a:t>} Student;</a:t>
            </a:r>
          </a:p>
          <a:p>
            <a:pPr>
              <a:spcBef>
                <a:spcPct val="50000"/>
              </a:spcBef>
            </a:pPr>
            <a:r>
              <a:rPr lang="en-AU" altLang="en-US">
                <a:solidFill>
                  <a:srgbClr val="000000"/>
                </a:solidFill>
              </a:rPr>
              <a:t>...</a:t>
            </a:r>
          </a:p>
          <a:p>
            <a:pPr>
              <a:spcBef>
                <a:spcPct val="50000"/>
              </a:spcBef>
            </a:pPr>
            <a:r>
              <a:rPr lang="en-AU" altLang="en-US">
                <a:solidFill>
                  <a:srgbClr val="000000"/>
                </a:solidFill>
              </a:rPr>
              <a:t>Student sem2Class[150];</a:t>
            </a:r>
          </a:p>
          <a:p>
            <a:pPr>
              <a:spcBef>
                <a:spcPct val="50000"/>
              </a:spcBef>
            </a:pPr>
            <a:endParaRPr lang="en-AU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378106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/>
              <a:t>Arrays of structs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381000" y="1752600"/>
            <a:ext cx="7772400" cy="483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AU" altLang="en-US" dirty="0">
                <a:solidFill>
                  <a:srgbClr val="000000"/>
                </a:solidFill>
              </a:rPr>
              <a:t>Student sem2Class[MAXCLASS];</a:t>
            </a:r>
          </a:p>
          <a:p>
            <a:pPr>
              <a:spcBef>
                <a:spcPct val="50000"/>
              </a:spcBef>
            </a:pPr>
            <a:r>
              <a:rPr lang="en-AU" altLang="en-US" dirty="0" err="1">
                <a:solidFill>
                  <a:srgbClr val="000000"/>
                </a:solidFill>
              </a:rPr>
              <a:t>int</a:t>
            </a:r>
            <a:r>
              <a:rPr lang="en-AU" altLang="en-US" dirty="0">
                <a:solidFill>
                  <a:srgbClr val="000000"/>
                </a:solidFill>
              </a:rPr>
              <a:t> </a:t>
            </a:r>
            <a:r>
              <a:rPr lang="en-AU" altLang="en-US" dirty="0" err="1">
                <a:solidFill>
                  <a:srgbClr val="000000"/>
                </a:solidFill>
              </a:rPr>
              <a:t>i</a:t>
            </a:r>
            <a:r>
              <a:rPr lang="en-AU" altLang="en-US" dirty="0">
                <a:solidFill>
                  <a:srgbClr val="000000"/>
                </a:solidFill>
              </a:rPr>
              <a:t>;</a:t>
            </a:r>
          </a:p>
          <a:p>
            <a:pPr>
              <a:spcBef>
                <a:spcPct val="50000"/>
              </a:spcBef>
            </a:pPr>
            <a:r>
              <a:rPr lang="en-AU" altLang="en-US" dirty="0">
                <a:solidFill>
                  <a:srgbClr val="000000"/>
                </a:solidFill>
              </a:rPr>
              <a:t>for (</a:t>
            </a:r>
            <a:r>
              <a:rPr lang="en-AU" altLang="en-US" dirty="0" err="1">
                <a:solidFill>
                  <a:srgbClr val="000000"/>
                </a:solidFill>
              </a:rPr>
              <a:t>i</a:t>
            </a:r>
            <a:r>
              <a:rPr lang="en-AU" altLang="en-US" dirty="0">
                <a:solidFill>
                  <a:srgbClr val="000000"/>
                </a:solidFill>
              </a:rPr>
              <a:t>=0;i&lt;</a:t>
            </a:r>
            <a:r>
              <a:rPr lang="en-AU" altLang="en-US" dirty="0" err="1">
                <a:solidFill>
                  <a:srgbClr val="000000"/>
                </a:solidFill>
              </a:rPr>
              <a:t>MAXCLASS;i</a:t>
            </a:r>
            <a:r>
              <a:rPr lang="en-AU" altLang="en-US" dirty="0">
                <a:solidFill>
                  <a:srgbClr val="000000"/>
                </a:solidFill>
              </a:rPr>
              <a:t>++)</a:t>
            </a:r>
          </a:p>
          <a:p>
            <a:pPr>
              <a:spcBef>
                <a:spcPct val="50000"/>
              </a:spcBef>
            </a:pPr>
            <a:r>
              <a:rPr lang="en-AU" altLang="en-US" dirty="0">
                <a:solidFill>
                  <a:srgbClr val="000000"/>
                </a:solidFill>
              </a:rPr>
              <a:t>{</a:t>
            </a:r>
          </a:p>
          <a:p>
            <a:pPr>
              <a:spcBef>
                <a:spcPct val="50000"/>
              </a:spcBef>
            </a:pPr>
            <a:r>
              <a:rPr lang="en-AU" altLang="en-US" dirty="0">
                <a:solidFill>
                  <a:srgbClr val="000000"/>
                </a:solidFill>
              </a:rPr>
              <a:t>	</a:t>
            </a:r>
            <a:r>
              <a:rPr lang="en-AU" altLang="en-US" dirty="0" err="1">
                <a:solidFill>
                  <a:srgbClr val="000000"/>
                </a:solidFill>
              </a:rPr>
              <a:t>printf</a:t>
            </a:r>
            <a:r>
              <a:rPr lang="en-AU" altLang="en-US" dirty="0">
                <a:solidFill>
                  <a:srgbClr val="000000"/>
                </a:solidFill>
              </a:rPr>
              <a:t>("enter name\n");</a:t>
            </a:r>
          </a:p>
          <a:p>
            <a:pPr>
              <a:spcBef>
                <a:spcPct val="50000"/>
              </a:spcBef>
            </a:pPr>
            <a:r>
              <a:rPr lang="en-AU" altLang="en-US" dirty="0">
                <a:solidFill>
                  <a:srgbClr val="000000"/>
                </a:solidFill>
              </a:rPr>
              <a:t>	</a:t>
            </a:r>
            <a:r>
              <a:rPr lang="en-AU" altLang="en-US" dirty="0" err="1">
                <a:solidFill>
                  <a:srgbClr val="000000"/>
                </a:solidFill>
              </a:rPr>
              <a:t>scanf</a:t>
            </a:r>
            <a:r>
              <a:rPr lang="en-AU" altLang="en-US" dirty="0">
                <a:solidFill>
                  <a:srgbClr val="000000"/>
                </a:solidFill>
              </a:rPr>
              <a:t>("%s",</a:t>
            </a:r>
            <a:r>
              <a:rPr lang="en-AU" altLang="en-US" dirty="0">
                <a:solidFill>
                  <a:srgbClr val="EF1F1D"/>
                </a:solidFill>
              </a:rPr>
              <a:t>sem2Class</a:t>
            </a:r>
            <a:r>
              <a:rPr lang="en-AU" altLang="en-US" dirty="0">
                <a:solidFill>
                  <a:srgbClr val="000000"/>
                </a:solidFill>
              </a:rPr>
              <a:t>[</a:t>
            </a:r>
            <a:r>
              <a:rPr lang="en-AU" altLang="en-US" dirty="0" err="1">
                <a:solidFill>
                  <a:srgbClr val="000000"/>
                </a:solidFill>
              </a:rPr>
              <a:t>i</a:t>
            </a:r>
            <a:r>
              <a:rPr lang="en-AU" altLang="en-US" dirty="0">
                <a:solidFill>
                  <a:srgbClr val="000000"/>
                </a:solidFill>
              </a:rPr>
              <a:t>].name);</a:t>
            </a:r>
          </a:p>
          <a:p>
            <a:pPr>
              <a:spcBef>
                <a:spcPct val="50000"/>
              </a:spcBef>
            </a:pPr>
            <a:r>
              <a:rPr lang="en-AU" altLang="en-US" dirty="0">
                <a:solidFill>
                  <a:srgbClr val="000000"/>
                </a:solidFill>
              </a:rPr>
              <a:t>	</a:t>
            </a:r>
            <a:r>
              <a:rPr lang="en-AU" altLang="en-US" dirty="0" err="1">
                <a:solidFill>
                  <a:srgbClr val="000000"/>
                </a:solidFill>
              </a:rPr>
              <a:t>printf</a:t>
            </a:r>
            <a:r>
              <a:rPr lang="en-AU" altLang="en-US" dirty="0">
                <a:solidFill>
                  <a:srgbClr val="000000"/>
                </a:solidFill>
              </a:rPr>
              <a:t>("enter id\n");</a:t>
            </a:r>
          </a:p>
          <a:p>
            <a:pPr>
              <a:spcBef>
                <a:spcPct val="50000"/>
              </a:spcBef>
            </a:pPr>
            <a:r>
              <a:rPr lang="en-AU" altLang="en-US" dirty="0">
                <a:solidFill>
                  <a:srgbClr val="000000"/>
                </a:solidFill>
              </a:rPr>
              <a:t>	</a:t>
            </a:r>
            <a:r>
              <a:rPr lang="en-AU" altLang="en-US" dirty="0" err="1">
                <a:solidFill>
                  <a:srgbClr val="000000"/>
                </a:solidFill>
              </a:rPr>
              <a:t>scanf</a:t>
            </a:r>
            <a:r>
              <a:rPr lang="en-AU" altLang="en-US" dirty="0">
                <a:solidFill>
                  <a:srgbClr val="000000"/>
                </a:solidFill>
              </a:rPr>
              <a:t>("%d",&amp;(sem2Class[</a:t>
            </a:r>
            <a:r>
              <a:rPr lang="en-AU" altLang="en-US" dirty="0" err="1">
                <a:solidFill>
                  <a:srgbClr val="000000"/>
                </a:solidFill>
              </a:rPr>
              <a:t>i</a:t>
            </a:r>
            <a:r>
              <a:rPr lang="en-AU" altLang="en-US" dirty="0">
                <a:solidFill>
                  <a:srgbClr val="000000"/>
                </a:solidFill>
              </a:rPr>
              <a:t>].id));</a:t>
            </a:r>
          </a:p>
          <a:p>
            <a:pPr>
              <a:spcBef>
                <a:spcPct val="50000"/>
              </a:spcBef>
            </a:pPr>
            <a:r>
              <a:rPr lang="en-AU" altLang="en-US" dirty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22532" name="AutoShape 4"/>
          <p:cNvSpPr>
            <a:spLocks noChangeArrowheads="1"/>
          </p:cNvSpPr>
          <p:nvPr/>
        </p:nvSpPr>
        <p:spPr bwMode="auto">
          <a:xfrm>
            <a:off x="5943600" y="2819400"/>
            <a:ext cx="1371600" cy="990600"/>
          </a:xfrm>
          <a:prstGeom prst="wedgeRectCallout">
            <a:avLst>
              <a:gd name="adj1" fmla="val -135995"/>
              <a:gd name="adj2" fmla="val 12259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AU" altLang="en-US" b="0">
                <a:solidFill>
                  <a:srgbClr val="000000"/>
                </a:solidFill>
                <a:latin typeface="Times"/>
              </a:rPr>
              <a:t>name of array </a:t>
            </a:r>
          </a:p>
        </p:txBody>
      </p:sp>
    </p:spTree>
    <p:extLst>
      <p:ext uri="{BB962C8B-B14F-4D97-AF65-F5344CB8AC3E}">
        <p14:creationId xmlns:p14="http://schemas.microsoft.com/office/powerpoint/2010/main" val="298873668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/>
              <a:t>Arrays of structs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381000" y="1752600"/>
            <a:ext cx="7772400" cy="483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AU" altLang="en-US">
                <a:solidFill>
                  <a:srgbClr val="000000"/>
                </a:solidFill>
              </a:rPr>
              <a:t>Student sem2Class[MAXCLASS];</a:t>
            </a:r>
          </a:p>
          <a:p>
            <a:pPr>
              <a:spcBef>
                <a:spcPct val="50000"/>
              </a:spcBef>
            </a:pPr>
            <a:r>
              <a:rPr lang="en-AU" altLang="en-US">
                <a:solidFill>
                  <a:srgbClr val="000000"/>
                </a:solidFill>
              </a:rPr>
              <a:t>int i;</a:t>
            </a:r>
          </a:p>
          <a:p>
            <a:pPr>
              <a:spcBef>
                <a:spcPct val="50000"/>
              </a:spcBef>
            </a:pPr>
            <a:r>
              <a:rPr lang="en-AU" altLang="en-US">
                <a:solidFill>
                  <a:srgbClr val="000000"/>
                </a:solidFill>
              </a:rPr>
              <a:t>for (i=0;i&lt;MAXCLASS;i++)</a:t>
            </a:r>
          </a:p>
          <a:p>
            <a:pPr>
              <a:spcBef>
                <a:spcPct val="50000"/>
              </a:spcBef>
            </a:pPr>
            <a:r>
              <a:rPr lang="en-AU" altLang="en-US">
                <a:solidFill>
                  <a:srgbClr val="000000"/>
                </a:solidFill>
              </a:rPr>
              <a:t>{</a:t>
            </a:r>
          </a:p>
          <a:p>
            <a:pPr>
              <a:spcBef>
                <a:spcPct val="50000"/>
              </a:spcBef>
            </a:pPr>
            <a:r>
              <a:rPr lang="en-AU" altLang="en-US">
                <a:solidFill>
                  <a:srgbClr val="000000"/>
                </a:solidFill>
              </a:rPr>
              <a:t>	printf("enter name\n");</a:t>
            </a:r>
          </a:p>
          <a:p>
            <a:pPr>
              <a:spcBef>
                <a:spcPct val="50000"/>
              </a:spcBef>
            </a:pPr>
            <a:r>
              <a:rPr lang="en-AU" altLang="en-US">
                <a:solidFill>
                  <a:srgbClr val="000000"/>
                </a:solidFill>
              </a:rPr>
              <a:t>	scanf("%s",sem2Class</a:t>
            </a:r>
            <a:r>
              <a:rPr lang="en-AU" altLang="en-US">
                <a:solidFill>
                  <a:srgbClr val="EF1F1D"/>
                </a:solidFill>
              </a:rPr>
              <a:t>[i]</a:t>
            </a:r>
            <a:r>
              <a:rPr lang="en-AU" altLang="en-US">
                <a:solidFill>
                  <a:srgbClr val="000000"/>
                </a:solidFill>
              </a:rPr>
              <a:t>.name);</a:t>
            </a:r>
          </a:p>
          <a:p>
            <a:pPr>
              <a:spcBef>
                <a:spcPct val="50000"/>
              </a:spcBef>
            </a:pPr>
            <a:r>
              <a:rPr lang="en-AU" altLang="en-US">
                <a:solidFill>
                  <a:srgbClr val="000000"/>
                </a:solidFill>
              </a:rPr>
              <a:t>	printf("enter id\n");</a:t>
            </a:r>
          </a:p>
          <a:p>
            <a:pPr>
              <a:spcBef>
                <a:spcPct val="50000"/>
              </a:spcBef>
            </a:pPr>
            <a:r>
              <a:rPr lang="en-AU" altLang="en-US">
                <a:solidFill>
                  <a:srgbClr val="000000"/>
                </a:solidFill>
              </a:rPr>
              <a:t>	scanf("%d",&amp;(sem2Class[i].id));</a:t>
            </a:r>
          </a:p>
          <a:p>
            <a:pPr>
              <a:spcBef>
                <a:spcPct val="50000"/>
              </a:spcBef>
            </a:pPr>
            <a:r>
              <a:rPr lang="en-AU" altLang="en-US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23556" name="AutoShape 4"/>
          <p:cNvSpPr>
            <a:spLocks noChangeArrowheads="1"/>
          </p:cNvSpPr>
          <p:nvPr/>
        </p:nvSpPr>
        <p:spPr bwMode="auto">
          <a:xfrm>
            <a:off x="5943600" y="2819400"/>
            <a:ext cx="1371600" cy="990600"/>
          </a:xfrm>
          <a:prstGeom prst="wedgeRectCallout">
            <a:avLst>
              <a:gd name="adj1" fmla="val -93287"/>
              <a:gd name="adj2" fmla="val 12099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AU" altLang="en-US" b="0">
                <a:solidFill>
                  <a:srgbClr val="000000"/>
                </a:solidFill>
                <a:latin typeface="Times"/>
              </a:rPr>
              <a:t>index into array</a:t>
            </a:r>
          </a:p>
        </p:txBody>
      </p:sp>
    </p:spTree>
    <p:extLst>
      <p:ext uri="{BB962C8B-B14F-4D97-AF65-F5344CB8AC3E}">
        <p14:creationId xmlns:p14="http://schemas.microsoft.com/office/powerpoint/2010/main" val="260779482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/>
              <a:t>Arrays of structs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381000" y="1752600"/>
            <a:ext cx="7772400" cy="483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AU" altLang="en-US">
                <a:solidFill>
                  <a:srgbClr val="000000"/>
                </a:solidFill>
              </a:rPr>
              <a:t>Student sem2Class[MAXCLASS];</a:t>
            </a:r>
          </a:p>
          <a:p>
            <a:pPr>
              <a:spcBef>
                <a:spcPct val="50000"/>
              </a:spcBef>
            </a:pPr>
            <a:r>
              <a:rPr lang="en-AU" altLang="en-US">
                <a:solidFill>
                  <a:srgbClr val="000000"/>
                </a:solidFill>
              </a:rPr>
              <a:t>int i;</a:t>
            </a:r>
          </a:p>
          <a:p>
            <a:pPr>
              <a:spcBef>
                <a:spcPct val="50000"/>
              </a:spcBef>
            </a:pPr>
            <a:r>
              <a:rPr lang="en-AU" altLang="en-US">
                <a:solidFill>
                  <a:srgbClr val="000000"/>
                </a:solidFill>
              </a:rPr>
              <a:t>for (i=0;i&lt;MAXCLASS;i++)</a:t>
            </a:r>
          </a:p>
          <a:p>
            <a:pPr>
              <a:spcBef>
                <a:spcPct val="50000"/>
              </a:spcBef>
            </a:pPr>
            <a:r>
              <a:rPr lang="en-AU" altLang="en-US">
                <a:solidFill>
                  <a:srgbClr val="000000"/>
                </a:solidFill>
              </a:rPr>
              <a:t>{</a:t>
            </a:r>
          </a:p>
          <a:p>
            <a:pPr>
              <a:spcBef>
                <a:spcPct val="50000"/>
              </a:spcBef>
            </a:pPr>
            <a:r>
              <a:rPr lang="en-AU" altLang="en-US">
                <a:solidFill>
                  <a:srgbClr val="000000"/>
                </a:solidFill>
              </a:rPr>
              <a:t>	printf("enter name\n");</a:t>
            </a:r>
          </a:p>
          <a:p>
            <a:pPr>
              <a:spcBef>
                <a:spcPct val="50000"/>
              </a:spcBef>
            </a:pPr>
            <a:r>
              <a:rPr lang="en-AU" altLang="en-US">
                <a:solidFill>
                  <a:srgbClr val="000000"/>
                </a:solidFill>
              </a:rPr>
              <a:t>	scanf("%s",</a:t>
            </a:r>
            <a:r>
              <a:rPr lang="en-AU" altLang="en-US">
                <a:solidFill>
                  <a:srgbClr val="EF1F1D"/>
                </a:solidFill>
              </a:rPr>
              <a:t>sem2Class[i]</a:t>
            </a:r>
            <a:r>
              <a:rPr lang="en-AU" altLang="en-US">
                <a:solidFill>
                  <a:srgbClr val="000000"/>
                </a:solidFill>
              </a:rPr>
              <a:t>.name);</a:t>
            </a:r>
          </a:p>
          <a:p>
            <a:pPr>
              <a:spcBef>
                <a:spcPct val="50000"/>
              </a:spcBef>
            </a:pPr>
            <a:r>
              <a:rPr lang="en-AU" altLang="en-US">
                <a:solidFill>
                  <a:srgbClr val="000000"/>
                </a:solidFill>
              </a:rPr>
              <a:t>	printf("enter id\n");</a:t>
            </a:r>
          </a:p>
          <a:p>
            <a:pPr>
              <a:spcBef>
                <a:spcPct val="50000"/>
              </a:spcBef>
            </a:pPr>
            <a:r>
              <a:rPr lang="en-AU" altLang="en-US">
                <a:solidFill>
                  <a:srgbClr val="000000"/>
                </a:solidFill>
              </a:rPr>
              <a:t>	scanf("%d",&amp;(sem2Class[i].id));</a:t>
            </a:r>
          </a:p>
          <a:p>
            <a:pPr>
              <a:spcBef>
                <a:spcPct val="50000"/>
              </a:spcBef>
            </a:pPr>
            <a:r>
              <a:rPr lang="en-AU" altLang="en-US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25604" name="AutoShape 4"/>
          <p:cNvSpPr>
            <a:spLocks noChangeArrowheads="1"/>
          </p:cNvSpPr>
          <p:nvPr/>
        </p:nvSpPr>
        <p:spPr bwMode="auto">
          <a:xfrm>
            <a:off x="5257800" y="2590800"/>
            <a:ext cx="2286000" cy="1219200"/>
          </a:xfrm>
          <a:prstGeom prst="wedgeRectCallout">
            <a:avLst>
              <a:gd name="adj1" fmla="val -45972"/>
              <a:gd name="adj2" fmla="val 10768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AU" altLang="en-US" b="0">
                <a:solidFill>
                  <a:srgbClr val="000000"/>
                </a:solidFill>
                <a:latin typeface="Times"/>
              </a:rPr>
              <a:t>the structure at this position in the array</a:t>
            </a:r>
          </a:p>
        </p:txBody>
      </p:sp>
    </p:spTree>
    <p:extLst>
      <p:ext uri="{BB962C8B-B14F-4D97-AF65-F5344CB8AC3E}">
        <p14:creationId xmlns:p14="http://schemas.microsoft.com/office/powerpoint/2010/main" val="4096182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251520" y="332656"/>
            <a:ext cx="8784976" cy="1143000"/>
          </a:xfrm>
        </p:spPr>
        <p:txBody>
          <a:bodyPr/>
          <a:lstStyle/>
          <a:p>
            <a:r>
              <a:rPr lang="en-US" altLang="en-US" dirty="0" smtClean="0"/>
              <a:t>Pros and Cons of Global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500" dirty="0" smtClean="0"/>
              <a:t>Global variables are convenient when many functions must share a variable or when a few functions share a large number of variables.</a:t>
            </a:r>
          </a:p>
          <a:p>
            <a:pPr>
              <a:defRPr/>
            </a:pPr>
            <a:r>
              <a:rPr lang="en-US" sz="2500" dirty="0" smtClean="0"/>
              <a:t>In most cases, it’s better for functions to communicate through parameters rather than by sharing variables:</a:t>
            </a:r>
          </a:p>
          <a:p>
            <a:pPr marL="457200" lvl="1" indent="0">
              <a:buNone/>
              <a:defRPr/>
            </a:pP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292117039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/>
              <a:t>Arrays of structs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381000" y="1752600"/>
            <a:ext cx="7772400" cy="483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AU" altLang="en-US">
                <a:solidFill>
                  <a:srgbClr val="000000"/>
                </a:solidFill>
              </a:rPr>
              <a:t>Student sem2Class[MAXCLASS];</a:t>
            </a:r>
          </a:p>
          <a:p>
            <a:pPr>
              <a:spcBef>
                <a:spcPct val="50000"/>
              </a:spcBef>
            </a:pPr>
            <a:r>
              <a:rPr lang="en-AU" altLang="en-US">
                <a:solidFill>
                  <a:srgbClr val="000000"/>
                </a:solidFill>
              </a:rPr>
              <a:t>int i;</a:t>
            </a:r>
          </a:p>
          <a:p>
            <a:pPr>
              <a:spcBef>
                <a:spcPct val="50000"/>
              </a:spcBef>
            </a:pPr>
            <a:r>
              <a:rPr lang="en-AU" altLang="en-US">
                <a:solidFill>
                  <a:srgbClr val="000000"/>
                </a:solidFill>
              </a:rPr>
              <a:t>for (i=0;i&lt;MAXCLASS;i++)</a:t>
            </a:r>
          </a:p>
          <a:p>
            <a:pPr>
              <a:spcBef>
                <a:spcPct val="50000"/>
              </a:spcBef>
            </a:pPr>
            <a:r>
              <a:rPr lang="en-AU" altLang="en-US">
                <a:solidFill>
                  <a:srgbClr val="000000"/>
                </a:solidFill>
              </a:rPr>
              <a:t>{</a:t>
            </a:r>
          </a:p>
          <a:p>
            <a:pPr>
              <a:spcBef>
                <a:spcPct val="50000"/>
              </a:spcBef>
            </a:pPr>
            <a:r>
              <a:rPr lang="en-AU" altLang="en-US">
                <a:solidFill>
                  <a:srgbClr val="000000"/>
                </a:solidFill>
              </a:rPr>
              <a:t>	printf("enter name\n");</a:t>
            </a:r>
          </a:p>
          <a:p>
            <a:pPr>
              <a:spcBef>
                <a:spcPct val="50000"/>
              </a:spcBef>
            </a:pPr>
            <a:r>
              <a:rPr lang="en-AU" altLang="en-US">
                <a:solidFill>
                  <a:srgbClr val="000000"/>
                </a:solidFill>
              </a:rPr>
              <a:t>	scanf("%s",sem2Class[i].</a:t>
            </a:r>
            <a:r>
              <a:rPr lang="en-AU" altLang="en-US">
                <a:solidFill>
                  <a:srgbClr val="EF1F1D"/>
                </a:solidFill>
              </a:rPr>
              <a:t>name</a:t>
            </a:r>
            <a:r>
              <a:rPr lang="en-AU" altLang="en-US">
                <a:solidFill>
                  <a:srgbClr val="000000"/>
                </a:solidFill>
              </a:rPr>
              <a:t>);</a:t>
            </a:r>
          </a:p>
          <a:p>
            <a:pPr>
              <a:spcBef>
                <a:spcPct val="50000"/>
              </a:spcBef>
            </a:pPr>
            <a:r>
              <a:rPr lang="en-AU" altLang="en-US">
                <a:solidFill>
                  <a:srgbClr val="000000"/>
                </a:solidFill>
              </a:rPr>
              <a:t>	printf("enter id\n");</a:t>
            </a:r>
          </a:p>
          <a:p>
            <a:pPr>
              <a:spcBef>
                <a:spcPct val="50000"/>
              </a:spcBef>
            </a:pPr>
            <a:r>
              <a:rPr lang="en-AU" altLang="en-US">
                <a:solidFill>
                  <a:srgbClr val="000000"/>
                </a:solidFill>
              </a:rPr>
              <a:t>	scanf("%d",&amp;(sem2Class[i].id));</a:t>
            </a:r>
          </a:p>
          <a:p>
            <a:pPr>
              <a:spcBef>
                <a:spcPct val="50000"/>
              </a:spcBef>
            </a:pPr>
            <a:r>
              <a:rPr lang="en-AU" altLang="en-US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24580" name="AutoShape 4"/>
          <p:cNvSpPr>
            <a:spLocks noChangeArrowheads="1"/>
          </p:cNvSpPr>
          <p:nvPr/>
        </p:nvSpPr>
        <p:spPr bwMode="auto">
          <a:xfrm>
            <a:off x="6019800" y="2133600"/>
            <a:ext cx="2438400" cy="1828800"/>
          </a:xfrm>
          <a:prstGeom prst="wedgeRectCallout">
            <a:avLst>
              <a:gd name="adj1" fmla="val -49412"/>
              <a:gd name="adj2" fmla="val 7925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AU" altLang="en-US" b="0">
                <a:solidFill>
                  <a:srgbClr val="000000"/>
                </a:solidFill>
                <a:latin typeface="Times"/>
              </a:rPr>
              <a:t>name of the member of the structure at that position in the array</a:t>
            </a:r>
          </a:p>
        </p:txBody>
      </p:sp>
    </p:spTree>
    <p:extLst>
      <p:ext uri="{BB962C8B-B14F-4D97-AF65-F5344CB8AC3E}">
        <p14:creationId xmlns:p14="http://schemas.microsoft.com/office/powerpoint/2010/main" val="311135932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Using arrays and pointers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610600" cy="5029200"/>
          </a:xfrm>
        </p:spPr>
        <p:txBody>
          <a:bodyPr/>
          <a:lstStyle/>
          <a:p>
            <a:r>
              <a:rPr lang="en-US" altLang="en-US" dirty="0"/>
              <a:t>Some </a:t>
            </a:r>
            <a:r>
              <a:rPr lang="en-US" altLang="en-US" dirty="0" err="1"/>
              <a:t>struct</a:t>
            </a:r>
            <a:r>
              <a:rPr lang="en-US" altLang="en-US" dirty="0"/>
              <a:t>: </a:t>
            </a:r>
            <a:r>
              <a:rPr lang="en-US" altLang="en-US" sz="2800" dirty="0">
                <a:latin typeface="Courier New" pitchFamily="49" charset="0"/>
              </a:rPr>
              <a:t>s[13]</a:t>
            </a:r>
          </a:p>
          <a:p>
            <a:r>
              <a:rPr lang="en-US" altLang="en-US" dirty="0"/>
              <a:t>An item in some </a:t>
            </a:r>
            <a:r>
              <a:rPr lang="en-US" altLang="en-US" dirty="0" err="1"/>
              <a:t>struct</a:t>
            </a:r>
            <a:r>
              <a:rPr lang="en-US" altLang="en-US" dirty="0"/>
              <a:t>: </a:t>
            </a:r>
            <a:r>
              <a:rPr lang="en-US" altLang="en-US" sz="2800" dirty="0">
                <a:latin typeface="Courier New" pitchFamily="49" charset="0"/>
              </a:rPr>
              <a:t>s[4].age</a:t>
            </a:r>
          </a:p>
          <a:p>
            <a:r>
              <a:rPr lang="en-US" altLang="en-US" dirty="0"/>
              <a:t>A character in some name:  </a:t>
            </a:r>
            <a:r>
              <a:rPr lang="en-US" altLang="en-US" sz="2800" dirty="0">
                <a:latin typeface="Courier New" pitchFamily="49" charset="0"/>
              </a:rPr>
              <a:t>s[7].name[3]</a:t>
            </a:r>
          </a:p>
          <a:p>
            <a:r>
              <a:rPr lang="en-US" altLang="en-US" dirty="0"/>
              <a:t>Address of some </a:t>
            </a:r>
            <a:r>
              <a:rPr lang="en-US" altLang="en-US" dirty="0" err="1"/>
              <a:t>struct</a:t>
            </a:r>
            <a:r>
              <a:rPr lang="en-US" altLang="en-US" dirty="0"/>
              <a:t>: </a:t>
            </a:r>
            <a:r>
              <a:rPr lang="en-US" altLang="en-US" sz="2800" dirty="0">
                <a:latin typeface="Courier New" pitchFamily="49" charset="0"/>
              </a:rPr>
              <a:t>&amp;(s[2])</a:t>
            </a:r>
          </a:p>
          <a:p>
            <a:r>
              <a:rPr lang="en-US" altLang="en-US" dirty="0"/>
              <a:t>An item in some </a:t>
            </a:r>
            <a:r>
              <a:rPr lang="en-US" altLang="en-US" dirty="0" err="1"/>
              <a:t>struct</a:t>
            </a:r>
            <a:r>
              <a:rPr lang="en-US" altLang="en-US" dirty="0"/>
              <a:t> pointed to: </a:t>
            </a:r>
            <a:r>
              <a:rPr lang="en-US" altLang="en-US" sz="2800" dirty="0">
                <a:latin typeface="Courier New" pitchFamily="49" charset="0"/>
              </a:rPr>
              <a:t>(*</a:t>
            </a:r>
            <a:r>
              <a:rPr lang="en-US" altLang="en-US" sz="2800" dirty="0" err="1">
                <a:latin typeface="Courier New" pitchFamily="49" charset="0"/>
              </a:rPr>
              <a:t>sptr</a:t>
            </a:r>
            <a:r>
              <a:rPr lang="en-US" altLang="en-US" sz="2800" dirty="0">
                <a:latin typeface="Courier New" pitchFamily="49" charset="0"/>
              </a:rPr>
              <a:t>).age</a:t>
            </a:r>
          </a:p>
          <a:p>
            <a:r>
              <a:rPr lang="en-US" altLang="en-US" dirty="0"/>
              <a:t>Address of above: </a:t>
            </a:r>
            <a:r>
              <a:rPr lang="en-US" altLang="en-US" sz="2800" dirty="0">
                <a:latin typeface="Courier New" pitchFamily="49" charset="0"/>
              </a:rPr>
              <a:t>&amp;((*</a:t>
            </a:r>
            <a:r>
              <a:rPr lang="en-US" altLang="en-US" sz="2800" dirty="0" err="1">
                <a:latin typeface="Courier New" pitchFamily="49" charset="0"/>
              </a:rPr>
              <a:t>sptr</a:t>
            </a:r>
            <a:r>
              <a:rPr lang="en-US" altLang="en-US" sz="2800" dirty="0">
                <a:latin typeface="Courier New" pitchFamily="49" charset="0"/>
              </a:rPr>
              <a:t>).age)</a:t>
            </a:r>
          </a:p>
          <a:p>
            <a:pPr>
              <a:buFontTx/>
              <a:buNone/>
            </a:pPr>
            <a:r>
              <a:rPr lang="en-US" altLang="en-US" dirty="0"/>
              <a:t>	This is an address </a:t>
            </a:r>
            <a:r>
              <a:rPr lang="en-US" altLang="en-US" u="sng" dirty="0"/>
              <a:t>within</a:t>
            </a:r>
            <a:r>
              <a:rPr lang="en-US" altLang="en-US" dirty="0"/>
              <a:t> a </a:t>
            </a:r>
            <a:r>
              <a:rPr lang="en-US" altLang="en-US" dirty="0" err="1"/>
              <a:t>struct</a:t>
            </a:r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074774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Nested Arrays and Structures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Structures and arrays can be combined without restriction.</a:t>
            </a:r>
          </a:p>
          <a:p>
            <a:r>
              <a:rPr lang="en-US" altLang="en-US" smtClean="0"/>
              <a:t>Arrays may have structures as their elements, and structures may contain arrays and structures as members.</a:t>
            </a:r>
          </a:p>
        </p:txBody>
      </p:sp>
    </p:spTree>
    <p:extLst>
      <p:ext uri="{BB962C8B-B14F-4D97-AF65-F5344CB8AC3E}">
        <p14:creationId xmlns:p14="http://schemas.microsoft.com/office/powerpoint/2010/main" val="866638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Nested Structures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Nesting one structure inside another is often useful.</a:t>
            </a:r>
          </a:p>
          <a:p>
            <a:r>
              <a:rPr lang="en-US" altLang="en-US" smtClean="0"/>
              <a:t>Suppose that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person_name</a:t>
            </a:r>
            <a:r>
              <a:rPr lang="en-US" altLang="en-US" smtClean="0"/>
              <a:t> is the following structure: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 smtClean="0">
                <a:latin typeface="Courier New" pitchFamily="49" charset="0"/>
                <a:cs typeface="Courier New" pitchFamily="49" charset="0"/>
              </a:rPr>
              <a:t>	struct person_name {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400" smtClean="0">
                <a:latin typeface="Courier New" pitchFamily="49" charset="0"/>
                <a:cs typeface="Courier New" pitchFamily="49" charset="0"/>
              </a:rPr>
              <a:t>	  char first[FIRST_NAME_LEN+1];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400" smtClean="0">
                <a:latin typeface="Courier New" pitchFamily="49" charset="0"/>
                <a:cs typeface="Courier New" pitchFamily="49" charset="0"/>
              </a:rPr>
              <a:t>	  char middle_initial;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400" smtClean="0">
                <a:latin typeface="Courier New" pitchFamily="49" charset="0"/>
                <a:cs typeface="Courier New" pitchFamily="49" charset="0"/>
              </a:rPr>
              <a:t>	  char last[LAST_NAME_LEN+1];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400" smtClean="0">
                <a:latin typeface="Courier New" pitchFamily="49" charset="0"/>
                <a:cs typeface="Courier New" pitchFamily="49" charset="0"/>
              </a:rPr>
              <a:t>	};</a:t>
            </a:r>
          </a:p>
        </p:txBody>
      </p:sp>
    </p:spTree>
    <p:extLst>
      <p:ext uri="{BB962C8B-B14F-4D97-AF65-F5344CB8AC3E}">
        <p14:creationId xmlns:p14="http://schemas.microsoft.com/office/powerpoint/2010/main" val="743893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>
          <a:xfrm>
            <a:off x="755576" y="29845"/>
            <a:ext cx="7772400" cy="1143000"/>
          </a:xfrm>
        </p:spPr>
        <p:txBody>
          <a:bodyPr/>
          <a:lstStyle/>
          <a:p>
            <a:r>
              <a:rPr lang="en-US" altLang="en-US" dirty="0" smtClean="0"/>
              <a:t>Nested Structures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>
          <a:xfrm>
            <a:off x="611560" y="980728"/>
            <a:ext cx="7772400" cy="4114800"/>
          </a:xfrm>
        </p:spPr>
        <p:txBody>
          <a:bodyPr/>
          <a:lstStyle/>
          <a:p>
            <a:r>
              <a:rPr lang="en-US" altLang="en-US" dirty="0" smtClean="0"/>
              <a:t>We can use </a:t>
            </a:r>
            <a:r>
              <a:rPr lang="en-US" altLang="en-US" dirty="0" err="1" smtClean="0">
                <a:latin typeface="Courier New" pitchFamily="49" charset="0"/>
                <a:cs typeface="Courier New" pitchFamily="49" charset="0"/>
              </a:rPr>
              <a:t>person_name</a:t>
            </a:r>
            <a:r>
              <a:rPr lang="en-US" altLang="en-US" dirty="0" smtClean="0"/>
              <a:t> as part of a larger structure: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sz="24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altLang="en-US" sz="2400" dirty="0" smtClean="0">
                <a:latin typeface="Courier New" pitchFamily="49" charset="0"/>
                <a:cs typeface="Courier New" pitchFamily="49" charset="0"/>
              </a:rPr>
              <a:t> student {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400" dirty="0" smtClean="0"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altLang="en-US" sz="24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alt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400" dirty="0" err="1" smtClean="0">
                <a:latin typeface="Courier New" pitchFamily="49" charset="0"/>
                <a:cs typeface="Courier New" pitchFamily="49" charset="0"/>
              </a:rPr>
              <a:t>person_name</a:t>
            </a:r>
            <a:r>
              <a:rPr lang="en-US" altLang="en-US" sz="2400" dirty="0" smtClean="0">
                <a:latin typeface="Courier New" pitchFamily="49" charset="0"/>
                <a:cs typeface="Courier New" pitchFamily="49" charset="0"/>
              </a:rPr>
              <a:t> name;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400" dirty="0" smtClean="0"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alt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sz="2400" dirty="0" smtClean="0">
                <a:latin typeface="Courier New" pitchFamily="49" charset="0"/>
                <a:cs typeface="Courier New" pitchFamily="49" charset="0"/>
              </a:rPr>
              <a:t> id, age;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400" dirty="0" smtClean="0">
                <a:latin typeface="Courier New" pitchFamily="49" charset="0"/>
                <a:cs typeface="Courier New" pitchFamily="49" charset="0"/>
              </a:rPr>
              <a:t>	  char sex;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400" dirty="0" smtClean="0">
                <a:latin typeface="Courier New" pitchFamily="49" charset="0"/>
                <a:cs typeface="Courier New" pitchFamily="49" charset="0"/>
              </a:rPr>
              <a:t>	} student1, student2;</a:t>
            </a:r>
          </a:p>
          <a:p>
            <a:r>
              <a:rPr lang="en-US" altLang="en-US" dirty="0" smtClean="0"/>
              <a:t>Accessing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student1</a:t>
            </a:r>
            <a:r>
              <a:rPr lang="en-US" altLang="en-US" dirty="0" smtClean="0"/>
              <a:t>’s first name, middle initial, or last name requires two applications of the . operator: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sz="2400" dirty="0" err="1" smtClean="0">
                <a:latin typeface="Courier New" pitchFamily="49" charset="0"/>
                <a:cs typeface="Courier New" pitchFamily="49" charset="0"/>
              </a:rPr>
              <a:t>strcpy</a:t>
            </a:r>
            <a:r>
              <a:rPr lang="en-US" altLang="en-US" sz="2400" dirty="0" smtClean="0">
                <a:latin typeface="Courier New" pitchFamily="49" charset="0"/>
                <a:cs typeface="Courier New" pitchFamily="49" charset="0"/>
              </a:rPr>
              <a:t>(student1.name.first, "Fred");</a:t>
            </a:r>
          </a:p>
        </p:txBody>
      </p:sp>
    </p:spTree>
    <p:extLst>
      <p:ext uri="{BB962C8B-B14F-4D97-AF65-F5344CB8AC3E}">
        <p14:creationId xmlns:p14="http://schemas.microsoft.com/office/powerpoint/2010/main" val="2312195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>
          <a:xfrm>
            <a:off x="899592" y="0"/>
            <a:ext cx="7772400" cy="1143000"/>
          </a:xfrm>
        </p:spPr>
        <p:txBody>
          <a:bodyPr/>
          <a:lstStyle/>
          <a:p>
            <a:r>
              <a:rPr lang="en-US" altLang="en-US" dirty="0" smtClean="0"/>
              <a:t>Nested Structures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>
          <a:xfrm>
            <a:off x="683568" y="980728"/>
            <a:ext cx="7772400" cy="4114800"/>
          </a:xfrm>
        </p:spPr>
        <p:txBody>
          <a:bodyPr/>
          <a:lstStyle/>
          <a:p>
            <a:r>
              <a:rPr lang="en-US" altLang="en-US" sz="2600" dirty="0" smtClean="0"/>
              <a:t>Having </a:t>
            </a:r>
            <a:r>
              <a:rPr lang="en-US" altLang="en-US" sz="2600" dirty="0" smtClean="0"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altLang="en-US" sz="2600" dirty="0" smtClean="0"/>
              <a:t> be a structure makes it easier to treat names as units of data.</a:t>
            </a:r>
          </a:p>
          <a:p>
            <a:r>
              <a:rPr lang="en-US" altLang="en-US" sz="2600" dirty="0" smtClean="0"/>
              <a:t>A function that displays a name could be passed one </a:t>
            </a:r>
            <a:r>
              <a:rPr lang="en-US" altLang="en-US" sz="2600" dirty="0" err="1" smtClean="0">
                <a:latin typeface="Courier New" pitchFamily="49" charset="0"/>
                <a:cs typeface="Courier New" pitchFamily="49" charset="0"/>
              </a:rPr>
              <a:t>person_name</a:t>
            </a:r>
            <a:r>
              <a:rPr lang="en-US" altLang="en-US" sz="2600" dirty="0" smtClean="0"/>
              <a:t> argument instead of three arguments: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2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sz="2200" dirty="0" err="1" smtClean="0">
                <a:latin typeface="Courier New" pitchFamily="49" charset="0"/>
                <a:cs typeface="Courier New" pitchFamily="49" charset="0"/>
              </a:rPr>
              <a:t>display_name</a:t>
            </a:r>
            <a:r>
              <a:rPr lang="en-US" altLang="en-US" sz="2200" dirty="0" smtClean="0">
                <a:latin typeface="Courier New" pitchFamily="49" charset="0"/>
                <a:cs typeface="Courier New" pitchFamily="49" charset="0"/>
              </a:rPr>
              <a:t>(student1.name);</a:t>
            </a:r>
          </a:p>
          <a:p>
            <a:r>
              <a:rPr lang="en-US" altLang="en-US" sz="2600" dirty="0" smtClean="0"/>
              <a:t>Copying the information from a </a:t>
            </a:r>
            <a:r>
              <a:rPr lang="en-US" altLang="en-US" sz="2600" dirty="0" err="1" smtClean="0">
                <a:latin typeface="Courier New" pitchFamily="49" charset="0"/>
                <a:cs typeface="Courier New" pitchFamily="49" charset="0"/>
              </a:rPr>
              <a:t>person_name</a:t>
            </a:r>
            <a:r>
              <a:rPr lang="en-US" altLang="en-US" sz="2600" dirty="0" smtClean="0"/>
              <a:t> structure to the </a:t>
            </a:r>
            <a:r>
              <a:rPr lang="en-US" altLang="en-US" sz="2600" dirty="0" smtClean="0"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altLang="en-US" sz="2600" dirty="0" smtClean="0"/>
              <a:t> member of a student structure would take one assignment instead of three: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2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sz="22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altLang="en-US" sz="2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200" dirty="0" err="1" smtClean="0">
                <a:latin typeface="Courier New" pitchFamily="49" charset="0"/>
                <a:cs typeface="Courier New" pitchFamily="49" charset="0"/>
              </a:rPr>
              <a:t>person_name</a:t>
            </a:r>
            <a:r>
              <a:rPr lang="en-US" altLang="en-US" sz="2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200" dirty="0" err="1" smtClean="0">
                <a:latin typeface="Courier New" pitchFamily="49" charset="0"/>
                <a:cs typeface="Courier New" pitchFamily="49" charset="0"/>
              </a:rPr>
              <a:t>new_name</a:t>
            </a:r>
            <a:r>
              <a:rPr lang="en-US" altLang="en-US" sz="22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200" dirty="0" smtClean="0">
                <a:latin typeface="Courier New" pitchFamily="49" charset="0"/>
                <a:cs typeface="Courier New" pitchFamily="49" charset="0"/>
              </a:rPr>
              <a:t>	…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200" dirty="0" smtClean="0">
                <a:latin typeface="Courier New" pitchFamily="49" charset="0"/>
                <a:cs typeface="Courier New" pitchFamily="49" charset="0"/>
              </a:rPr>
              <a:t>	student1.name = </a:t>
            </a:r>
            <a:r>
              <a:rPr lang="en-US" altLang="en-US" sz="2200" dirty="0" err="1" smtClean="0">
                <a:latin typeface="Courier New" pitchFamily="49" charset="0"/>
                <a:cs typeface="Courier New" pitchFamily="49" charset="0"/>
              </a:rPr>
              <a:t>new_name</a:t>
            </a:r>
            <a:r>
              <a:rPr lang="en-US" altLang="en-US" sz="2200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372836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Pointer and </a:t>
            </a:r>
            <a:r>
              <a:rPr lang="en-CA" dirty="0" err="1" smtClean="0"/>
              <a:t>Struct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 smtClean="0"/>
              <a:t>structs</a:t>
            </a:r>
            <a:r>
              <a:rPr lang="en-CA" dirty="0" smtClean="0"/>
              <a:t> cannot contain themselves, but they can contain pointers to themselves</a:t>
            </a:r>
          </a:p>
          <a:p>
            <a:pPr marL="0" indent="0">
              <a:buNone/>
            </a:pPr>
            <a:endParaRPr lang="en-CA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CA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Node{</a:t>
            </a:r>
          </a:p>
          <a:p>
            <a:pPr marL="0" indent="0">
              <a:buNone/>
            </a:pPr>
            <a:r>
              <a:rPr lang="en-CA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CA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CA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item;</a:t>
            </a:r>
          </a:p>
          <a:p>
            <a:pPr marL="0" indent="0">
              <a:buNone/>
            </a:pPr>
            <a:r>
              <a:rPr lang="en-CA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CA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CA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 Node *next</a:t>
            </a:r>
            <a:r>
              <a:rPr lang="en-CA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CA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14366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0736" cy="1143000"/>
          </a:xfrm>
        </p:spPr>
        <p:txBody>
          <a:bodyPr/>
          <a:lstStyle/>
          <a:p>
            <a:r>
              <a:rPr lang="en-US" altLang="en-US" dirty="0" smtClean="0"/>
              <a:t>Pros and Cons of Global Variables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395536" y="1124744"/>
            <a:ext cx="8496944" cy="5184576"/>
          </a:xfrm>
        </p:spPr>
        <p:txBody>
          <a:bodyPr/>
          <a:lstStyle/>
          <a:p>
            <a:r>
              <a:rPr lang="en-US" altLang="en-US" sz="2200" dirty="0" smtClean="0"/>
              <a:t>Making variables global when they should be local can lead to some rather frustrating bugs.</a:t>
            </a:r>
          </a:p>
          <a:p>
            <a:r>
              <a:rPr lang="en-US" altLang="en-US" sz="2200" dirty="0" smtClean="0"/>
              <a:t>Code that is supposed to display a 10 × 10 arrangement of asterisks:</a:t>
            </a:r>
          </a:p>
          <a:p>
            <a:pPr>
              <a:lnSpc>
                <a:spcPct val="80000"/>
              </a:lnSpc>
              <a:spcBef>
                <a:spcPts val="800"/>
              </a:spcBef>
              <a:buFontTx/>
              <a:buNone/>
            </a:pP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sz="1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8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	 </a:t>
            </a:r>
          </a:p>
          <a:p>
            <a:pPr>
              <a:lnSpc>
                <a:spcPct val="70000"/>
              </a:lnSpc>
              <a:spcBef>
                <a:spcPts val="200"/>
              </a:spcBef>
              <a:buFontTx/>
              <a:buNone/>
            </a:pP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	void </a:t>
            </a:r>
            <a:r>
              <a:rPr lang="en-US" altLang="en-US" sz="1800" dirty="0" err="1" smtClean="0">
                <a:latin typeface="Courier New" pitchFamily="49" charset="0"/>
                <a:cs typeface="Courier New" pitchFamily="49" charset="0"/>
              </a:rPr>
              <a:t>print_one_row</a:t>
            </a: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(void)</a:t>
            </a:r>
          </a:p>
          <a:p>
            <a:pPr>
              <a:lnSpc>
                <a:spcPct val="70000"/>
              </a:lnSpc>
              <a:spcBef>
                <a:spcPts val="200"/>
              </a:spcBef>
              <a:buFontTx/>
              <a:buNone/>
            </a:pP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	  for (</a:t>
            </a:r>
            <a:r>
              <a:rPr lang="en-US" altLang="en-US" sz="18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altLang="en-US" sz="18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altLang="en-US" sz="18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lnSpc>
                <a:spcPct val="70000"/>
              </a:lnSpc>
              <a:spcBef>
                <a:spcPts val="300"/>
              </a:spcBef>
              <a:buFontTx/>
              <a:buNone/>
            </a:pP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	    </a:t>
            </a:r>
            <a:r>
              <a:rPr lang="en-US" altLang="en-US" sz="18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("*");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	 </a:t>
            </a:r>
          </a:p>
          <a:p>
            <a:pPr>
              <a:lnSpc>
                <a:spcPct val="70000"/>
              </a:lnSpc>
              <a:spcBef>
                <a:spcPts val="200"/>
              </a:spcBef>
              <a:buFontTx/>
              <a:buNone/>
            </a:pP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	void </a:t>
            </a:r>
            <a:r>
              <a:rPr lang="en-US" altLang="en-US" sz="1800" dirty="0" err="1" smtClean="0">
                <a:latin typeface="Courier New" pitchFamily="49" charset="0"/>
                <a:cs typeface="Courier New" pitchFamily="49" charset="0"/>
              </a:rPr>
              <a:t>print_all_rows</a:t>
            </a: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(void)</a:t>
            </a:r>
          </a:p>
          <a:p>
            <a:pPr>
              <a:lnSpc>
                <a:spcPct val="70000"/>
              </a:lnSpc>
              <a:spcBef>
                <a:spcPts val="200"/>
              </a:spcBef>
              <a:buFontTx/>
              <a:buNone/>
            </a:pP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	  for (</a:t>
            </a:r>
            <a:r>
              <a:rPr lang="en-US" altLang="en-US" sz="18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altLang="en-US" sz="18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altLang="en-US" sz="18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pPr>
              <a:lnSpc>
                <a:spcPct val="70000"/>
              </a:lnSpc>
              <a:spcBef>
                <a:spcPts val="200"/>
              </a:spcBef>
              <a:buFontTx/>
              <a:buNone/>
            </a:pP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	    </a:t>
            </a:r>
            <a:r>
              <a:rPr lang="en-US" altLang="en-US" sz="1800" dirty="0" err="1" smtClean="0">
                <a:latin typeface="Courier New" pitchFamily="49" charset="0"/>
                <a:cs typeface="Courier New" pitchFamily="49" charset="0"/>
              </a:rPr>
              <a:t>print_one_row</a:t>
            </a: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lnSpc>
                <a:spcPct val="70000"/>
              </a:lnSpc>
              <a:spcBef>
                <a:spcPts val="300"/>
              </a:spcBef>
              <a:buFontTx/>
              <a:buNone/>
            </a:pP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	    </a:t>
            </a:r>
            <a:r>
              <a:rPr lang="en-US" altLang="en-US" sz="18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("\n");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	  }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	}</a:t>
            </a:r>
            <a:r>
              <a:rPr lang="en-US" altLang="en-US" sz="1800" dirty="0" smtClean="0"/>
              <a:t> </a:t>
            </a:r>
          </a:p>
          <a:p>
            <a:r>
              <a:rPr lang="en-US" altLang="en-US" sz="2200" dirty="0" smtClean="0"/>
              <a:t>Instead of printing 10 rows, </a:t>
            </a:r>
            <a:r>
              <a:rPr lang="en-US" altLang="en-US" sz="2200" dirty="0" err="1" smtClean="0">
                <a:latin typeface="Courier New" pitchFamily="49" charset="0"/>
                <a:cs typeface="Courier New" pitchFamily="49" charset="0"/>
              </a:rPr>
              <a:t>print_all_rows</a:t>
            </a:r>
            <a:r>
              <a:rPr lang="en-US" altLang="en-US" sz="2200" dirty="0" smtClean="0"/>
              <a:t> prints only one.</a:t>
            </a:r>
          </a:p>
        </p:txBody>
      </p:sp>
    </p:spTree>
    <p:extLst>
      <p:ext uri="{BB962C8B-B14F-4D97-AF65-F5344CB8AC3E}">
        <p14:creationId xmlns:p14="http://schemas.microsoft.com/office/powerpoint/2010/main" val="1342105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286000"/>
            <a:ext cx="7772400" cy="1143000"/>
          </a:xfrm>
        </p:spPr>
        <p:txBody>
          <a:bodyPr/>
          <a:lstStyle/>
          <a:p>
            <a:r>
              <a:rPr lang="en-US" altLang="en-US" b="1" dirty="0" smtClean="0"/>
              <a:t>Structures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mtClean="0"/>
              <a:t>Structures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7772400" cy="4114800"/>
          </a:xfrm>
        </p:spPr>
        <p:txBody>
          <a:bodyPr/>
          <a:lstStyle/>
          <a:p>
            <a:r>
              <a:rPr lang="en-AU" altLang="en-US" dirty="0" smtClean="0"/>
              <a:t>Arrays hold many elements of the same type</a:t>
            </a:r>
          </a:p>
          <a:p>
            <a:r>
              <a:rPr lang="en-AU" altLang="en-US" dirty="0" smtClean="0"/>
              <a:t>What happens if we want to keep a few things together that are of different types?</a:t>
            </a:r>
          </a:p>
          <a:p>
            <a:r>
              <a:rPr lang="en-AU" altLang="en-US" dirty="0" smtClean="0"/>
              <a:t>For example, name and telephone number</a:t>
            </a:r>
          </a:p>
          <a:p>
            <a:r>
              <a:rPr lang="en-AU" altLang="en-US" dirty="0" smtClean="0"/>
              <a:t>Or name, ID number, and mark</a:t>
            </a:r>
          </a:p>
          <a:p>
            <a:pPr>
              <a:buFontTx/>
              <a:buNone/>
            </a:pPr>
            <a:endParaRPr lang="en-AU" alt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5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mtClean="0"/>
              <a:t>Structures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altLang="en-US" dirty="0" smtClean="0"/>
              <a:t>For a limited number of elements</a:t>
            </a:r>
          </a:p>
          <a:p>
            <a:r>
              <a:rPr lang="en-AU" altLang="en-US" dirty="0" smtClean="0"/>
              <a:t>Of varying types</a:t>
            </a:r>
          </a:p>
          <a:p>
            <a:r>
              <a:rPr lang="en-AU" altLang="en-US" dirty="0" smtClean="0"/>
              <a:t>Which need to be kept together, in one place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lank">
  <a:themeElements>
    <a:clrScheme name="Blank 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99CCFF"/>
      </a:accent1>
      <a:accent2>
        <a:srgbClr val="CCCC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B9B9E7"/>
      </a:accent6>
      <a:hlink>
        <a:srgbClr val="3333CC"/>
      </a:hlink>
      <a:folHlink>
        <a:srgbClr val="AF67FF"/>
      </a:folHlink>
    </a:clrScheme>
    <a:fontScheme name="Blank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1388</TotalTime>
  <Words>2901</Words>
  <Application>Microsoft Macintosh PowerPoint</Application>
  <PresentationFormat>On-screen Show (4:3)</PresentationFormat>
  <Paragraphs>544</Paragraphs>
  <Slides>56</Slides>
  <Notes>6</Notes>
  <HiddenSlides>7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56</vt:i4>
      </vt:variant>
    </vt:vector>
  </HeadingPairs>
  <TitlesOfParts>
    <vt:vector size="58" baseType="lpstr">
      <vt:lpstr>Default Design</vt:lpstr>
      <vt:lpstr>Blank</vt:lpstr>
      <vt:lpstr>More about fgets()...</vt:lpstr>
      <vt:lpstr>Local Variables</vt:lpstr>
      <vt:lpstr>Local Variables</vt:lpstr>
      <vt:lpstr>Global Variables</vt:lpstr>
      <vt:lpstr>Pros and Cons of Global Variables</vt:lpstr>
      <vt:lpstr>Pros and Cons of Global Variables</vt:lpstr>
      <vt:lpstr>Structures</vt:lpstr>
      <vt:lpstr>Structures</vt:lpstr>
      <vt:lpstr>Structures</vt:lpstr>
      <vt:lpstr>Structures</vt:lpstr>
      <vt:lpstr>Declaring Structures</vt:lpstr>
      <vt:lpstr>Declaring structures</vt:lpstr>
      <vt:lpstr>Accessing structures</vt:lpstr>
      <vt:lpstr>Initializing structures</vt:lpstr>
      <vt:lpstr>Accessing structures</vt:lpstr>
      <vt:lpstr>Accessing structures</vt:lpstr>
      <vt:lpstr>Accessing structures</vt:lpstr>
      <vt:lpstr>typedef</vt:lpstr>
      <vt:lpstr>typedef</vt:lpstr>
      <vt:lpstr>typedef</vt:lpstr>
      <vt:lpstr>Common Mistake</vt:lpstr>
      <vt:lpstr>Operations on Structures</vt:lpstr>
      <vt:lpstr>Operations on Structures</vt:lpstr>
      <vt:lpstr>Operations on Structures</vt:lpstr>
      <vt:lpstr>Notes on structs </vt:lpstr>
      <vt:lpstr>Structure and Pointer</vt:lpstr>
      <vt:lpstr>Accessing Members with Pointers</vt:lpstr>
      <vt:lpstr>typedef</vt:lpstr>
      <vt:lpstr>typedef (cont)</vt:lpstr>
      <vt:lpstr>Example with typedef  (testing)</vt:lpstr>
      <vt:lpstr>Example with typedef-1</vt:lpstr>
      <vt:lpstr>Example with typedef-2</vt:lpstr>
      <vt:lpstr>Passing structs as parameters</vt:lpstr>
      <vt:lpstr>Passing a struct to a Function</vt:lpstr>
      <vt:lpstr>Function Returning a struct</vt:lpstr>
      <vt:lpstr>Example: Structs and Functions-1</vt:lpstr>
      <vt:lpstr>PowerPoint Presentation</vt:lpstr>
      <vt:lpstr>Passing structs as parameters</vt:lpstr>
      <vt:lpstr>Passing structs as parameters</vt:lpstr>
      <vt:lpstr>Passing structs by reference</vt:lpstr>
      <vt:lpstr>Passing structs by reference</vt:lpstr>
      <vt:lpstr>Arrays of structs</vt:lpstr>
      <vt:lpstr>Array of structs</vt:lpstr>
      <vt:lpstr>Array of structs</vt:lpstr>
      <vt:lpstr>Array of structs</vt:lpstr>
      <vt:lpstr>Arrays of structs</vt:lpstr>
      <vt:lpstr>Arrays of structs</vt:lpstr>
      <vt:lpstr>Arrays of structs</vt:lpstr>
      <vt:lpstr>Arrays of structs</vt:lpstr>
      <vt:lpstr>Arrays of structs</vt:lpstr>
      <vt:lpstr>Using arrays and pointers</vt:lpstr>
      <vt:lpstr>Nested Arrays and Structures</vt:lpstr>
      <vt:lpstr>Nested Structures</vt:lpstr>
      <vt:lpstr>Nested Structures</vt:lpstr>
      <vt:lpstr>Nested Structures</vt:lpstr>
      <vt:lpstr>Pointer and Struct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CSE1301 Computer Programming Lecture 23 Structures (Part 1)</dc:title>
  <dc:creator>Ann Nicholson (Joey Chua and Ingrid Zukerman)</dc:creator>
  <cp:lastModifiedBy>Kevin</cp:lastModifiedBy>
  <cp:revision>220</cp:revision>
  <cp:lastPrinted>2000-09-11T06:03:21Z</cp:lastPrinted>
  <dcterms:created xsi:type="dcterms:W3CDTF">1996-09-30T18:28:10Z</dcterms:created>
  <dcterms:modified xsi:type="dcterms:W3CDTF">2015-10-06T18:13:47Z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>jjchua@csse.monash.edu.au</vt:lpwstr>
  </property>
  <property fmtid="{D5CDD505-2E9C-101B-9397-08002B2CF9AE}" pid="8" name="HomePage">
    <vt:lpwstr>http://www.csse.monash.edu.au/~jjchua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2</vt:i4>
  </property>
  <property fmtid="{D5CDD505-2E9C-101B-9397-08002B2CF9AE}" pid="21" name="OutputDir">
    <vt:lpwstr>C:\Public\cse1301.2000S2\Slides\Html</vt:lpwstr>
  </property>
</Properties>
</file>