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926" r:id="rId2"/>
  </p:sldMasterIdLst>
  <p:notesMasterIdLst>
    <p:notesMasterId r:id="rId111"/>
  </p:notesMasterIdLst>
  <p:sldIdLst>
    <p:sldId id="552" r:id="rId3"/>
    <p:sldId id="546" r:id="rId4"/>
    <p:sldId id="547" r:id="rId5"/>
    <p:sldId id="501" r:id="rId6"/>
    <p:sldId id="502" r:id="rId7"/>
    <p:sldId id="526" r:id="rId8"/>
    <p:sldId id="503" r:id="rId9"/>
    <p:sldId id="528" r:id="rId10"/>
    <p:sldId id="529" r:id="rId11"/>
    <p:sldId id="530" r:id="rId12"/>
    <p:sldId id="531" r:id="rId13"/>
    <p:sldId id="532" r:id="rId14"/>
    <p:sldId id="533" r:id="rId15"/>
    <p:sldId id="534" r:id="rId16"/>
    <p:sldId id="535" r:id="rId17"/>
    <p:sldId id="536" r:id="rId18"/>
    <p:sldId id="537" r:id="rId19"/>
    <p:sldId id="538" r:id="rId20"/>
    <p:sldId id="539" r:id="rId21"/>
    <p:sldId id="540" r:id="rId22"/>
    <p:sldId id="505" r:id="rId23"/>
    <p:sldId id="506" r:id="rId24"/>
    <p:sldId id="507" r:id="rId25"/>
    <p:sldId id="508" r:id="rId26"/>
    <p:sldId id="509" r:id="rId27"/>
    <p:sldId id="510" r:id="rId28"/>
    <p:sldId id="511" r:id="rId29"/>
    <p:sldId id="512" r:id="rId30"/>
    <p:sldId id="513" r:id="rId31"/>
    <p:sldId id="514" r:id="rId32"/>
    <p:sldId id="549" r:id="rId33"/>
    <p:sldId id="550" r:id="rId34"/>
    <p:sldId id="515" r:id="rId35"/>
    <p:sldId id="541" r:id="rId36"/>
    <p:sldId id="542" r:id="rId37"/>
    <p:sldId id="543" r:id="rId38"/>
    <p:sldId id="516" r:id="rId39"/>
    <p:sldId id="517" r:id="rId40"/>
    <p:sldId id="518" r:id="rId41"/>
    <p:sldId id="519" r:id="rId42"/>
    <p:sldId id="554" r:id="rId43"/>
    <p:sldId id="556" r:id="rId44"/>
    <p:sldId id="557" r:id="rId45"/>
    <p:sldId id="558" r:id="rId46"/>
    <p:sldId id="559" r:id="rId47"/>
    <p:sldId id="560" r:id="rId48"/>
    <p:sldId id="561" r:id="rId49"/>
    <p:sldId id="562" r:id="rId50"/>
    <p:sldId id="563" r:id="rId51"/>
    <p:sldId id="564" r:id="rId52"/>
    <p:sldId id="565" r:id="rId53"/>
    <p:sldId id="566" r:id="rId54"/>
    <p:sldId id="569" r:id="rId55"/>
    <p:sldId id="584" r:id="rId56"/>
    <p:sldId id="570" r:id="rId57"/>
    <p:sldId id="571" r:id="rId58"/>
    <p:sldId id="572" r:id="rId59"/>
    <p:sldId id="573" r:id="rId60"/>
    <p:sldId id="574" r:id="rId61"/>
    <p:sldId id="575" r:id="rId62"/>
    <p:sldId id="576" r:id="rId63"/>
    <p:sldId id="577" r:id="rId64"/>
    <p:sldId id="578" r:id="rId65"/>
    <p:sldId id="579" r:id="rId66"/>
    <p:sldId id="580" r:id="rId67"/>
    <p:sldId id="581" r:id="rId68"/>
    <p:sldId id="586" r:id="rId69"/>
    <p:sldId id="582" r:id="rId70"/>
    <p:sldId id="583" r:id="rId71"/>
    <p:sldId id="568" r:id="rId72"/>
    <p:sldId id="394" r:id="rId73"/>
    <p:sldId id="395" r:id="rId74"/>
    <p:sldId id="397" r:id="rId75"/>
    <p:sldId id="585" r:id="rId76"/>
    <p:sldId id="399" r:id="rId77"/>
    <p:sldId id="400" r:id="rId78"/>
    <p:sldId id="401" r:id="rId79"/>
    <p:sldId id="403" r:id="rId80"/>
    <p:sldId id="404" r:id="rId81"/>
    <p:sldId id="405" r:id="rId82"/>
    <p:sldId id="406" r:id="rId83"/>
    <p:sldId id="407" r:id="rId84"/>
    <p:sldId id="408" r:id="rId85"/>
    <p:sldId id="409" r:id="rId86"/>
    <p:sldId id="410" r:id="rId87"/>
    <p:sldId id="411" r:id="rId88"/>
    <p:sldId id="412" r:id="rId89"/>
    <p:sldId id="413" r:id="rId90"/>
    <p:sldId id="587" r:id="rId91"/>
    <p:sldId id="588" r:id="rId92"/>
    <p:sldId id="589" r:id="rId93"/>
    <p:sldId id="414" r:id="rId94"/>
    <p:sldId id="415" r:id="rId95"/>
    <p:sldId id="416" r:id="rId96"/>
    <p:sldId id="417" r:id="rId97"/>
    <p:sldId id="418" r:id="rId98"/>
    <p:sldId id="419" r:id="rId99"/>
    <p:sldId id="590" r:id="rId100"/>
    <p:sldId id="420" r:id="rId101"/>
    <p:sldId id="421" r:id="rId102"/>
    <p:sldId id="422" r:id="rId103"/>
    <p:sldId id="424" r:id="rId104"/>
    <p:sldId id="425" r:id="rId105"/>
    <p:sldId id="426" r:id="rId106"/>
    <p:sldId id="427" r:id="rId107"/>
    <p:sldId id="495" r:id="rId108"/>
    <p:sldId id="428" r:id="rId109"/>
    <p:sldId id="591" r:id="rId110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A02E"/>
    <a:srgbClr val="B82F25"/>
    <a:srgbClr val="6DBFAB"/>
    <a:srgbClr val="FF7706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1924" autoAdjust="0"/>
  </p:normalViewPr>
  <p:slideViewPr>
    <p:cSldViewPr>
      <p:cViewPr>
        <p:scale>
          <a:sx n="75" d="100"/>
          <a:sy n="75" d="100"/>
        </p:scale>
        <p:origin x="-2104" y="-10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237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99.xml"/><Relationship Id="rId102" Type="http://schemas.openxmlformats.org/officeDocument/2006/relationships/slide" Target="slides/slide100.xml"/><Relationship Id="rId103" Type="http://schemas.openxmlformats.org/officeDocument/2006/relationships/slide" Target="slides/slide101.xml"/><Relationship Id="rId104" Type="http://schemas.openxmlformats.org/officeDocument/2006/relationships/slide" Target="slides/slide102.xml"/><Relationship Id="rId105" Type="http://schemas.openxmlformats.org/officeDocument/2006/relationships/slide" Target="slides/slide103.xml"/><Relationship Id="rId106" Type="http://schemas.openxmlformats.org/officeDocument/2006/relationships/slide" Target="slides/slide104.xml"/><Relationship Id="rId107" Type="http://schemas.openxmlformats.org/officeDocument/2006/relationships/slide" Target="slides/slide10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8" Type="http://schemas.openxmlformats.org/officeDocument/2006/relationships/slide" Target="slides/slide106.xml"/><Relationship Id="rId109" Type="http://schemas.openxmlformats.org/officeDocument/2006/relationships/slide" Target="slides/slide10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110" Type="http://schemas.openxmlformats.org/officeDocument/2006/relationships/slide" Target="slides/slide108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slide" Target="slides/slide94.xml"/><Relationship Id="rId97" Type="http://schemas.openxmlformats.org/officeDocument/2006/relationships/slide" Target="slides/slide95.xml"/><Relationship Id="rId98" Type="http://schemas.openxmlformats.org/officeDocument/2006/relationships/slide" Target="slides/slide96.xml"/><Relationship Id="rId99" Type="http://schemas.openxmlformats.org/officeDocument/2006/relationships/slide" Target="slides/slide97.xml"/><Relationship Id="rId111" Type="http://schemas.openxmlformats.org/officeDocument/2006/relationships/notesMaster" Target="notesMasters/notesMaster1.xml"/><Relationship Id="rId112" Type="http://schemas.openxmlformats.org/officeDocument/2006/relationships/printerSettings" Target="printerSettings/printerSettings1.bin"/><Relationship Id="rId113" Type="http://schemas.openxmlformats.org/officeDocument/2006/relationships/presProps" Target="presProps.xml"/><Relationship Id="rId114" Type="http://schemas.openxmlformats.org/officeDocument/2006/relationships/viewProps" Target="viewProps.xml"/><Relationship Id="rId115" Type="http://schemas.openxmlformats.org/officeDocument/2006/relationships/theme" Target="theme/theme1.xml"/><Relationship Id="rId116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100" Type="http://schemas.openxmlformats.org/officeDocument/2006/relationships/slide" Target="slides/slide98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1ACB002B-A293-4997-8B05-729263A7F0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2606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“text” will get changed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B002B-A293-4997-8B05-729263A7F04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463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E12D-013D-4AB2-8EAB-7F44FFDEE4BF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E12D-013D-4AB2-8EAB-7F44FFDEE4BF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E12D-013D-4AB2-8EAB-7F44FFDEE4BF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E12D-013D-4AB2-8EAB-7F44FFDEE4BF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E12D-013D-4AB2-8EAB-7F44FFDEE4BF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E12D-013D-4AB2-8EAB-7F44FFDEE4BF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E12D-013D-4AB2-8EAB-7F44FFDEE4BF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E12D-013D-4AB2-8EAB-7F44FFDEE4BF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E12D-013D-4AB2-8EAB-7F44FFDEE4BF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E12D-013D-4AB2-8EAB-7F44FFDEE4B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look at malloc man page; talk about how it returns void* ?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E12D-013D-4AB2-8EAB-7F44FFDEE4B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E12D-013D-4AB2-8EAB-7F44FFDEE4B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E12D-013D-4AB2-8EAB-7F44FFDEE4BF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E12D-013D-4AB2-8EAB-7F44FFDEE4B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E12D-013D-4AB2-8EAB-7F44FFDEE4BF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E12D-013D-4AB2-8EAB-7F44FFDEE4BF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E12D-013D-4AB2-8EAB-7F44FFDEE4BF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60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9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06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7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50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6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10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58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95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327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231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27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4993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699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mtClean="0">
                <a:solidFill>
                  <a:srgbClr val="000000"/>
                </a:solidFill>
                <a:latin typeface="Arial"/>
              </a:rPr>
              <a:t>CSE303 Au09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eaLnBrk="1" hangingPunct="1">
              <a:spcBef>
                <a:spcPct val="20000"/>
              </a:spcBef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eaLnBrk="1" hangingPunct="1">
              <a:spcBef>
                <a:spcPct val="20000"/>
              </a:spcBef>
              <a:defRPr/>
            </a:pPr>
            <a:fld id="{58BDFF4E-8388-456E-B82C-8E57F90A0282}" type="slidenum">
              <a:rPr lang="en-US">
                <a:solidFill>
                  <a:srgbClr val="000000"/>
                </a:solidFill>
                <a:latin typeface="Arial"/>
              </a:rPr>
              <a:pPr algn="ctr" eaLnBrk="1" hangingPunct="1">
                <a:spcBef>
                  <a:spcPct val="20000"/>
                </a:spcBef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615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0871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2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54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30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921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3174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3764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087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More Pointers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921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8" descr=" 175142"/>
          <p:cNvSpPr txBox="1">
            <a:spLocks noChangeArrowheads="1"/>
          </p:cNvSpPr>
          <p:nvPr/>
        </p:nvSpPr>
        <p:spPr bwMode="auto">
          <a:xfrm>
            <a:off x="7391400" y="2362200"/>
            <a:ext cx="1447800" cy="1034129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f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p1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p2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a</a:t>
            </a:r>
          </a:p>
        </p:txBody>
      </p:sp>
      <p:sp>
        <p:nvSpPr>
          <p:cNvPr id="175106" name="Rectangle 2" descr=" 17510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function calls</a:t>
            </a:r>
          </a:p>
        </p:txBody>
      </p:sp>
      <p:sp>
        <p:nvSpPr>
          <p:cNvPr id="175107" name="Rectangle 3" descr=" 175107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main(void)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n1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f(3, -5);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n1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g(n1);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f(int p1, int p2)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x;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a[3];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...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x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g(a[2]);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return x + y;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g(int param)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return param * 2;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  <a:endParaRPr lang="en-US" smtClean="0">
              <a:solidFill>
                <a:srgbClr val="404040"/>
              </a:solidFill>
            </a:endParaRPr>
          </a:p>
        </p:txBody>
      </p:sp>
      <p:graphicFrame>
        <p:nvGraphicFramePr>
          <p:cNvPr id="175145" name="Group 41" descr=" 175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458303"/>
              </p:ext>
            </p:extLst>
          </p:nvPr>
        </p:nvGraphicFramePr>
        <p:xfrm>
          <a:off x="7391400" y="1295400"/>
          <a:ext cx="1441450" cy="5191633"/>
        </p:xfrm>
        <a:graphic>
          <a:graphicData uri="http://schemas.openxmlformats.org/drawingml/2006/table">
            <a:tbl>
              <a:tblPr/>
              <a:tblGrid>
                <a:gridCol w="1441450"/>
              </a:tblGrid>
              <a:tr h="2286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892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</a:rPr>
                        <a:t>available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heap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global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13938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code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main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f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AAA"/>
                    </a:solidFill>
                  </a:tcPr>
                </a:tc>
              </a:tr>
            </a:tbl>
          </a:graphicData>
        </a:graphic>
      </p:graphicFrame>
      <p:sp>
        <p:nvSpPr>
          <p:cNvPr id="6" name="Text Box 36" descr=" 175140"/>
          <p:cNvSpPr txBox="1">
            <a:spLocks noChangeArrowheads="1"/>
          </p:cNvSpPr>
          <p:nvPr/>
        </p:nvSpPr>
        <p:spPr bwMode="auto">
          <a:xfrm>
            <a:off x="7391400" y="1676400"/>
            <a:ext cx="1447800" cy="70173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main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n1</a:t>
            </a:r>
          </a:p>
        </p:txBody>
      </p:sp>
      <p:sp>
        <p:nvSpPr>
          <p:cNvPr id="8" name="Line 43" descr=" 175147"/>
          <p:cNvSpPr>
            <a:spLocks noChangeShapeType="1"/>
          </p:cNvSpPr>
          <p:nvPr/>
        </p:nvSpPr>
        <p:spPr bwMode="auto">
          <a:xfrm>
            <a:off x="228600" y="2971800"/>
            <a:ext cx="381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341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Deleting a Node from a Linked List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 smtClean="0"/>
              <a:t>We can keep a pointer to the previous node (</a:t>
            </a:r>
            <a:r>
              <a:rPr lang="en-US" altLang="en-US" sz="2600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en-US" sz="2600" dirty="0" smtClean="0"/>
              <a:t>) as well as a pointer to the current node (</a:t>
            </a:r>
            <a:r>
              <a:rPr lang="en-US" altLang="en-US" sz="2600" dirty="0" smtClean="0">
                <a:latin typeface="Courier New" pitchFamily="49" charset="0"/>
                <a:cs typeface="Courier New" pitchFamily="49" charset="0"/>
              </a:rPr>
              <a:t>cur</a:t>
            </a:r>
            <a:r>
              <a:rPr lang="en-US" altLang="en-US" sz="2600" dirty="0" smtClean="0"/>
              <a:t>).</a:t>
            </a:r>
          </a:p>
          <a:p>
            <a:r>
              <a:rPr lang="en-US" altLang="en-US" sz="2600" dirty="0" smtClean="0"/>
              <a:t>Assume that </a:t>
            </a:r>
            <a:r>
              <a:rPr lang="en-US" altLang="en-US" sz="26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en-US" sz="2600" dirty="0" smtClean="0"/>
              <a:t> points to the list to be searched and </a:t>
            </a:r>
            <a:r>
              <a:rPr lang="en-US" altLang="en-US" sz="26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sz="2600" dirty="0" smtClean="0"/>
              <a:t> is the integer to be deleted.</a:t>
            </a:r>
          </a:p>
          <a:p>
            <a:r>
              <a:rPr lang="en-US" altLang="en-US" sz="2600" dirty="0" smtClean="0"/>
              <a:t>A loop that implements step 1: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	for (cur = list, </a:t>
            </a:r>
            <a:r>
              <a:rPr lang="en-US" altLang="en-US" sz="2200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	     cur != NULL &amp;&amp; cur-&gt;value != n;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	     </a:t>
            </a:r>
            <a:r>
              <a:rPr lang="en-US" altLang="en-US" sz="2200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 = cur, cur = cur-&gt;next)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	  ;</a:t>
            </a:r>
          </a:p>
          <a:p>
            <a:r>
              <a:rPr lang="en-US" altLang="en-US" sz="2600" dirty="0" smtClean="0"/>
              <a:t>When the loop terminates, </a:t>
            </a:r>
            <a:r>
              <a:rPr lang="en-US" altLang="en-US" sz="2600" dirty="0" smtClean="0">
                <a:latin typeface="Courier New" pitchFamily="49" charset="0"/>
                <a:cs typeface="Courier New" pitchFamily="49" charset="0"/>
              </a:rPr>
              <a:t>cur</a:t>
            </a:r>
            <a:r>
              <a:rPr lang="en-US" altLang="en-US" sz="2600" dirty="0" smtClean="0"/>
              <a:t> points to the node to be deleted and </a:t>
            </a:r>
            <a:r>
              <a:rPr lang="en-US" altLang="en-US" sz="2600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en-US" sz="2600" dirty="0" smtClean="0"/>
              <a:t> points to the previous node.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Deleting a Node from a Linked List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Assume that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en-US" smtClean="0"/>
              <a:t> has the following appearance and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smtClean="0"/>
              <a:t> is 20:</a:t>
            </a:r>
          </a:p>
          <a:p>
            <a:pPr>
              <a:buFontTx/>
              <a:buNone/>
            </a:pPr>
            <a:endParaRPr lang="en-US" altLang="en-US" smtClean="0"/>
          </a:p>
          <a:p>
            <a:endParaRPr lang="en-US" altLang="en-US" sz="1200" smtClean="0"/>
          </a:p>
          <a:p>
            <a:r>
              <a:rPr lang="en-US" altLang="en-US" smtClean="0"/>
              <a:t>After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cur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list,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en-US" smtClean="0"/>
              <a:t> has been executed:</a:t>
            </a:r>
          </a:p>
        </p:txBody>
      </p:sp>
      <p:pic>
        <p:nvPicPr>
          <p:cNvPr id="7680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2538413"/>
            <a:ext cx="71072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7680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4256088"/>
            <a:ext cx="7143750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Deleting a Node from a Linked List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test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cur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cur-&gt;value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smtClean="0"/>
              <a:t> is true, since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cur</a:t>
            </a:r>
            <a:r>
              <a:rPr lang="en-US" altLang="en-US" smtClean="0"/>
              <a:t> is pointing to a node and the node doesn’t contain 20.</a:t>
            </a:r>
          </a:p>
          <a:p>
            <a:r>
              <a:rPr lang="en-US" altLang="en-US" smtClean="0"/>
              <a:t>After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cur,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cur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cur-&gt;next</a:t>
            </a:r>
            <a:r>
              <a:rPr lang="en-US" altLang="en-US" smtClean="0"/>
              <a:t> has been executed:</a:t>
            </a:r>
          </a:p>
        </p:txBody>
      </p:sp>
      <p:pic>
        <p:nvPicPr>
          <p:cNvPr id="778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3914775"/>
            <a:ext cx="71151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Deleting a Node from a Linked List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test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cur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cur-&gt;value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smtClean="0"/>
              <a:t> is again true, so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cur,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cur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cur-&gt;next</a:t>
            </a:r>
            <a:r>
              <a:rPr lang="en-US" altLang="en-US" smtClean="0"/>
              <a:t> is executed once more: 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Since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cur</a:t>
            </a:r>
            <a:r>
              <a:rPr lang="en-US" altLang="en-US" smtClean="0"/>
              <a:t> now points to the node containing 20, the condition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cur-&gt;value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smtClean="0"/>
              <a:t> is false and the loop terminates.</a:t>
            </a:r>
          </a:p>
        </p:txBody>
      </p:sp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3014663"/>
            <a:ext cx="709295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Deleting a Node from a Linked List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Next, we’ll perform the bypass required by step 2.</a:t>
            </a:r>
          </a:p>
          <a:p>
            <a:r>
              <a:rPr lang="en-US" altLang="en-US" smtClean="0"/>
              <a:t>The statement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	prev-&gt;next = cur-&gt;next;</a:t>
            </a:r>
          </a:p>
          <a:p>
            <a:pPr>
              <a:buFontTx/>
              <a:buNone/>
            </a:pPr>
            <a:r>
              <a:rPr lang="en-US" altLang="en-US" smtClean="0"/>
              <a:t>	makes the pointer in the previous node point to the node </a:t>
            </a:r>
            <a:r>
              <a:rPr lang="en-US" altLang="en-US" i="1" smtClean="0"/>
              <a:t>after</a:t>
            </a:r>
            <a:r>
              <a:rPr lang="en-US" altLang="en-US" smtClean="0"/>
              <a:t> the current node:</a:t>
            </a:r>
          </a:p>
        </p:txBody>
      </p:sp>
      <p:pic>
        <p:nvPicPr>
          <p:cNvPr id="798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4052888"/>
            <a:ext cx="7164388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Deleting a Node from a Linked List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Step 3 is to release the memory occupied by the current node: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	free(cur);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Deleting a Node from a Linked List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delete_from_list</a:t>
            </a:r>
            <a:r>
              <a:rPr lang="en-US" altLang="en-US" smtClean="0"/>
              <a:t> function uses the strategy just outlined.</a:t>
            </a:r>
          </a:p>
          <a:p>
            <a:r>
              <a:rPr lang="en-US" altLang="en-US" smtClean="0"/>
              <a:t>When given a list and an integer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smtClean="0"/>
              <a:t>, the function deletes the first node containing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If no node contains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delete_from_list</a:t>
            </a:r>
            <a:r>
              <a:rPr lang="en-US" altLang="en-US" smtClean="0"/>
              <a:t> does nothing.</a:t>
            </a:r>
          </a:p>
          <a:p>
            <a:r>
              <a:rPr lang="en-US" altLang="en-US" smtClean="0"/>
              <a:t>In either case, the function returns a pointer to the list.</a:t>
            </a:r>
          </a:p>
          <a:p>
            <a:r>
              <a:rPr lang="en-US" altLang="en-US" smtClean="0"/>
              <a:t>Deleting the first node in the list is a special case that requires a different bypass step.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Deleting a Node from a Linked List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4800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node *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delete_from_list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node *list,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node *cur, *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  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for (cur = list,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   cur != NULL &amp;&amp; cur-&gt;value != n;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= cur, cur = cur-&gt;next)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if (cur == NULL) 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return list;             /* n was not found 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== NULL)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list = list-&gt;next;       /* n is in the first node 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-&gt;next = cur-&gt;next;  /* n is in some other node 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free(cur);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return list;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Free the memory of the entire list</a:t>
            </a:r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4800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free_list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node *list)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node *next;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	</a:t>
            </a:r>
            <a:endParaRPr lang="en-US" alt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while (list != NULL){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next = list-&gt;next;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free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list = next;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5809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8" descr=" 175142"/>
          <p:cNvSpPr txBox="1">
            <a:spLocks noChangeArrowheads="1"/>
          </p:cNvSpPr>
          <p:nvPr/>
        </p:nvSpPr>
        <p:spPr bwMode="auto">
          <a:xfrm>
            <a:off x="7391400" y="2362200"/>
            <a:ext cx="1447800" cy="1034129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f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p1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p2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a</a:t>
            </a:r>
          </a:p>
        </p:txBody>
      </p:sp>
      <p:sp>
        <p:nvSpPr>
          <p:cNvPr id="175106" name="Rectangle 2" descr=" 17510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function calls</a:t>
            </a:r>
          </a:p>
        </p:txBody>
      </p:sp>
      <p:sp>
        <p:nvSpPr>
          <p:cNvPr id="175107" name="Rectangle 3" descr=" 175107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main(void)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n1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f(3, -5);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n1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g(n1);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f(int p1, int p2)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x;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a[3];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...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x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g(a[2]);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return x + y;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g(int param)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return param * 2;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  <a:endParaRPr lang="en-US" smtClean="0">
              <a:solidFill>
                <a:srgbClr val="404040"/>
              </a:solidFill>
            </a:endParaRPr>
          </a:p>
        </p:txBody>
      </p:sp>
      <p:graphicFrame>
        <p:nvGraphicFramePr>
          <p:cNvPr id="175145" name="Group 41" descr=" 175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348892"/>
              </p:ext>
            </p:extLst>
          </p:nvPr>
        </p:nvGraphicFramePr>
        <p:xfrm>
          <a:off x="7391400" y="1295400"/>
          <a:ext cx="1441450" cy="5191633"/>
        </p:xfrm>
        <a:graphic>
          <a:graphicData uri="http://schemas.openxmlformats.org/drawingml/2006/table">
            <a:tbl>
              <a:tblPr/>
              <a:tblGrid>
                <a:gridCol w="1441450"/>
              </a:tblGrid>
              <a:tr h="2286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892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</a:rPr>
                        <a:t>available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heap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global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13938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code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main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f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AAA"/>
                    </a:solidFill>
                  </a:tcPr>
                </a:tc>
              </a:tr>
            </a:tbl>
          </a:graphicData>
        </a:graphic>
      </p:graphicFrame>
      <p:sp>
        <p:nvSpPr>
          <p:cNvPr id="6" name="Text Box 36" descr=" 175140"/>
          <p:cNvSpPr txBox="1">
            <a:spLocks noChangeArrowheads="1"/>
          </p:cNvSpPr>
          <p:nvPr/>
        </p:nvSpPr>
        <p:spPr bwMode="auto">
          <a:xfrm>
            <a:off x="7391400" y="1676400"/>
            <a:ext cx="1447800" cy="70173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main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n1</a:t>
            </a:r>
          </a:p>
        </p:txBody>
      </p:sp>
      <p:sp>
        <p:nvSpPr>
          <p:cNvPr id="10" name="Line 44" descr=" 175148"/>
          <p:cNvSpPr>
            <a:spLocks noChangeShapeType="1"/>
          </p:cNvSpPr>
          <p:nvPr/>
        </p:nvSpPr>
        <p:spPr bwMode="auto">
          <a:xfrm>
            <a:off x="228600" y="4191000"/>
            <a:ext cx="381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89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8" descr=" 175142"/>
          <p:cNvSpPr txBox="1">
            <a:spLocks noChangeArrowheads="1"/>
          </p:cNvSpPr>
          <p:nvPr/>
        </p:nvSpPr>
        <p:spPr bwMode="auto">
          <a:xfrm>
            <a:off x="7391400" y="2362200"/>
            <a:ext cx="1447800" cy="1034129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f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p1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p2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a</a:t>
            </a:r>
          </a:p>
        </p:txBody>
      </p:sp>
      <p:sp>
        <p:nvSpPr>
          <p:cNvPr id="175106" name="Rectangle 2" descr=" 17510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function calls</a:t>
            </a:r>
          </a:p>
        </p:txBody>
      </p:sp>
      <p:sp>
        <p:nvSpPr>
          <p:cNvPr id="175107" name="Rectangle 3" descr=" 175107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main(void)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n1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f(3, -5);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n1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g(n1);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f(int p1, int p2)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x;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a[3];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...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x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g(a[2]);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return x + y;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g(int param)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return param * 2;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  <a:endParaRPr lang="en-US" smtClean="0">
              <a:solidFill>
                <a:srgbClr val="404040"/>
              </a:solidFill>
            </a:endParaRPr>
          </a:p>
        </p:txBody>
      </p:sp>
      <p:graphicFrame>
        <p:nvGraphicFramePr>
          <p:cNvPr id="175145" name="Group 41" descr=" 175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74641"/>
              </p:ext>
            </p:extLst>
          </p:nvPr>
        </p:nvGraphicFramePr>
        <p:xfrm>
          <a:off x="7391400" y="1295400"/>
          <a:ext cx="1441450" cy="5191633"/>
        </p:xfrm>
        <a:graphic>
          <a:graphicData uri="http://schemas.openxmlformats.org/drawingml/2006/table">
            <a:tbl>
              <a:tblPr/>
              <a:tblGrid>
                <a:gridCol w="1441450"/>
              </a:tblGrid>
              <a:tr h="2286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892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</a:rPr>
                        <a:t>available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heap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global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13938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code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main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f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AAA"/>
                    </a:solidFill>
                  </a:tcPr>
                </a:tc>
              </a:tr>
            </a:tbl>
          </a:graphicData>
        </a:graphic>
      </p:graphicFrame>
      <p:sp>
        <p:nvSpPr>
          <p:cNvPr id="6" name="Text Box 36" descr=" 175140"/>
          <p:cNvSpPr txBox="1">
            <a:spLocks noChangeArrowheads="1"/>
          </p:cNvSpPr>
          <p:nvPr/>
        </p:nvSpPr>
        <p:spPr bwMode="auto">
          <a:xfrm>
            <a:off x="7391400" y="1676400"/>
            <a:ext cx="1447800" cy="70173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main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n1</a:t>
            </a:r>
          </a:p>
        </p:txBody>
      </p:sp>
      <p:sp>
        <p:nvSpPr>
          <p:cNvPr id="11" name="Text Box 39" descr=" 175143"/>
          <p:cNvSpPr txBox="1">
            <a:spLocks noChangeArrowheads="1"/>
          </p:cNvSpPr>
          <p:nvPr/>
        </p:nvSpPr>
        <p:spPr bwMode="auto">
          <a:xfrm>
            <a:off x="7391400" y="3302000"/>
            <a:ext cx="1447800" cy="70173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g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p</a:t>
            </a:r>
          </a:p>
        </p:txBody>
      </p:sp>
      <p:sp>
        <p:nvSpPr>
          <p:cNvPr id="8" name="Line 45" descr=" 175149"/>
          <p:cNvSpPr>
            <a:spLocks noChangeShapeType="1"/>
          </p:cNvSpPr>
          <p:nvPr/>
        </p:nvSpPr>
        <p:spPr bwMode="auto">
          <a:xfrm>
            <a:off x="228600" y="5715000"/>
            <a:ext cx="381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893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8" descr=" 175142"/>
          <p:cNvSpPr txBox="1">
            <a:spLocks noChangeArrowheads="1"/>
          </p:cNvSpPr>
          <p:nvPr/>
        </p:nvSpPr>
        <p:spPr bwMode="auto">
          <a:xfrm>
            <a:off x="7391400" y="2362200"/>
            <a:ext cx="1447800" cy="1034129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f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p1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p2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a</a:t>
            </a:r>
          </a:p>
        </p:txBody>
      </p:sp>
      <p:sp>
        <p:nvSpPr>
          <p:cNvPr id="175106" name="Rectangle 2" descr=" 17510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function calls</a:t>
            </a:r>
          </a:p>
        </p:txBody>
      </p:sp>
      <p:sp>
        <p:nvSpPr>
          <p:cNvPr id="175107" name="Rectangle 3" descr=" 175107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main(void)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n1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f(3, -5);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n1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g(n1);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f(int p1, int p2)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x;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a[3];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...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x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g(a[2]);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return x + y;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g(int param)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return param * 2;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  <a:endParaRPr lang="en-US" smtClean="0">
              <a:solidFill>
                <a:srgbClr val="404040"/>
              </a:solidFill>
            </a:endParaRPr>
          </a:p>
        </p:txBody>
      </p:sp>
      <p:graphicFrame>
        <p:nvGraphicFramePr>
          <p:cNvPr id="175145" name="Group 41" descr=" 175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419233"/>
              </p:ext>
            </p:extLst>
          </p:nvPr>
        </p:nvGraphicFramePr>
        <p:xfrm>
          <a:off x="7391400" y="1295400"/>
          <a:ext cx="1441450" cy="5191633"/>
        </p:xfrm>
        <a:graphic>
          <a:graphicData uri="http://schemas.openxmlformats.org/drawingml/2006/table">
            <a:tbl>
              <a:tblPr/>
              <a:tblGrid>
                <a:gridCol w="1441450"/>
              </a:tblGrid>
              <a:tr h="2286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892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</a:rPr>
                        <a:t>available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heap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global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13938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code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main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f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AAA"/>
                    </a:solidFill>
                  </a:tcPr>
                </a:tc>
              </a:tr>
            </a:tbl>
          </a:graphicData>
        </a:graphic>
      </p:graphicFrame>
      <p:sp>
        <p:nvSpPr>
          <p:cNvPr id="6" name="Text Box 36" descr=" 175140"/>
          <p:cNvSpPr txBox="1">
            <a:spLocks noChangeArrowheads="1"/>
          </p:cNvSpPr>
          <p:nvPr/>
        </p:nvSpPr>
        <p:spPr bwMode="auto">
          <a:xfrm>
            <a:off x="7391400" y="1676400"/>
            <a:ext cx="1447800" cy="70173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main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n1</a:t>
            </a:r>
          </a:p>
        </p:txBody>
      </p:sp>
      <p:sp>
        <p:nvSpPr>
          <p:cNvPr id="11" name="Text Box 39" descr=" 175143"/>
          <p:cNvSpPr txBox="1">
            <a:spLocks noChangeArrowheads="1"/>
          </p:cNvSpPr>
          <p:nvPr/>
        </p:nvSpPr>
        <p:spPr bwMode="auto">
          <a:xfrm>
            <a:off x="7391400" y="3302000"/>
            <a:ext cx="1447800" cy="70173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g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p</a:t>
            </a:r>
          </a:p>
        </p:txBody>
      </p:sp>
      <p:sp>
        <p:nvSpPr>
          <p:cNvPr id="10" name="Line 50" descr=" 175154"/>
          <p:cNvSpPr>
            <a:spLocks noChangeShapeType="1"/>
          </p:cNvSpPr>
          <p:nvPr/>
        </p:nvSpPr>
        <p:spPr bwMode="auto">
          <a:xfrm>
            <a:off x="228600" y="6019800"/>
            <a:ext cx="381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700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8" descr=" 175142"/>
          <p:cNvSpPr txBox="1">
            <a:spLocks noChangeArrowheads="1"/>
          </p:cNvSpPr>
          <p:nvPr/>
        </p:nvSpPr>
        <p:spPr bwMode="auto">
          <a:xfrm>
            <a:off x="7391400" y="2362200"/>
            <a:ext cx="1447800" cy="1034129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f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p1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p2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a</a:t>
            </a:r>
          </a:p>
        </p:txBody>
      </p:sp>
      <p:sp>
        <p:nvSpPr>
          <p:cNvPr id="175106" name="Rectangle 2" descr=" 17510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function calls</a:t>
            </a:r>
          </a:p>
        </p:txBody>
      </p:sp>
      <p:sp>
        <p:nvSpPr>
          <p:cNvPr id="175107" name="Rectangle 3" descr=" 175107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main(void)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n1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f(3, -5);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n1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g(n1);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f(int p1, int p2)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x;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a[3];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...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x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g(a[2]);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return x + y;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g(int param)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return param * 2;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  <a:endParaRPr lang="en-US" smtClean="0">
              <a:solidFill>
                <a:srgbClr val="404040"/>
              </a:solidFill>
            </a:endParaRPr>
          </a:p>
        </p:txBody>
      </p:sp>
      <p:graphicFrame>
        <p:nvGraphicFramePr>
          <p:cNvPr id="175145" name="Group 41" descr=" 175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068215"/>
              </p:ext>
            </p:extLst>
          </p:nvPr>
        </p:nvGraphicFramePr>
        <p:xfrm>
          <a:off x="7391400" y="1295400"/>
          <a:ext cx="1441450" cy="5191633"/>
        </p:xfrm>
        <a:graphic>
          <a:graphicData uri="http://schemas.openxmlformats.org/drawingml/2006/table">
            <a:tbl>
              <a:tblPr/>
              <a:tblGrid>
                <a:gridCol w="1441450"/>
              </a:tblGrid>
              <a:tr h="2286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892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</a:rPr>
                        <a:t>available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heap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global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13938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code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main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f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AAA"/>
                    </a:solidFill>
                  </a:tcPr>
                </a:tc>
              </a:tr>
            </a:tbl>
          </a:graphicData>
        </a:graphic>
      </p:graphicFrame>
      <p:sp>
        <p:nvSpPr>
          <p:cNvPr id="6" name="Text Box 36" descr=" 175140"/>
          <p:cNvSpPr txBox="1">
            <a:spLocks noChangeArrowheads="1"/>
          </p:cNvSpPr>
          <p:nvPr/>
        </p:nvSpPr>
        <p:spPr bwMode="auto">
          <a:xfrm>
            <a:off x="7391400" y="1676400"/>
            <a:ext cx="1447800" cy="70173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main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n1</a:t>
            </a:r>
          </a:p>
        </p:txBody>
      </p:sp>
      <p:sp>
        <p:nvSpPr>
          <p:cNvPr id="12" name="Line 46" descr=" 175150"/>
          <p:cNvSpPr>
            <a:spLocks noChangeShapeType="1"/>
          </p:cNvSpPr>
          <p:nvPr/>
        </p:nvSpPr>
        <p:spPr bwMode="auto">
          <a:xfrm>
            <a:off x="228600" y="4800600"/>
            <a:ext cx="381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040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 descr=" 17510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function calls</a:t>
            </a:r>
          </a:p>
        </p:txBody>
      </p:sp>
      <p:sp>
        <p:nvSpPr>
          <p:cNvPr id="175107" name="Rectangle 3" descr=" 175107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main(void)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n1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f(3, -5);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n1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g(n1);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f(int p1, int p2)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x;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a[3];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...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x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g(a[2]);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return x + y;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g(int param)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return param * 2;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  <a:endParaRPr lang="en-US" smtClean="0">
              <a:solidFill>
                <a:srgbClr val="404040"/>
              </a:solidFill>
            </a:endParaRPr>
          </a:p>
        </p:txBody>
      </p:sp>
      <p:graphicFrame>
        <p:nvGraphicFramePr>
          <p:cNvPr id="175145" name="Group 41" descr=" 175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230357"/>
              </p:ext>
            </p:extLst>
          </p:nvPr>
        </p:nvGraphicFramePr>
        <p:xfrm>
          <a:off x="7391400" y="1295400"/>
          <a:ext cx="1441450" cy="5191633"/>
        </p:xfrm>
        <a:graphic>
          <a:graphicData uri="http://schemas.openxmlformats.org/drawingml/2006/table">
            <a:tbl>
              <a:tblPr/>
              <a:tblGrid>
                <a:gridCol w="1441450"/>
              </a:tblGrid>
              <a:tr h="2286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892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</a:rPr>
                        <a:t>available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heap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global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13938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code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main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f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AAA"/>
                    </a:solidFill>
                  </a:tcPr>
                </a:tc>
              </a:tr>
            </a:tbl>
          </a:graphicData>
        </a:graphic>
      </p:graphicFrame>
      <p:sp>
        <p:nvSpPr>
          <p:cNvPr id="6" name="Text Box 36" descr=" 175140"/>
          <p:cNvSpPr txBox="1">
            <a:spLocks noChangeArrowheads="1"/>
          </p:cNvSpPr>
          <p:nvPr/>
        </p:nvSpPr>
        <p:spPr bwMode="auto">
          <a:xfrm>
            <a:off x="7391400" y="1676400"/>
            <a:ext cx="1447800" cy="70173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main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n1</a:t>
            </a:r>
          </a:p>
        </p:txBody>
      </p:sp>
      <p:sp>
        <p:nvSpPr>
          <p:cNvPr id="8" name="Line 47" descr=" 175151"/>
          <p:cNvSpPr>
            <a:spLocks noChangeShapeType="1"/>
          </p:cNvSpPr>
          <p:nvPr/>
        </p:nvSpPr>
        <p:spPr bwMode="auto">
          <a:xfrm>
            <a:off x="228600" y="2057400"/>
            <a:ext cx="381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3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9" descr=" 175153"/>
          <p:cNvSpPr txBox="1">
            <a:spLocks noChangeArrowheads="1"/>
          </p:cNvSpPr>
          <p:nvPr/>
        </p:nvSpPr>
        <p:spPr bwMode="auto">
          <a:xfrm>
            <a:off x="7391400" y="2362200"/>
            <a:ext cx="1447800" cy="70173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g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p</a:t>
            </a:r>
          </a:p>
        </p:txBody>
      </p:sp>
      <p:sp>
        <p:nvSpPr>
          <p:cNvPr id="175106" name="Rectangle 2" descr=" 17510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function calls</a:t>
            </a:r>
          </a:p>
        </p:txBody>
      </p:sp>
      <p:sp>
        <p:nvSpPr>
          <p:cNvPr id="175107" name="Rectangle 3" descr=" 175107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main(void)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n1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f(3, -5);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n1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g(n1);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f(int p1, int p2)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x;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a[3];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...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x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g(a[2]);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return x + y;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g(int param)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return param * 2;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  <a:endParaRPr lang="en-US" smtClean="0">
              <a:solidFill>
                <a:srgbClr val="404040"/>
              </a:solidFill>
            </a:endParaRPr>
          </a:p>
        </p:txBody>
      </p:sp>
      <p:graphicFrame>
        <p:nvGraphicFramePr>
          <p:cNvPr id="175145" name="Group 41" descr=" 175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961920"/>
              </p:ext>
            </p:extLst>
          </p:nvPr>
        </p:nvGraphicFramePr>
        <p:xfrm>
          <a:off x="7391400" y="1295400"/>
          <a:ext cx="1441450" cy="5191633"/>
        </p:xfrm>
        <a:graphic>
          <a:graphicData uri="http://schemas.openxmlformats.org/drawingml/2006/table">
            <a:tbl>
              <a:tblPr/>
              <a:tblGrid>
                <a:gridCol w="1441450"/>
              </a:tblGrid>
              <a:tr h="2286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892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</a:rPr>
                        <a:t>available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heap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global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13938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code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main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f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AAA"/>
                    </a:solidFill>
                  </a:tcPr>
                </a:tc>
              </a:tr>
            </a:tbl>
          </a:graphicData>
        </a:graphic>
      </p:graphicFrame>
      <p:sp>
        <p:nvSpPr>
          <p:cNvPr id="6" name="Text Box 36" descr=" 175140"/>
          <p:cNvSpPr txBox="1">
            <a:spLocks noChangeArrowheads="1"/>
          </p:cNvSpPr>
          <p:nvPr/>
        </p:nvSpPr>
        <p:spPr bwMode="auto">
          <a:xfrm>
            <a:off x="7391400" y="1676400"/>
            <a:ext cx="1447800" cy="70173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main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n1</a:t>
            </a:r>
          </a:p>
        </p:txBody>
      </p:sp>
      <p:sp>
        <p:nvSpPr>
          <p:cNvPr id="7" name="Line 48" descr=" 175152"/>
          <p:cNvSpPr>
            <a:spLocks noChangeShapeType="1"/>
          </p:cNvSpPr>
          <p:nvPr/>
        </p:nvSpPr>
        <p:spPr bwMode="auto">
          <a:xfrm>
            <a:off x="228600" y="5715000"/>
            <a:ext cx="381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778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9" descr=" 175153"/>
          <p:cNvSpPr txBox="1">
            <a:spLocks noChangeArrowheads="1"/>
          </p:cNvSpPr>
          <p:nvPr/>
        </p:nvSpPr>
        <p:spPr bwMode="auto">
          <a:xfrm>
            <a:off x="7391400" y="2362200"/>
            <a:ext cx="1447800" cy="70173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g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p</a:t>
            </a:r>
          </a:p>
        </p:txBody>
      </p:sp>
      <p:sp>
        <p:nvSpPr>
          <p:cNvPr id="175106" name="Rectangle 2" descr=" 17510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function calls</a:t>
            </a:r>
          </a:p>
        </p:txBody>
      </p:sp>
      <p:sp>
        <p:nvSpPr>
          <p:cNvPr id="175107" name="Rectangle 3" descr=" 175107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main(void)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n1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f(3, -5);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n1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g(n1);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f(int p1, int p2)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x;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a[3];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...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x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g(a[2]);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return x + y;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g(int param)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return param * 2;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  <a:endParaRPr lang="en-US" smtClean="0">
              <a:solidFill>
                <a:srgbClr val="404040"/>
              </a:solidFill>
            </a:endParaRPr>
          </a:p>
        </p:txBody>
      </p:sp>
      <p:graphicFrame>
        <p:nvGraphicFramePr>
          <p:cNvPr id="175145" name="Group 41" descr=" 175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386441"/>
              </p:ext>
            </p:extLst>
          </p:nvPr>
        </p:nvGraphicFramePr>
        <p:xfrm>
          <a:off x="7391400" y="1295400"/>
          <a:ext cx="1441450" cy="5191633"/>
        </p:xfrm>
        <a:graphic>
          <a:graphicData uri="http://schemas.openxmlformats.org/drawingml/2006/table">
            <a:tbl>
              <a:tblPr/>
              <a:tblGrid>
                <a:gridCol w="1441450"/>
              </a:tblGrid>
              <a:tr h="2286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892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</a:rPr>
                        <a:t>available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heap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global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13938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code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main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f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AAA"/>
                    </a:solidFill>
                  </a:tcPr>
                </a:tc>
              </a:tr>
            </a:tbl>
          </a:graphicData>
        </a:graphic>
      </p:graphicFrame>
      <p:sp>
        <p:nvSpPr>
          <p:cNvPr id="6" name="Text Box 36" descr=" 175140"/>
          <p:cNvSpPr txBox="1">
            <a:spLocks noChangeArrowheads="1"/>
          </p:cNvSpPr>
          <p:nvPr/>
        </p:nvSpPr>
        <p:spPr bwMode="auto">
          <a:xfrm>
            <a:off x="7391400" y="1676400"/>
            <a:ext cx="1447800" cy="70173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main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n1</a:t>
            </a:r>
          </a:p>
        </p:txBody>
      </p:sp>
      <p:sp>
        <p:nvSpPr>
          <p:cNvPr id="8" name="Line 51" descr=" 175155"/>
          <p:cNvSpPr>
            <a:spLocks noChangeShapeType="1"/>
          </p:cNvSpPr>
          <p:nvPr/>
        </p:nvSpPr>
        <p:spPr bwMode="auto">
          <a:xfrm>
            <a:off x="228600" y="6019800"/>
            <a:ext cx="381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077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 descr=" 17510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function calls</a:t>
            </a:r>
          </a:p>
        </p:txBody>
      </p:sp>
      <p:sp>
        <p:nvSpPr>
          <p:cNvPr id="175107" name="Rectangle 3" descr=" 175107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main(void)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n1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f(3, -5);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n1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g(n1);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f(int p1, int p2)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x;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a[3];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...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x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g(a[2]);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return x + y;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g(int param)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return param * 2;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  <a:endParaRPr lang="en-US" smtClean="0">
              <a:solidFill>
                <a:srgbClr val="404040"/>
              </a:solidFill>
            </a:endParaRPr>
          </a:p>
        </p:txBody>
      </p:sp>
      <p:graphicFrame>
        <p:nvGraphicFramePr>
          <p:cNvPr id="175145" name="Group 41" descr=" 175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547356"/>
              </p:ext>
            </p:extLst>
          </p:nvPr>
        </p:nvGraphicFramePr>
        <p:xfrm>
          <a:off x="7391400" y="1295400"/>
          <a:ext cx="1441450" cy="5191633"/>
        </p:xfrm>
        <a:graphic>
          <a:graphicData uri="http://schemas.openxmlformats.org/drawingml/2006/table">
            <a:tbl>
              <a:tblPr/>
              <a:tblGrid>
                <a:gridCol w="1441450"/>
              </a:tblGrid>
              <a:tr h="2286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892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</a:rPr>
                        <a:t>available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heap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global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13938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code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main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f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AAA"/>
                    </a:solidFill>
                  </a:tcPr>
                </a:tc>
              </a:tr>
            </a:tbl>
          </a:graphicData>
        </a:graphic>
      </p:graphicFrame>
      <p:sp>
        <p:nvSpPr>
          <p:cNvPr id="6" name="Text Box 36" descr=" 175140"/>
          <p:cNvSpPr txBox="1">
            <a:spLocks noChangeArrowheads="1"/>
          </p:cNvSpPr>
          <p:nvPr/>
        </p:nvSpPr>
        <p:spPr bwMode="auto">
          <a:xfrm>
            <a:off x="7391400" y="1676400"/>
            <a:ext cx="1447800" cy="70173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main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n1</a:t>
            </a:r>
          </a:p>
        </p:txBody>
      </p:sp>
      <p:sp>
        <p:nvSpPr>
          <p:cNvPr id="8" name="Line 51" descr=" 175155"/>
          <p:cNvSpPr>
            <a:spLocks noChangeShapeType="1"/>
          </p:cNvSpPr>
          <p:nvPr/>
        </p:nvSpPr>
        <p:spPr bwMode="auto">
          <a:xfrm>
            <a:off x="228600" y="6019800"/>
            <a:ext cx="381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020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 descr=" 17510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function calls</a:t>
            </a:r>
          </a:p>
        </p:txBody>
      </p:sp>
      <p:sp>
        <p:nvSpPr>
          <p:cNvPr id="175107" name="Rectangle 3" descr=" 175107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main(void)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n1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f(3, -5);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n1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g(n1);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f(int p1, int p2)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x;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a[3];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...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x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g(a[2]);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return x + y;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g(int param)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return param * 2;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  <a:endParaRPr lang="en-US" smtClean="0">
              <a:solidFill>
                <a:srgbClr val="404040"/>
              </a:solidFill>
            </a:endParaRPr>
          </a:p>
        </p:txBody>
      </p:sp>
      <p:graphicFrame>
        <p:nvGraphicFramePr>
          <p:cNvPr id="175145" name="Group 41" descr=" 175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492785"/>
              </p:ext>
            </p:extLst>
          </p:nvPr>
        </p:nvGraphicFramePr>
        <p:xfrm>
          <a:off x="7391400" y="1295400"/>
          <a:ext cx="1441450" cy="5191633"/>
        </p:xfrm>
        <a:graphic>
          <a:graphicData uri="http://schemas.openxmlformats.org/drawingml/2006/table">
            <a:tbl>
              <a:tblPr/>
              <a:tblGrid>
                <a:gridCol w="1441450"/>
              </a:tblGrid>
              <a:tr h="2286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892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</a:rPr>
                        <a:t>available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heap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global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13938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code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main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f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AAA"/>
                    </a:solidFill>
                  </a:tcPr>
                </a:tc>
              </a:tr>
            </a:tbl>
          </a:graphicData>
        </a:graphic>
      </p:graphicFrame>
      <p:sp>
        <p:nvSpPr>
          <p:cNvPr id="7" name="Line 52" descr=" 175156"/>
          <p:cNvSpPr>
            <a:spLocks noChangeShapeType="1"/>
          </p:cNvSpPr>
          <p:nvPr/>
        </p:nvSpPr>
        <p:spPr bwMode="auto">
          <a:xfrm>
            <a:off x="228600" y="2362200"/>
            <a:ext cx="381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749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CA" dirty="0" smtClean="0"/>
              <a:t>Parsing (tokenizing) a string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772400" cy="4495800"/>
          </a:xfrm>
        </p:spPr>
        <p:txBody>
          <a:bodyPr/>
          <a:lstStyle/>
          <a:p>
            <a:r>
              <a:rPr lang="en-CA" dirty="0" smtClean="0"/>
              <a:t>Break up a string into smaller pieces (tokens) using separator characters (delimiters) in the string</a:t>
            </a:r>
            <a:endParaRPr lang="en-CA" dirty="0"/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text[]=“123,abc,def”;</a:t>
            </a:r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*token;</a:t>
            </a:r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token=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strtok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(text,”,”);</a:t>
            </a:r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(token != NULL){</a:t>
            </a:r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(“%s\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n”,token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token=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strtok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(NULL,”,”);</a:t>
            </a:r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911531"/>
              </p:ext>
            </p:extLst>
          </p:nvPr>
        </p:nvGraphicFramePr>
        <p:xfrm>
          <a:off x="2286000" y="5334000"/>
          <a:ext cx="58674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</a:tblGrid>
              <a:tr h="533400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,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,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\0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496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 descr=" 17510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function calls</a:t>
            </a:r>
          </a:p>
        </p:txBody>
      </p:sp>
      <p:sp>
        <p:nvSpPr>
          <p:cNvPr id="175107" name="Rectangle 3" descr=" 175107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main(void)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n1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f(3, -5);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n1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g(n1);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f(int p1, int p2)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x;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a[3];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...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x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g(a[2]);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return x + y;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g(int param)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return param * 2;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  <a:endParaRPr lang="en-US" smtClean="0">
              <a:solidFill>
                <a:srgbClr val="404040"/>
              </a:solidFill>
            </a:endParaRPr>
          </a:p>
        </p:txBody>
      </p:sp>
      <p:graphicFrame>
        <p:nvGraphicFramePr>
          <p:cNvPr id="175145" name="Group 41" descr=" 175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88323"/>
              </p:ext>
            </p:extLst>
          </p:nvPr>
        </p:nvGraphicFramePr>
        <p:xfrm>
          <a:off x="7391400" y="1295400"/>
          <a:ext cx="1441450" cy="5191633"/>
        </p:xfrm>
        <a:graphic>
          <a:graphicData uri="http://schemas.openxmlformats.org/drawingml/2006/table">
            <a:tbl>
              <a:tblPr/>
              <a:tblGrid>
                <a:gridCol w="1441450"/>
              </a:tblGrid>
              <a:tr h="2286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892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</a:rPr>
                        <a:t>available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heap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global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13938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code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main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f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AA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33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 and pointers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1600200"/>
            <a:ext cx="3505200" cy="4495800"/>
          </a:xfrm>
        </p:spPr>
        <p:txBody>
          <a:bodyPr/>
          <a:lstStyle/>
          <a:p>
            <a:r>
              <a:rPr lang="en-US" sz="2400" dirty="0" smtClean="0"/>
              <a:t>A pointer can point to an array element</a:t>
            </a:r>
          </a:p>
          <a:p>
            <a:r>
              <a:rPr lang="en-US" sz="2400" dirty="0" smtClean="0"/>
              <a:t>An array's name can be used as a pointer to its first element</a:t>
            </a:r>
          </a:p>
          <a:p>
            <a:r>
              <a:rPr lang="en-US" sz="2400" dirty="0" smtClean="0"/>
              <a:t>The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400" dirty="0" smtClean="0"/>
              <a:t> notation treats a pointer like an array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pointer[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 smtClean="0"/>
              <a:t>is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/>
              <a:t> elements' worth of bytes forward from pointer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572000" cy="4179606"/>
          </a:xfr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a[5] = {10, 20, 30, 40, 50};</a:t>
            </a:r>
          </a:p>
          <a:p>
            <a:pPr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p1 = &amp;a[3];  //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a's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4</a:t>
            </a:r>
            <a:r>
              <a:rPr lang="en-US" sz="1600" b="1" baseline="30000" dirty="0" smtClean="0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element</a:t>
            </a:r>
          </a:p>
          <a:p>
            <a:pPr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p2 = &amp;a[0];  //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a's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1</a:t>
            </a:r>
            <a:r>
              <a:rPr lang="en-US" sz="1600" b="1" baseline="30000" dirty="0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element</a:t>
            </a:r>
          </a:p>
          <a:p>
            <a:pPr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p3 = a;      //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a's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1</a:t>
            </a:r>
            <a:r>
              <a:rPr lang="en-US" sz="1600" b="1" baseline="30000" dirty="0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element</a:t>
            </a:r>
          </a:p>
          <a:p>
            <a:pPr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*p1 = 100;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*p2 = 200;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p1[1] = 300;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p2[1] = 400;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p3[2] = 500;</a:t>
            </a:r>
          </a:p>
          <a:p>
            <a:pPr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cs typeface="Courier New" pitchFamily="49" charset="0"/>
              </a:rPr>
              <a:t>Final array contents:</a:t>
            </a:r>
          </a:p>
          <a:p>
            <a:pPr lvl="1">
              <a:buNone/>
            </a:pPr>
            <a:r>
              <a:rPr lang="en-US" sz="1600" b="1" dirty="0" smtClean="0">
                <a:cs typeface="Courier New" pitchFamily="49" charset="0"/>
              </a:rPr>
              <a:t>{200, 400, 500, 100, 300}</a:t>
            </a:r>
          </a:p>
        </p:txBody>
      </p:sp>
    </p:spTree>
    <p:extLst>
      <p:ext uri="{BB962C8B-B14F-4D97-AF65-F5344CB8AC3E}">
        <p14:creationId xmlns:p14="http://schemas.microsoft.com/office/powerpoint/2010/main" val="2789860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“pointer[</a:t>
            </a:r>
            <a:r>
              <a:rPr lang="en-US" sz="3200" dirty="0" err="1" smtClean="0"/>
              <a:t>i</a:t>
            </a:r>
            <a:r>
              <a:rPr lang="en-US" sz="3200" dirty="0" smtClean="0"/>
              <a:t>] is </a:t>
            </a:r>
            <a:r>
              <a:rPr lang="en-US" sz="3200" dirty="0" err="1" smtClean="0"/>
              <a:t>i</a:t>
            </a:r>
            <a:r>
              <a:rPr lang="en-US" sz="3200" dirty="0" smtClean="0"/>
              <a:t> elements' worth of bytes” – what is an “elements’ worth”?</a:t>
            </a:r>
            <a:endParaRPr lang="en-US" sz="32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114800" cy="4495800"/>
          </a:xfrm>
        </p:spPr>
        <p:txBody>
          <a:bodyPr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1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1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a[5];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b="1" dirty="0" smtClean="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1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=%</a:t>
            </a:r>
            <a:r>
              <a:rPr lang="en-US" sz="1600" b="1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d,double</a:t>
            </a:r>
            <a:r>
              <a:rPr lang="en-US" sz="16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=%d\n",  	(</a:t>
            </a:r>
            <a:r>
              <a:rPr lang="en-US" sz="1600" b="1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), 	(</a:t>
            </a:r>
            <a:r>
              <a:rPr lang="en-US" sz="1600" b="1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(double));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1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("x uses %d bytes\n", 	(</a:t>
            </a:r>
            <a:r>
              <a:rPr lang="en-US" sz="1600" b="1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(x));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1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("a uses %d bytes\n", 	(</a:t>
            </a:r>
            <a:r>
              <a:rPr lang="en-US" sz="1600" b="1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(a));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1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("a[0] uses %d bytes\n", 	(</a:t>
            </a:r>
            <a:r>
              <a:rPr lang="en-US" sz="1600" b="1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(a[0]));</a:t>
            </a:r>
          </a:p>
          <a:p>
            <a:pPr marL="569913" indent="-569913">
              <a:lnSpc>
                <a:spcPct val="70000"/>
              </a:lnSpc>
              <a:buFontTx/>
              <a:buNone/>
            </a:pPr>
            <a:endParaRPr lang="en-US" sz="1600" dirty="0" smtClean="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 marL="569913" lvl="1" indent="-569913">
              <a:lnSpc>
                <a:spcPct val="70000"/>
              </a:lnSpc>
              <a:buFont typeface="Wingdings" pitchFamily="2" charset="2"/>
              <a:buNone/>
            </a:pPr>
            <a:endParaRPr lang="en-US" sz="1800" dirty="0" smtClean="0">
              <a:solidFill>
                <a:srgbClr val="404040"/>
              </a:solidFill>
              <a:cs typeface="Courier New" pitchFamily="49" charset="0"/>
            </a:endParaRPr>
          </a:p>
          <a:p>
            <a:pPr marL="569913" lvl="1" indent="-569913">
              <a:lnSpc>
                <a:spcPct val="70000"/>
              </a:lnSpc>
              <a:buFont typeface="Wingdings" pitchFamily="2" charset="2"/>
              <a:buNone/>
            </a:pPr>
            <a:r>
              <a:rPr lang="en-US" sz="1800" dirty="0" err="1" smtClean="0">
                <a:solidFill>
                  <a:srgbClr val="7030A0"/>
                </a:solidFill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7030A0"/>
                </a:solidFill>
                <a:cs typeface="Courier New" pitchFamily="49" charset="0"/>
              </a:rPr>
              <a:t>=4, double=8</a:t>
            </a:r>
          </a:p>
          <a:p>
            <a:pPr marL="569913" lvl="1" indent="-569913">
              <a:lnSpc>
                <a:spcPct val="7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7030A0"/>
                </a:solidFill>
                <a:cs typeface="Courier New" pitchFamily="49" charset="0"/>
              </a:rPr>
              <a:t>x    uses 4 bytes</a:t>
            </a:r>
          </a:p>
          <a:p>
            <a:pPr marL="569913" lvl="1" indent="-569913">
              <a:lnSpc>
                <a:spcPct val="7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7030A0"/>
                </a:solidFill>
                <a:cs typeface="Courier New" pitchFamily="49" charset="0"/>
              </a:rPr>
              <a:t>a    uses 20 bytes</a:t>
            </a:r>
          </a:p>
          <a:p>
            <a:pPr marL="569913" lvl="1" indent="-569913">
              <a:lnSpc>
                <a:spcPct val="7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7030A0"/>
                </a:solidFill>
                <a:cs typeface="Courier New" pitchFamily="49" charset="0"/>
              </a:rPr>
              <a:t>a[0] uses 4 bytes</a:t>
            </a:r>
          </a:p>
          <a:p>
            <a:pPr marL="569913" indent="-569913"/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b="1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(type)</a:t>
            </a:r>
            <a:r>
              <a:rPr lang="en-US" sz="2000" dirty="0" smtClean="0">
                <a:solidFill>
                  <a:srgbClr val="262626"/>
                </a:solidFill>
              </a:rPr>
              <a:t> or </a:t>
            </a:r>
            <a:r>
              <a:rPr lang="en-US" sz="2000" b="1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(variable) </a:t>
            </a:r>
            <a:r>
              <a:rPr lang="en-US" sz="2000" dirty="0" smtClean="0">
                <a:solidFill>
                  <a:srgbClr val="262626"/>
                </a:solidFill>
              </a:rPr>
              <a:t>returns memory size in bytes</a:t>
            </a:r>
          </a:p>
          <a:p>
            <a:pPr marL="342900" lvl="1" indent="-342900">
              <a:buFontTx/>
              <a:buChar char="•"/>
            </a:pPr>
            <a:r>
              <a:rPr lang="en-US" sz="2000" dirty="0" smtClean="0">
                <a:solidFill>
                  <a:srgbClr val="404040"/>
                </a:solidFill>
              </a:rPr>
              <a:t>Arrays passed as parameters do not remember their size</a:t>
            </a:r>
            <a:r>
              <a:rPr lang="en-US" sz="2400" dirty="0" smtClean="0">
                <a:solidFill>
                  <a:srgbClr val="262626"/>
                </a:solidFill>
              </a:rPr>
              <a:t/>
            </a:r>
            <a:br>
              <a:rPr lang="en-US" sz="2400" dirty="0" smtClean="0">
                <a:solidFill>
                  <a:srgbClr val="262626"/>
                </a:solidFill>
              </a:rPr>
            </a:br>
            <a:endParaRPr lang="en-US" sz="2400" dirty="0" smtClean="0">
              <a:solidFill>
                <a:srgbClr val="262626"/>
              </a:solidFill>
            </a:endParaRPr>
          </a:p>
          <a:p>
            <a:pPr marL="455613" indent="-239713">
              <a:lnSpc>
                <a:spcPct val="65000"/>
              </a:lnSpc>
              <a:buFontTx/>
              <a:buNone/>
            </a:pPr>
            <a:r>
              <a:rPr lang="en-US" sz="1600" b="1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a[5];</a:t>
            </a:r>
          </a:p>
          <a:p>
            <a:pPr marL="455613" indent="-239713">
              <a:lnSpc>
                <a:spcPct val="65000"/>
              </a:lnSpc>
              <a:buFontTx/>
              <a:buNone/>
            </a:pPr>
            <a:r>
              <a:rPr lang="en-US" sz="1600" b="1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("a uses %d bytes\n",</a:t>
            </a:r>
          </a:p>
          <a:p>
            <a:pPr marL="455613" indent="-239713">
              <a:lnSpc>
                <a:spcPct val="65000"/>
              </a:lnSpc>
              <a:buFontTx/>
              <a:buNone/>
            </a:pPr>
            <a:r>
              <a:rPr lang="en-US" sz="16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	(</a:t>
            </a:r>
            <a:r>
              <a:rPr lang="en-US" sz="1600" b="1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(a));</a:t>
            </a:r>
          </a:p>
          <a:p>
            <a:pPr marL="455613" indent="-239713">
              <a:lnSpc>
                <a:spcPct val="65000"/>
              </a:lnSpc>
              <a:buFontTx/>
              <a:buNone/>
            </a:pPr>
            <a:r>
              <a:rPr lang="en-US" sz="16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f(a);</a:t>
            </a:r>
          </a:p>
          <a:p>
            <a:pPr marL="455613" indent="-239713">
              <a:lnSpc>
                <a:spcPct val="65000"/>
              </a:lnSpc>
              <a:buNone/>
            </a:pPr>
            <a:endParaRPr lang="en-US" sz="1600" b="1" dirty="0" err="1" smtClean="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 marL="455613" indent="-239713">
              <a:lnSpc>
                <a:spcPct val="65000"/>
              </a:lnSpc>
              <a:buNone/>
            </a:pPr>
            <a:r>
              <a:rPr lang="en-US" sz="1600" b="1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void f(int a[]) {</a:t>
            </a:r>
          </a:p>
          <a:p>
            <a:pPr marL="455613" indent="-239713">
              <a:lnSpc>
                <a:spcPct val="65000"/>
              </a:lnSpc>
              <a:buNone/>
            </a:pPr>
            <a:r>
              <a:rPr lang="en-US" sz="16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("a uses %2d 	bytes in f\n", 	(</a:t>
            </a:r>
            <a:r>
              <a:rPr lang="en-US" sz="1600" b="1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err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(a));</a:t>
            </a:r>
          </a:p>
          <a:p>
            <a:pPr marL="455613" indent="-239713">
              <a:lnSpc>
                <a:spcPct val="65000"/>
              </a:lnSpc>
              <a:buNone/>
            </a:pPr>
            <a:r>
              <a:rPr lang="en-US" sz="16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600" b="1" dirty="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</a:br>
            <a:endParaRPr lang="en-US" sz="1600" b="1" dirty="0" smtClean="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 indent="-284163">
              <a:lnSpc>
                <a:spcPct val="65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7030A0"/>
                </a:solidFill>
                <a:cs typeface="Courier New" pitchFamily="49" charset="0"/>
              </a:rPr>
              <a:t>a uses 20 bytes</a:t>
            </a:r>
          </a:p>
          <a:p>
            <a:pPr indent="-284163">
              <a:lnSpc>
                <a:spcPct val="65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7030A0"/>
                </a:solidFill>
                <a:cs typeface="Courier New" pitchFamily="49" charset="0"/>
              </a:rPr>
              <a:t>a uses  4 bytes in f</a:t>
            </a:r>
          </a:p>
          <a:p>
            <a:endParaRPr lang="en-US" sz="2400" dirty="0" smtClean="0">
              <a:solidFill>
                <a:srgbClr val="262626"/>
              </a:solidFill>
            </a:endParaRPr>
          </a:p>
          <a:p>
            <a:endParaRPr lang="en-US" sz="2400" dirty="0" smtClean="0">
              <a:solidFill>
                <a:srgbClr val="262626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42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 as parameters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Array parameters are passed as pointers to the first element; the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[] </a:t>
            </a:r>
            <a:r>
              <a:rPr lang="en-US" sz="2000" dirty="0" smtClean="0"/>
              <a:t>syntax on parameters is only a convenience – the two programs below are equivalent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a[]);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main(void)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a[5];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f(a);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a[])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4267200" y="2971800"/>
            <a:ext cx="44958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100000"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a);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100000"/>
            </a:pP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100000"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a[5];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100000"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100000"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f(&amp;a[0]);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100000"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100000"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100000"/>
            </a:pPr>
            <a:endParaRPr lang="en-US" sz="16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100000"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a)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100000"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100000"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9029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Returning an array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Stack-allocated variables disappear at the end of the function: this means an array cannot generally be safely returned from a method</a:t>
            </a:r>
          </a:p>
          <a:p>
            <a:pPr marL="0" lvl="1" indent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lvl="1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marL="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[4] = {7, 4, 3, 5};</a:t>
            </a:r>
          </a:p>
          <a:p>
            <a:pPr marL="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nums2[4] = copy(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4);   // no</a:t>
            </a:r>
          </a:p>
          <a:p>
            <a:pPr marL="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lvl="1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[] copy(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 marL="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a2[size];</a:t>
            </a:r>
          </a:p>
          <a:p>
            <a:pPr marL="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a2[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return a2;   // no</a:t>
            </a:r>
          </a:p>
          <a:p>
            <a:pPr marL="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9073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(alone) don't help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A </a:t>
            </a:r>
            <a:r>
              <a:rPr lang="en-US" sz="2000" i="1" dirty="0" smtClean="0"/>
              <a:t>dangling pointer </a:t>
            </a:r>
            <a:r>
              <a:rPr lang="en-US" sz="2000" dirty="0" smtClean="0"/>
              <a:t>points to an invalid memory location</a:t>
            </a:r>
          </a:p>
          <a:p>
            <a:pPr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main(void) 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[4] = {7, 4, 3, 5};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nums2 = copy(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4);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// nums2 dangling here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copy(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a2[size];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a2[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return a2;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0639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We'd like to have C programs with data that are</a:t>
            </a:r>
          </a:p>
          <a:p>
            <a:pPr lvl="1"/>
            <a:r>
              <a:rPr lang="en-US" dirty="0" smtClean="0"/>
              <a:t>Dynamic (size of array changes based on user input, etc.)</a:t>
            </a:r>
          </a:p>
          <a:p>
            <a:pPr lvl="1"/>
            <a:r>
              <a:rPr lang="en-US" dirty="0" smtClean="0"/>
              <a:t>Long-lived (doesn't disappear after the function is over)</a:t>
            </a:r>
          </a:p>
          <a:p>
            <a:pPr lvl="1"/>
            <a:r>
              <a:rPr lang="en-US" dirty="0" smtClean="0"/>
              <a:t>Bigger (the stack can't hold all that much data)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Currently, our solutions include:</a:t>
            </a:r>
          </a:p>
          <a:p>
            <a:pPr lvl="1"/>
            <a:r>
              <a:rPr lang="en-US" dirty="0" smtClean="0"/>
              <a:t>Declaring variables in main and passing as "output parameters"</a:t>
            </a:r>
          </a:p>
          <a:p>
            <a:pPr lvl="1"/>
            <a:r>
              <a:rPr lang="en-US" dirty="0" smtClean="0"/>
              <a:t>Declaring global variables (do not want)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16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heap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543800" cy="4495800"/>
          </a:xfrm>
        </p:spPr>
        <p:txBody>
          <a:bodyPr/>
          <a:lstStyle/>
          <a:p>
            <a:r>
              <a:rPr lang="en-US" sz="2000" dirty="0" smtClean="0"/>
              <a:t>The </a:t>
            </a:r>
            <a:r>
              <a:rPr lang="en-US" sz="2000" i="1" dirty="0" smtClean="0"/>
              <a:t>heap</a:t>
            </a:r>
            <a:r>
              <a:rPr lang="en-US" sz="2000" dirty="0" smtClean="0"/>
              <a:t> is a large pool of unused memory that you can use for dynamically allocating data</a:t>
            </a:r>
          </a:p>
          <a:p>
            <a:r>
              <a:rPr lang="en-US" sz="2000" dirty="0" smtClean="0"/>
              <a:t>It is allocated/</a:t>
            </a:r>
            <a:r>
              <a:rPr lang="en-US" sz="2000" dirty="0" err="1" smtClean="0"/>
              <a:t>deallocated</a:t>
            </a:r>
            <a:r>
              <a:rPr lang="en-US" sz="2000" dirty="0" smtClean="0"/>
              <a:t> explicitly, not (like the stack) on function calls/returns</a:t>
            </a:r>
          </a:p>
          <a:p>
            <a:r>
              <a:rPr lang="en-US" sz="2000" dirty="0" smtClean="0"/>
              <a:t>Many languages (e.g. Java) place all arrays/ objects on the heap</a:t>
            </a:r>
          </a:p>
          <a:p>
            <a:pPr lvl="1"/>
            <a:endParaRPr lang="en-US" sz="2000" dirty="0" smtClean="0"/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// Java</a:t>
            </a:r>
          </a:p>
          <a:p>
            <a:pPr lvl="1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[] a = new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[5];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Point p = new Point(8, 2);</a:t>
            </a:r>
          </a:p>
        </p:txBody>
      </p:sp>
    </p:spTree>
    <p:extLst>
      <p:ext uri="{BB962C8B-B14F-4D97-AF65-F5344CB8AC3E}">
        <p14:creationId xmlns:p14="http://schemas.microsoft.com/office/powerpoint/2010/main" val="225134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dirty="0" smtClean="0"/>
              <a:t>: allocating heap memory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7772400" cy="4495800"/>
          </a:xfrm>
        </p:spPr>
        <p:txBody>
          <a:bodyPr/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variable = (type*)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(size);</a:t>
            </a:r>
            <a:endParaRPr lang="en-US" sz="2000" dirty="0" smtClean="0"/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000" dirty="0" smtClean="0"/>
              <a:t> function allocates a heap memory block of a given size</a:t>
            </a:r>
          </a:p>
          <a:p>
            <a:pPr lvl="1"/>
            <a:r>
              <a:rPr lang="en-US" sz="2000" dirty="0" smtClean="0"/>
              <a:t>returns a pointer to the first byte of that memory</a:t>
            </a:r>
          </a:p>
          <a:p>
            <a:pPr lvl="1"/>
            <a:r>
              <a:rPr lang="en-US" sz="2000" dirty="0" smtClean="0"/>
              <a:t>can/should cast the returned pointer to the appropriate type</a:t>
            </a:r>
          </a:p>
          <a:p>
            <a:pPr lvl="1"/>
            <a:r>
              <a:rPr lang="en-US" sz="2000" dirty="0" smtClean="0"/>
              <a:t>initially the memory contains garbage data</a:t>
            </a:r>
          </a:p>
          <a:p>
            <a:pPr lvl="1"/>
            <a:r>
              <a:rPr lang="en-US" sz="2000" dirty="0" smtClean="0"/>
              <a:t>often used with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2000" dirty="0" smtClean="0"/>
              <a:t> to allocate memory for a given data type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* a =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*)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(8 *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a[0] = 10;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a[1] = 20;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980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dirty="0" smtClean="0"/>
              <a:t>: allocate and zero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variable = (type*)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(count, size);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dirty="0" smtClean="0"/>
              <a:t> function is like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dirty="0" smtClean="0"/>
              <a:t>, but it zeros out the memory</a:t>
            </a:r>
          </a:p>
          <a:p>
            <a:pPr lvl="1"/>
            <a:r>
              <a:rPr lang="en-US" dirty="0" smtClean="0"/>
              <a:t>also takes two parameters, number of elements and size of each</a:t>
            </a:r>
          </a:p>
          <a:p>
            <a:pPr lvl="1"/>
            <a:r>
              <a:rPr lang="en-US" dirty="0" smtClean="0"/>
              <a:t>preferred over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dirty="0" smtClean="0"/>
              <a:t> for avoiding bugs  (but slightly slower)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a[8] = {0};   &lt;-- stack equivalent</a:t>
            </a: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* a =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*)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(8,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720601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Array of Pointers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495800"/>
          </a:xfrm>
        </p:spPr>
        <p:txBody>
          <a:bodyPr/>
          <a:lstStyle/>
          <a:p>
            <a:pPr marL="0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main ()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[] = {10, 100, 200};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for (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&lt; MAX;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//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assign the address of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] = &amp;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114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7772400" cy="1143000"/>
          </a:xfrm>
        </p:spPr>
        <p:txBody>
          <a:bodyPr/>
          <a:lstStyle/>
          <a:p>
            <a:r>
              <a:rPr lang="en-US" dirty="0" smtClean="0"/>
              <a:t>Returning a heap array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7772400" cy="4495800"/>
          </a:xfrm>
        </p:spPr>
        <p:txBody>
          <a:bodyPr/>
          <a:lstStyle/>
          <a:p>
            <a:r>
              <a:rPr lang="en-US" dirty="0" smtClean="0"/>
              <a:t>To return an array,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dirty="0" smtClean="0"/>
              <a:t> it and return a pointer</a:t>
            </a:r>
          </a:p>
          <a:p>
            <a:pPr lvl="1"/>
            <a:r>
              <a:rPr lang="en-US" dirty="0" smtClean="0"/>
              <a:t>Array will live on after the function return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[4] = {7, 4, 3, 5};</a:t>
            </a:r>
          </a:p>
          <a:p>
            <a:pPr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nums2 = copy(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4); ...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copy(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a2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(size *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a2[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return a2;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7444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strdup</a:t>
            </a:r>
            <a:r>
              <a:rPr lang="en-CA" dirty="0" smtClean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Some C library function automatically calls </a:t>
            </a:r>
            <a:r>
              <a:rPr lang="en-CA" dirty="0" err="1" smtClean="0"/>
              <a:t>malloc</a:t>
            </a:r>
            <a:endParaRPr lang="en-CA" dirty="0"/>
          </a:p>
          <a:p>
            <a:r>
              <a:rPr lang="en-CA" dirty="0" smtClean="0"/>
              <a:t>E.g. </a:t>
            </a:r>
            <a:r>
              <a:rPr lang="en-CA" dirty="0" err="1" smtClean="0"/>
              <a:t>strdup</a:t>
            </a:r>
            <a:r>
              <a:rPr lang="en-CA" dirty="0" smtClean="0"/>
              <a:t>(s) returns a pointer to a new string which is a duplicate of the string s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strdup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char *s) 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Allocate memory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*d =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(s) + 1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Copy string if ok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(d != NULL)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d,s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Return new memory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9736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966200" cy="6477000"/>
          </a:xfrm>
        </p:spPr>
        <p:txBody>
          <a:bodyPr/>
          <a:lstStyle/>
          <a:p>
            <a:pPr marL="0" indent="0">
              <a:buNone/>
            </a:pPr>
            <a:r>
              <a:rPr lang="en-CA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*customers[30][9];</a:t>
            </a:r>
          </a:p>
          <a:p>
            <a:pPr marL="0" indent="0">
              <a:buNone/>
            </a:pPr>
            <a:r>
              <a:rPr lang="en-CA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</a:p>
          <a:p>
            <a:pPr marL="0" indent="0">
              <a:buNone/>
            </a:pPr>
            <a:r>
              <a:rPr lang="en-CA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read_customers</a:t>
            </a:r>
            <a:r>
              <a:rPr lang="en-CA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CA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 buffer[BUFSIZE];</a:t>
            </a:r>
          </a:p>
          <a:p>
            <a:pPr marL="0" indent="0">
              <a:buNone/>
            </a:pP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FILE *</a:t>
            </a:r>
            <a:r>
              <a:rPr lang="en-CA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CA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CA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(“data.txt”, “r”);</a:t>
            </a:r>
          </a:p>
          <a:p>
            <a:pPr marL="0" indent="0">
              <a:buNone/>
            </a:pP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A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num_cust</a:t>
            </a:r>
            <a:r>
              <a:rPr lang="en-CA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((</a:t>
            </a:r>
            <a:r>
              <a:rPr lang="en-CA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CA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BUFSIZE, </a:t>
            </a:r>
            <a:r>
              <a:rPr lang="en-CA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CA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!= NULL){</a:t>
            </a:r>
          </a:p>
          <a:p>
            <a:pPr marL="0" indent="0">
              <a:buNone/>
            </a:pP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CA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token_num</a:t>
            </a:r>
            <a:r>
              <a:rPr lang="en-CA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char *token = </a:t>
            </a:r>
            <a:r>
              <a:rPr lang="en-CA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strtok</a:t>
            </a:r>
            <a:r>
              <a:rPr lang="en-CA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“|\n”);</a:t>
            </a:r>
          </a:p>
          <a:p>
            <a:pPr marL="0" indent="0">
              <a:buNone/>
            </a:pP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while (token != NULL){</a:t>
            </a:r>
          </a:p>
          <a:p>
            <a:pPr marL="0" indent="0">
              <a:buNone/>
            </a:pP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customers[</a:t>
            </a:r>
            <a:r>
              <a:rPr lang="en-CA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num_cust</a:t>
            </a:r>
            <a:r>
              <a:rPr lang="en-CA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CA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token_num</a:t>
            </a:r>
            <a:r>
              <a:rPr lang="en-CA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CA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strdup</a:t>
            </a:r>
            <a:r>
              <a:rPr lang="en-CA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(token);</a:t>
            </a:r>
          </a:p>
          <a:p>
            <a:pPr marL="0" indent="0">
              <a:buNone/>
            </a:pP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CA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token_num</a:t>
            </a:r>
            <a:r>
              <a:rPr lang="en-CA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token = </a:t>
            </a:r>
            <a:r>
              <a:rPr lang="en-CA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strtok</a:t>
            </a:r>
            <a:r>
              <a:rPr lang="en-CA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(NULL, “|\n”);</a:t>
            </a:r>
          </a:p>
          <a:p>
            <a:pPr marL="0" indent="0">
              <a:buNone/>
            </a:pP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buNone/>
            </a:pP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CA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num_cust</a:t>
            </a:r>
            <a:r>
              <a:rPr lang="en-CA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CA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CA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464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>
                <a:cs typeface="Courier New" pitchFamily="49" charset="0"/>
              </a:rPr>
              <a:t>: an </a:t>
            </a:r>
            <a:r>
              <a:rPr lang="en-US" dirty="0" smtClean="0"/>
              <a:t>invalid memory location</a:t>
            </a:r>
            <a:endParaRPr lang="en-US" dirty="0" smtClean="0">
              <a:cs typeface="Courier New" pitchFamily="49" charset="0"/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In C,  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2000" dirty="0" smtClean="0"/>
              <a:t> is a global constant whose value is 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0</a:t>
            </a:r>
          </a:p>
          <a:p>
            <a:r>
              <a:rPr lang="en-US" sz="2000" dirty="0" smtClean="0"/>
              <a:t>If you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/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calloc</a:t>
            </a:r>
            <a:r>
              <a:rPr lang="en-US" sz="2000" dirty="0" smtClean="0"/>
              <a:t> but have no memory free, it returns 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</a:p>
          <a:p>
            <a:r>
              <a:rPr lang="en-US" sz="2000" dirty="0" smtClean="0"/>
              <a:t>You can initialize a pointer to 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2000" dirty="0" smtClean="0"/>
              <a:t> if it has no meaningful value</a:t>
            </a:r>
          </a:p>
          <a:p>
            <a:r>
              <a:rPr lang="en-US" sz="2000" dirty="0" smtClean="0"/>
              <a:t>Dereferencing a null pointer will crash your program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 p = NULL;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*p = 42;          //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segfault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1188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Null Pointers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If a memory allocation function can’t locate a memory block of the requested size, it returns a </a:t>
            </a:r>
            <a:r>
              <a:rPr lang="en-US" altLang="en-US" b="1" i="1" dirty="0" smtClean="0"/>
              <a:t>null pointer.</a:t>
            </a:r>
          </a:p>
          <a:p>
            <a:r>
              <a:rPr lang="en-US" altLang="en-US" dirty="0" smtClean="0"/>
              <a:t>A null pointer is a special value that can be distinguished from all valid pointers.</a:t>
            </a:r>
          </a:p>
        </p:txBody>
      </p:sp>
    </p:spTree>
    <p:extLst>
      <p:ext uri="{BB962C8B-B14F-4D97-AF65-F5344CB8AC3E}">
        <p14:creationId xmlns:p14="http://schemas.microsoft.com/office/powerpoint/2010/main" val="4094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Null Pointers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en-US" dirty="0" smtClean="0"/>
              <a:t>An example of testing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dirty="0" err="1" smtClean="0"/>
              <a:t>’s</a:t>
            </a:r>
            <a:r>
              <a:rPr lang="en-US" altLang="en-US" dirty="0" smtClean="0"/>
              <a:t> return value: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p =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(10000);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if (p == NULL) 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  /*</a:t>
            </a:r>
            <a:r>
              <a:rPr lang="en-US" alt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allocation</a:t>
            </a:r>
            <a:r>
              <a:rPr lang="en-US" alt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failed;</a:t>
            </a:r>
            <a:r>
              <a:rPr lang="en-US" alt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take</a:t>
            </a:r>
            <a:r>
              <a:rPr lang="en-US" alt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appropriate</a:t>
            </a:r>
            <a:r>
              <a:rPr lang="en-US" alt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alt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altLang="en-US" dirty="0" smtClean="0"/>
              <a:t>Some programmers combine the call of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dirty="0" smtClean="0"/>
              <a:t> with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en-US" dirty="0" smtClean="0"/>
              <a:t> test: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if ((p =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(10000)) == NULL) 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  /*</a:t>
            </a:r>
            <a:r>
              <a:rPr lang="en-US" alt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allocation</a:t>
            </a:r>
            <a:r>
              <a:rPr lang="en-US" alt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failed;</a:t>
            </a:r>
            <a:r>
              <a:rPr lang="en-US" alt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take</a:t>
            </a:r>
            <a:r>
              <a:rPr lang="en-US" alt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appropriate</a:t>
            </a:r>
            <a:r>
              <a:rPr lang="en-US" alt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alt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53642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smtClean="0"/>
              <a:t>Null Pointers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495800"/>
          </a:xfrm>
        </p:spPr>
        <p:txBody>
          <a:bodyPr/>
          <a:lstStyle/>
          <a:p>
            <a:r>
              <a:rPr lang="en-US" altLang="en-US" sz="2600" dirty="0" smtClean="0"/>
              <a:t>Pointers test true or false in the same way as numbers.</a:t>
            </a:r>
          </a:p>
          <a:p>
            <a:r>
              <a:rPr lang="en-US" altLang="en-US" sz="2600" dirty="0" smtClean="0"/>
              <a:t>All non-null pointers test true; only null pointers are false.</a:t>
            </a:r>
          </a:p>
          <a:p>
            <a:r>
              <a:rPr lang="en-US" altLang="en-US" sz="2600" dirty="0" smtClean="0"/>
              <a:t>Instead of writing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	if (p == NULL) …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en-US" altLang="en-US" sz="2600" dirty="0" smtClean="0"/>
              <a:t>	we could write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	if (!p) …</a:t>
            </a:r>
          </a:p>
          <a:p>
            <a:r>
              <a:rPr lang="en-US" altLang="en-US" sz="2600" dirty="0" smtClean="0"/>
              <a:t>Instead of writing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	if (p != NULL) …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en-US" altLang="en-US" sz="2600" dirty="0" smtClean="0"/>
              <a:t>	we could write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	if (p) …</a:t>
            </a:r>
          </a:p>
        </p:txBody>
      </p:sp>
    </p:spTree>
    <p:extLst>
      <p:ext uri="{BB962C8B-B14F-4D97-AF65-F5344CB8AC3E}">
        <p14:creationId xmlns:p14="http://schemas.microsoft.com/office/powerpoint/2010/main" val="107334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Deallocating memory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Heap memory stays allocated until the end of your program</a:t>
            </a:r>
          </a:p>
          <a:p>
            <a:r>
              <a:rPr lang="en-US" sz="2000" dirty="0" smtClean="0"/>
              <a:t>A </a:t>
            </a:r>
            <a:r>
              <a:rPr lang="en-US" sz="2000" i="1" dirty="0" smtClean="0"/>
              <a:t>garbage collector</a:t>
            </a:r>
            <a:r>
              <a:rPr lang="en-US" sz="2000" dirty="0" smtClean="0"/>
              <a:t>  is a process that automatically reclaims memory no longer in use</a:t>
            </a:r>
          </a:p>
          <a:p>
            <a:pPr lvl="1"/>
            <a:r>
              <a:rPr lang="en-US" sz="2000" dirty="0" smtClean="0"/>
              <a:t>Keeps track of which variables point to which memory, etc.</a:t>
            </a:r>
          </a:p>
          <a:p>
            <a:pPr lvl="1"/>
            <a:r>
              <a:rPr lang="en-US" sz="2000" dirty="0" smtClean="0"/>
              <a:t>Used in Java and many other modern languages;  </a:t>
            </a:r>
            <a:r>
              <a:rPr lang="en-US" sz="2000" b="1" i="1" dirty="0" smtClean="0">
                <a:solidFill>
                  <a:srgbClr val="FF0000"/>
                </a:solidFill>
              </a:rPr>
              <a:t>not in C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// Java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 f()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 a = new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[1000];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 a2 = new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[1000];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return a2;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   // no variables refer to a here; can be freed</a:t>
            </a:r>
          </a:p>
        </p:txBody>
      </p:sp>
    </p:spTree>
    <p:extLst>
      <p:ext uri="{BB962C8B-B14F-4D97-AF65-F5344CB8AC3E}">
        <p14:creationId xmlns:p14="http://schemas.microsoft.com/office/powerpoint/2010/main" val="120804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leaks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memory leak </a:t>
            </a:r>
            <a:r>
              <a:rPr lang="en-US" dirty="0" smtClean="0"/>
              <a:t>is a failure to release memory when no longer needed.</a:t>
            </a:r>
          </a:p>
          <a:p>
            <a:pPr lvl="1"/>
            <a:r>
              <a:rPr lang="en-US" dirty="0" smtClean="0"/>
              <a:t>easy to do in C</a:t>
            </a:r>
          </a:p>
          <a:p>
            <a:pPr lvl="1"/>
            <a:r>
              <a:rPr lang="en-US" dirty="0" smtClean="0"/>
              <a:t>can be a problem if your program will run for a long time</a:t>
            </a:r>
          </a:p>
          <a:p>
            <a:pPr lvl="1"/>
            <a:r>
              <a:rPr lang="en-US" dirty="0" smtClean="0"/>
              <a:t>when your program exits, all of its memory is returned to the OS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f()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* a =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*)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(1000,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   // oops; the memory for a is now lost</a:t>
            </a:r>
          </a:p>
        </p:txBody>
      </p:sp>
    </p:spTree>
    <p:extLst>
      <p:ext uri="{BB962C8B-B14F-4D97-AF65-F5344CB8AC3E}">
        <p14:creationId xmlns:p14="http://schemas.microsoft.com/office/powerpoint/2010/main" val="188587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free</a:t>
            </a:r>
            <a:r>
              <a:rPr lang="en-US" dirty="0" smtClean="0"/>
              <a:t>: releases memory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free(pointer);</a:t>
            </a:r>
          </a:p>
          <a:p>
            <a:r>
              <a:rPr lang="en-US" dirty="0" smtClean="0"/>
              <a:t>Releases the memory pointed to by the given pointer</a:t>
            </a:r>
          </a:p>
          <a:p>
            <a:pPr lvl="1"/>
            <a:r>
              <a:rPr lang="en-US" dirty="0" smtClean="0"/>
              <a:t>precondition: pointer must refer to a heap-allocated memory block that has not already been freed</a:t>
            </a:r>
          </a:p>
          <a:p>
            <a:pPr lvl="1"/>
            <a:r>
              <a:rPr lang="en-US" dirty="0" smtClean="0"/>
              <a:t>it is considered good practice to set a pointer to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dirty="0" smtClean="0"/>
              <a:t> after freeing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* a = 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*)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(8,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free(a);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a = NULL;</a:t>
            </a:r>
          </a:p>
        </p:txBody>
      </p:sp>
    </p:spTree>
    <p:extLst>
      <p:ext uri="{BB962C8B-B14F-4D97-AF65-F5344CB8AC3E}">
        <p14:creationId xmlns:p14="http://schemas.microsoft.com/office/powerpoint/2010/main" val="100963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layout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6400" y="1295400"/>
            <a:ext cx="3581400" cy="5562600"/>
          </a:xfrm>
        </p:spPr>
        <p:txBody>
          <a:bodyPr/>
          <a:lstStyle/>
          <a:p>
            <a:r>
              <a:rPr lang="en-US" dirty="0" smtClean="0">
                <a:solidFill>
                  <a:srgbClr val="262626"/>
                </a:solidFill>
              </a:rPr>
              <a:t>when a program runs, its instructions/</a:t>
            </a:r>
            <a:r>
              <a:rPr lang="en-US" dirty="0" err="1" smtClean="0">
                <a:solidFill>
                  <a:srgbClr val="262626"/>
                </a:solidFill>
              </a:rPr>
              <a:t>globals</a:t>
            </a:r>
            <a:r>
              <a:rPr lang="en-US" dirty="0" smtClean="0">
                <a:solidFill>
                  <a:srgbClr val="262626"/>
                </a:solidFill>
              </a:rPr>
              <a:t> load into memory</a:t>
            </a:r>
            <a:endParaRPr lang="en-US" sz="1200" dirty="0" smtClean="0">
              <a:solidFill>
                <a:srgbClr val="404040"/>
              </a:solidFill>
            </a:endParaRPr>
          </a:p>
          <a:p>
            <a:r>
              <a:rPr lang="en-US" dirty="0" smtClean="0">
                <a:solidFill>
                  <a:srgbClr val="262626"/>
                </a:solidFill>
              </a:rPr>
              <a:t>address space is like a huge array of bytes</a:t>
            </a:r>
          </a:p>
          <a:p>
            <a:r>
              <a:rPr lang="en-US" dirty="0" smtClean="0">
                <a:solidFill>
                  <a:srgbClr val="262626"/>
                </a:solidFill>
              </a:rPr>
              <a:t>as functions are called, data goes on a </a:t>
            </a:r>
            <a:r>
              <a:rPr lang="en-US" b="1" dirty="0" smtClean="0">
                <a:solidFill>
                  <a:srgbClr val="262626"/>
                </a:solidFill>
              </a:rPr>
              <a:t>stack</a:t>
            </a:r>
            <a:endParaRPr lang="en-US" sz="1200" i="1" dirty="0" smtClean="0">
              <a:solidFill>
                <a:srgbClr val="404040"/>
              </a:solidFill>
            </a:endParaRPr>
          </a:p>
          <a:p>
            <a:r>
              <a:rPr lang="en-US" dirty="0" smtClean="0">
                <a:solidFill>
                  <a:srgbClr val="262626"/>
                </a:solidFill>
              </a:rPr>
              <a:t>dynamic data is created on a </a:t>
            </a:r>
            <a:r>
              <a:rPr lang="en-US" b="1" dirty="0" smtClean="0">
                <a:solidFill>
                  <a:srgbClr val="262626"/>
                </a:solidFill>
              </a:rPr>
              <a:t>heap</a:t>
            </a:r>
          </a:p>
        </p:txBody>
      </p:sp>
      <p:graphicFrame>
        <p:nvGraphicFramePr>
          <p:cNvPr id="172081" name="Group 49"/>
          <p:cNvGraphicFramePr>
            <a:graphicFrameLocks noGrp="1"/>
          </p:cNvGraphicFramePr>
          <p:nvPr/>
        </p:nvGraphicFramePr>
        <p:xfrm>
          <a:off x="1828800" y="1524000"/>
          <a:ext cx="3657600" cy="4672076"/>
        </p:xfrm>
        <a:graphic>
          <a:graphicData uri="http://schemas.openxmlformats.org/drawingml/2006/table">
            <a:tbl>
              <a:tblPr/>
              <a:tblGrid>
                <a:gridCol w="3657600"/>
              </a:tblGrid>
              <a:tr h="379413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stack</a:t>
                      </a: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(function calls)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923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</a:rPr>
                        <a:t>available memory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heap</a:t>
                      </a: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(dynamically allocated data)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global/static variables</a:t>
                      </a: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("data segment")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code instructions</a:t>
                      </a: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("text segment")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AAA"/>
                    </a:solidFill>
                  </a:tcPr>
                </a:tc>
              </a:tr>
            </a:tbl>
          </a:graphicData>
        </a:graphic>
      </p:graphicFrame>
      <p:sp>
        <p:nvSpPr>
          <p:cNvPr id="172052" name="Text Box 20"/>
          <p:cNvSpPr txBox="1">
            <a:spLocks noChangeArrowheads="1"/>
          </p:cNvSpPr>
          <p:nvPr/>
        </p:nvSpPr>
        <p:spPr bwMode="auto">
          <a:xfrm>
            <a:off x="100013" y="5986463"/>
            <a:ext cx="15763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latin typeface="Calibri" pitchFamily="34" charset="0"/>
              </a:rPr>
              <a:t>0x00000000</a:t>
            </a:r>
          </a:p>
        </p:txBody>
      </p:sp>
      <p:sp>
        <p:nvSpPr>
          <p:cNvPr id="172053" name="Text Box 21"/>
          <p:cNvSpPr txBox="1">
            <a:spLocks noChangeArrowheads="1"/>
          </p:cNvSpPr>
          <p:nvPr/>
        </p:nvSpPr>
        <p:spPr bwMode="auto">
          <a:xfrm>
            <a:off x="195263" y="1255713"/>
            <a:ext cx="14747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latin typeface="Calibri" pitchFamily="34" charset="0"/>
              </a:rPr>
              <a:t>0xFFFFFFFF</a:t>
            </a:r>
          </a:p>
        </p:txBody>
      </p:sp>
      <p:sp>
        <p:nvSpPr>
          <p:cNvPr id="172054" name="Text Box 22"/>
          <p:cNvSpPr txBox="1">
            <a:spLocks noChangeArrowheads="1"/>
          </p:cNvSpPr>
          <p:nvPr/>
        </p:nvSpPr>
        <p:spPr bwMode="auto">
          <a:xfrm>
            <a:off x="461963" y="3349625"/>
            <a:ext cx="10652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latin typeface="Calibri" pitchFamily="34" charset="0"/>
              </a:rPr>
              <a:t>address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latin typeface="Calibri" pitchFamily="34" charset="0"/>
              </a:rPr>
              <a:t>space</a:t>
            </a:r>
          </a:p>
        </p:txBody>
      </p:sp>
      <p:sp>
        <p:nvSpPr>
          <p:cNvPr id="172055" name="Line 23"/>
          <p:cNvSpPr>
            <a:spLocks noChangeShapeType="1"/>
          </p:cNvSpPr>
          <p:nvPr/>
        </p:nvSpPr>
        <p:spPr bwMode="auto">
          <a:xfrm flipV="1">
            <a:off x="990600" y="1676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056" name="Line 24"/>
          <p:cNvSpPr>
            <a:spLocks noChangeShapeType="1"/>
          </p:cNvSpPr>
          <p:nvPr/>
        </p:nvSpPr>
        <p:spPr bwMode="auto">
          <a:xfrm>
            <a:off x="990600" y="42672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3117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corruption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If the pointer passed to free doesn't point to a heap-allocated block, or if that block has already been freed, bad things happen</a:t>
            </a:r>
          </a:p>
          <a:p>
            <a:pPr lvl="1"/>
            <a:r>
              <a:rPr lang="en-US" sz="2000" dirty="0" smtClean="0"/>
              <a:t>you're lucky if it crashes, rather than silently corrupting something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* a1 = 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*)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(1000,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a2[1000];</a:t>
            </a:r>
          </a:p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* a3;</a:t>
            </a:r>
          </a:p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* a4 = NULL;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free(a1);     // ok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free(a1);     // bad (already freed)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free(a2);     // bad (not heap allocated)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free(a3);     // bad (not heap allocated)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free(a4);     // bad (not heap allocated)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517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Pointer and </a:t>
            </a:r>
            <a:r>
              <a:rPr lang="en-CA" dirty="0" err="1" smtClean="0"/>
              <a:t>const</a:t>
            </a:r>
            <a:r>
              <a:rPr lang="en-CA" dirty="0" smtClean="0"/>
              <a:t> modifier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can use the </a:t>
            </a:r>
            <a:r>
              <a:rPr lang="en-C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CA" dirty="0" smtClean="0"/>
              <a:t> modifier to make the pointer constant, the data it points to constant, or both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  <a:p>
            <a:pPr marL="0" indent="0">
              <a:buNone/>
            </a:pPr>
            <a:r>
              <a:rPr lang="en-C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C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&amp;value;</a:t>
            </a:r>
          </a:p>
          <a:p>
            <a:pPr marL="0" indent="0">
              <a:buNone/>
            </a:pPr>
            <a:r>
              <a:rPr lang="en-C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*const_value1 = &amp;value;</a:t>
            </a:r>
          </a:p>
          <a:p>
            <a:pPr marL="0" indent="0">
              <a:buNone/>
            </a:pPr>
            <a:r>
              <a:rPr lang="en-C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*const_value2 = &amp;value;</a:t>
            </a:r>
          </a:p>
          <a:p>
            <a:pPr marL="0" indent="0">
              <a:buNone/>
            </a:pPr>
            <a:r>
              <a:rPr lang="en-C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C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const_ptr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&amp;value;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6586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7772400" cy="1143000"/>
          </a:xfrm>
        </p:spPr>
        <p:txBody>
          <a:bodyPr/>
          <a:lstStyle/>
          <a:p>
            <a:r>
              <a:rPr lang="en-CA" dirty="0"/>
              <a:t>Pointer and </a:t>
            </a:r>
            <a:r>
              <a:rPr lang="en-CA" dirty="0" err="1"/>
              <a:t>const</a:t>
            </a:r>
            <a:r>
              <a:rPr lang="en-CA" dirty="0"/>
              <a:t>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10600" cy="5943600"/>
          </a:xfrm>
        </p:spPr>
        <p:txBody>
          <a:bodyPr/>
          <a:lstStyle/>
          <a:p>
            <a:r>
              <a:rPr lang="en-CA" dirty="0" smtClean="0"/>
              <a:t>Use </a:t>
            </a:r>
            <a:r>
              <a:rPr lang="en-C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CA" dirty="0" smtClean="0"/>
              <a:t> to prevent data to be modified in a function</a:t>
            </a:r>
          </a:p>
          <a:p>
            <a:pPr marL="0" indent="0">
              <a:buNone/>
            </a:pP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Node{</a:t>
            </a:r>
          </a:p>
          <a:p>
            <a:pPr marL="0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item;</a:t>
            </a:r>
          </a:p>
          <a:p>
            <a:pPr marL="0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link;</a:t>
            </a:r>
          </a:p>
          <a:p>
            <a:pPr marL="0" indent="0">
              <a:buNone/>
            </a:pP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traverse(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head){</a:t>
            </a:r>
          </a:p>
          <a:p>
            <a:pPr marL="0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traverse the list</a:t>
            </a:r>
          </a:p>
          <a:p>
            <a:pPr marL="0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NODE 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head;</a:t>
            </a:r>
          </a:p>
          <a:p>
            <a:pPr marL="0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NULL){</a:t>
            </a:r>
          </a:p>
          <a:p>
            <a:pPr marL="0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(“%d\n”, 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-&gt;item);</a:t>
            </a:r>
          </a:p>
          <a:p>
            <a:pPr marL="0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// 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-&gt;item++; // not allowed</a:t>
            </a:r>
          </a:p>
          <a:p>
            <a:pPr marL="0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// head = head-&gt;link;  // not allowed</a:t>
            </a:r>
          </a:p>
          <a:p>
            <a:pPr marL="0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-&gt;link;</a:t>
            </a:r>
          </a:p>
          <a:p>
            <a:pPr marL="0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5290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61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Dynamically Allocated Strings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Dynamic storage allocation is often useful for working with strings.</a:t>
            </a:r>
          </a:p>
          <a:p>
            <a:r>
              <a:rPr lang="en-US" altLang="en-US" smtClean="0"/>
              <a:t>Strings are stored in character arrays, and it can be hard to anticipate how long these arrays need to be.</a:t>
            </a:r>
          </a:p>
          <a:p>
            <a:r>
              <a:rPr lang="en-US" altLang="en-US" smtClean="0"/>
              <a:t>By allocating strings dynamically, we can postpone the decision until the program is running.</a:t>
            </a:r>
          </a:p>
        </p:txBody>
      </p:sp>
    </p:spTree>
    <p:extLst>
      <p:ext uri="{BB962C8B-B14F-4D97-AF65-F5344CB8AC3E}">
        <p14:creationId xmlns:p14="http://schemas.microsoft.com/office/powerpoint/2010/main" val="416103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30225" y="762000"/>
            <a:ext cx="8080375" cy="685800"/>
          </a:xfrm>
        </p:spPr>
        <p:txBody>
          <a:bodyPr/>
          <a:lstStyle/>
          <a:p>
            <a:r>
              <a:rPr lang="en-US" altLang="en-US" sz="3000" smtClean="0"/>
              <a:t>Using </a:t>
            </a:r>
            <a:r>
              <a:rPr lang="en-US" altLang="en-US" sz="3000" b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z="3000" smtClean="0"/>
              <a:t> to Allocate Memory for a String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Prototype for the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dirty="0" smtClean="0"/>
              <a:t> function: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	void *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size);</a:t>
            </a:r>
          </a:p>
          <a:p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dirty="0" smtClean="0"/>
              <a:t> allocates a block of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altLang="en-US" dirty="0" smtClean="0"/>
              <a:t> bytes and returns a pointer to it.</a:t>
            </a:r>
          </a:p>
          <a:p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en-US" dirty="0" smtClean="0"/>
              <a:t> is an unsigned integer type defined in the library.</a:t>
            </a:r>
          </a:p>
        </p:txBody>
      </p:sp>
    </p:spTree>
    <p:extLst>
      <p:ext uri="{BB962C8B-B14F-4D97-AF65-F5344CB8AC3E}">
        <p14:creationId xmlns:p14="http://schemas.microsoft.com/office/powerpoint/2010/main" val="370708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>
              <a:rPr lang="en-US" altLang="en-US" sz="3000" smtClean="0"/>
              <a:t>Using </a:t>
            </a:r>
            <a:r>
              <a:rPr lang="en-US" altLang="en-US" sz="3000" b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z="3000" smtClean="0"/>
              <a:t> to Allocate Memory for a String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call of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dirty="0" smtClean="0"/>
              <a:t> that allocates memory for a string of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dirty="0" smtClean="0"/>
              <a:t> characters: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	p=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(char)*(n+1)); 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// or p=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(n+1)</a:t>
            </a:r>
          </a:p>
          <a:p>
            <a:pPr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dirty="0" smtClean="0"/>
              <a:t> is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en-US" dirty="0" smtClean="0"/>
              <a:t> variable.</a:t>
            </a:r>
          </a:p>
          <a:p>
            <a:r>
              <a:rPr lang="en-US" altLang="en-US" dirty="0" smtClean="0"/>
              <a:t>Each character requires one byte of memory; adding 1 to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dirty="0" smtClean="0"/>
              <a:t> leaves room for the null character.</a:t>
            </a:r>
          </a:p>
          <a:p>
            <a:r>
              <a:rPr lang="en-US" altLang="en-US" dirty="0" smtClean="0"/>
              <a:t>Some programmers prefer to cast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dirty="0" err="1" smtClean="0"/>
              <a:t>’s</a:t>
            </a:r>
            <a:r>
              <a:rPr lang="en-US" altLang="en-US" dirty="0" smtClean="0"/>
              <a:t> return value, although the cast is not required: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	p = (char *)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(n + 1);</a:t>
            </a:r>
          </a:p>
          <a:p>
            <a:pPr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8495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>
              <a:rPr lang="en-US" altLang="en-US" sz="3000" smtClean="0"/>
              <a:t>Using </a:t>
            </a:r>
            <a:r>
              <a:rPr lang="en-US" altLang="en-US" sz="3000" b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z="3000" smtClean="0"/>
              <a:t> to Allocate Memory for a String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Memory allocated using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mtClean="0"/>
              <a:t> isn’t cleared, so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mtClean="0"/>
              <a:t> will point to an uninitialized array of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smtClean="0"/>
              <a:t> + 1 characters:</a:t>
            </a:r>
          </a:p>
        </p:txBody>
      </p:sp>
      <p:pic>
        <p:nvPicPr>
          <p:cNvPr id="2355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986088"/>
            <a:ext cx="4243387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65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>
              <a:rPr lang="en-US" altLang="en-US" sz="3000" smtClean="0"/>
              <a:t>Using </a:t>
            </a:r>
            <a:r>
              <a:rPr lang="en-US" altLang="en-US" sz="3000" b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z="3000" smtClean="0"/>
              <a:t> to Allocate Memory for a String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Calling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altLang="en-US" smtClean="0"/>
              <a:t> is one way to initialize this array: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	strcpy(p, "abc");</a:t>
            </a:r>
          </a:p>
          <a:p>
            <a:r>
              <a:rPr lang="en-US" altLang="en-US" smtClean="0"/>
              <a:t>The first four characters in the array will now be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 smtClean="0"/>
              <a:t>, and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\0</a:t>
            </a:r>
            <a:r>
              <a:rPr lang="en-US" altLang="en-US" smtClean="0"/>
              <a:t>:</a:t>
            </a: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3538538"/>
            <a:ext cx="4230687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6371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Dynamic Storage Allocation</a:t>
            </a:r>
            <a:br>
              <a:rPr lang="en-US" altLang="en-US" smtClean="0"/>
            </a:br>
            <a:r>
              <a:rPr lang="en-US" altLang="en-US" smtClean="0"/>
              <a:t>in String Functions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en-US" smtClean="0"/>
              <a:t>Dynamic storage allocation makes it possible to write functions that return a pointer to a “new” string.</a:t>
            </a:r>
          </a:p>
          <a:p>
            <a:r>
              <a:rPr lang="en-US" altLang="en-US" smtClean="0"/>
              <a:t>Consider the problem of writing a function that concatenates two strings without changing either one.</a:t>
            </a:r>
          </a:p>
          <a:p>
            <a:r>
              <a:rPr lang="en-US" altLang="en-US" smtClean="0"/>
              <a:t>The function will measure the lengths of the two strings to be concatenated, then call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mtClean="0"/>
              <a:t> to allocate the right amount of space for the result.</a:t>
            </a:r>
          </a:p>
        </p:txBody>
      </p:sp>
    </p:spTree>
    <p:extLst>
      <p:ext uri="{BB962C8B-B14F-4D97-AF65-F5344CB8AC3E}">
        <p14:creationId xmlns:p14="http://schemas.microsoft.com/office/powerpoint/2010/main" val="4178175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 descr=" 17408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frames</a:t>
            </a:r>
          </a:p>
        </p:txBody>
      </p:sp>
      <p:sp>
        <p:nvSpPr>
          <p:cNvPr id="174083" name="Rectangle 3" descr=" 174083"/>
          <p:cNvSpPr>
            <a:spLocks noGrp="1" noChangeArrowheads="1"/>
          </p:cNvSpPr>
          <p:nvPr>
            <p:ph type="body" idx="1"/>
          </p:nvPr>
        </p:nvSpPr>
        <p:spPr>
          <a:xfrm>
            <a:off x="478465" y="1295400"/>
            <a:ext cx="7979736" cy="5562600"/>
          </a:xfrm>
        </p:spPr>
        <p:txBody>
          <a:bodyPr/>
          <a:lstStyle/>
          <a:p>
            <a:r>
              <a:rPr lang="en-US" sz="2000" b="1" dirty="0" smtClean="0">
                <a:solidFill>
                  <a:srgbClr val="262626"/>
                </a:solidFill>
              </a:rPr>
              <a:t>stack frame</a:t>
            </a:r>
            <a:r>
              <a:rPr lang="en-US" sz="2000" dirty="0" smtClean="0">
                <a:solidFill>
                  <a:srgbClr val="262626"/>
                </a:solidFill>
              </a:rPr>
              <a:t> or </a:t>
            </a:r>
            <a:r>
              <a:rPr lang="en-US" sz="2000" b="1" dirty="0" smtClean="0">
                <a:solidFill>
                  <a:srgbClr val="262626"/>
                </a:solidFill>
              </a:rPr>
              <a:t>activation record</a:t>
            </a:r>
            <a:r>
              <a:rPr lang="en-US" sz="2000" dirty="0" smtClean="0">
                <a:solidFill>
                  <a:srgbClr val="262626"/>
                </a:solidFill>
              </a:rPr>
              <a:t>: memory for a function call</a:t>
            </a:r>
          </a:p>
          <a:p>
            <a:pPr lvl="1"/>
            <a:r>
              <a:rPr lang="en-US" sz="2000" dirty="0" smtClean="0">
                <a:solidFill>
                  <a:srgbClr val="404040"/>
                </a:solidFill>
              </a:rPr>
              <a:t>stores parameters, local variables, and </a:t>
            </a:r>
            <a:r>
              <a:rPr lang="en-US" sz="2000" b="1" dirty="0" smtClean="0">
                <a:solidFill>
                  <a:srgbClr val="404040"/>
                </a:solidFill>
              </a:rPr>
              <a:t>return address</a:t>
            </a:r>
            <a:r>
              <a:rPr lang="en-US" sz="2000" dirty="0" smtClean="0">
                <a:solidFill>
                  <a:srgbClr val="404040"/>
                </a:solidFill>
              </a:rPr>
              <a:t> to go back to</a:t>
            </a:r>
          </a:p>
          <a:p>
            <a:pPr lvl="1">
              <a:buFont typeface="Wingdings" pitchFamily="2" charset="2"/>
              <a:buNone/>
            </a:pPr>
            <a:endParaRPr lang="en-US" sz="1200" dirty="0" smtClean="0">
              <a:solidFill>
                <a:srgbClr val="404040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err="1" smtClean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sz="1800" b="1" dirty="0" err="1" smtClean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 p1, </a:t>
            </a:r>
            <a:r>
              <a:rPr lang="en-US" sz="1800" b="1" dirty="0" err="1" smtClean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 p2)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 a[3];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    return x + y;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174250" name="Group 170" descr=" 1742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180478"/>
              </p:ext>
            </p:extLst>
          </p:nvPr>
        </p:nvGraphicFramePr>
        <p:xfrm>
          <a:off x="7473950" y="2643188"/>
          <a:ext cx="1441450" cy="3011679"/>
        </p:xfrm>
        <a:graphic>
          <a:graphicData uri="http://schemas.openxmlformats.org/drawingml/2006/table">
            <a:tbl>
              <a:tblPr/>
              <a:tblGrid>
                <a:gridCol w="1441450"/>
              </a:tblGrid>
              <a:tr h="633413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</a:rPr>
                        <a:t>available</a:t>
                      </a: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heap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global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AA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1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Dynamic Storage Allocation</a:t>
            </a:r>
            <a:br>
              <a:rPr lang="en-US" altLang="en-US" smtClean="0"/>
            </a:br>
            <a:r>
              <a:rPr lang="en-US" altLang="en-US" smtClean="0"/>
              <a:t>in String Functions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724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200" smtClean="0">
                <a:latin typeface="Courier New" pitchFamily="49" charset="0"/>
                <a:cs typeface="Courier New" pitchFamily="49" charset="0"/>
              </a:rPr>
              <a:t>char *concat(const char *s1, const char *s2)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 smtClean="0">
                <a:latin typeface="Courier New" pitchFamily="49" charset="0"/>
                <a:cs typeface="Courier New" pitchFamily="49" charset="0"/>
              </a:rPr>
              <a:t>  char *result;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20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 smtClean="0">
                <a:latin typeface="Courier New" pitchFamily="49" charset="0"/>
                <a:cs typeface="Courier New" pitchFamily="49" charset="0"/>
              </a:rPr>
              <a:t>  result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 smtClean="0">
                <a:latin typeface="Courier New" pitchFamily="49" charset="0"/>
                <a:cs typeface="Courier New" pitchFamily="49" charset="0"/>
              </a:rPr>
              <a:t>malloc(strlen(s1)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 smtClean="0">
                <a:latin typeface="Courier New" pitchFamily="49" charset="0"/>
                <a:cs typeface="Courier New" pitchFamily="49" charset="0"/>
              </a:rPr>
              <a:t>strlen(s2)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 smtClean="0">
                <a:latin typeface="Courier New" pitchFamily="49" charset="0"/>
                <a:cs typeface="Courier New" pitchFamily="49" charset="0"/>
              </a:rPr>
              <a:t>1);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 smtClean="0">
                <a:latin typeface="Courier New" pitchFamily="49" charset="0"/>
                <a:cs typeface="Courier New" pitchFamily="49" charset="0"/>
              </a:rPr>
              <a:t>  if (result == NULL)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 smtClean="0">
                <a:latin typeface="Courier New" pitchFamily="49" charset="0"/>
                <a:cs typeface="Courier New" pitchFamily="49" charset="0"/>
              </a:rPr>
              <a:t>    printf("Error: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 smtClean="0">
                <a:latin typeface="Courier New" pitchFamily="49" charset="0"/>
                <a:cs typeface="Courier New" pitchFamily="49" charset="0"/>
              </a:rPr>
              <a:t>failed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 smtClean="0">
                <a:latin typeface="Courier New" pitchFamily="49" charset="0"/>
                <a:cs typeface="Courier New" pitchFamily="49" charset="0"/>
              </a:rPr>
              <a:t>concat\n");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 smtClean="0">
                <a:latin typeface="Courier New" pitchFamily="49" charset="0"/>
                <a:cs typeface="Courier New" pitchFamily="49" charset="0"/>
              </a:rPr>
              <a:t>    exit(EXIT_FAILURE);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 smtClean="0">
                <a:latin typeface="Courier New" pitchFamily="49" charset="0"/>
                <a:cs typeface="Courier New" pitchFamily="49" charset="0"/>
              </a:rPr>
              <a:t>  strcpy(result, s1);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 smtClean="0">
                <a:latin typeface="Courier New" pitchFamily="49" charset="0"/>
                <a:cs typeface="Courier New" pitchFamily="49" charset="0"/>
              </a:rPr>
              <a:t>  strcat(result, s2);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 smtClean="0">
                <a:latin typeface="Courier New" pitchFamily="49" charset="0"/>
                <a:cs typeface="Courier New" pitchFamily="49" charset="0"/>
              </a:rPr>
              <a:t>  return result;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0242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Dynamic Storage Allocation</a:t>
            </a:r>
            <a:br>
              <a:rPr lang="en-US" altLang="en-US" smtClean="0"/>
            </a:br>
            <a:r>
              <a:rPr lang="en-US" altLang="en-US" smtClean="0"/>
              <a:t>in String Functions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en-US" smtClean="0"/>
              <a:t>A call of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altLang="en-US" smtClean="0"/>
              <a:t> function: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	p = concat("abc", "def");</a:t>
            </a:r>
          </a:p>
          <a:p>
            <a:r>
              <a:rPr lang="en-US" altLang="en-US" smtClean="0"/>
              <a:t>After the call,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mtClean="0"/>
              <a:t> will point to the string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"abcdef"</a:t>
            </a:r>
            <a:r>
              <a:rPr lang="en-US" altLang="en-US" smtClean="0"/>
              <a:t>, which is stored in a dynamically allocated array.</a:t>
            </a:r>
          </a:p>
        </p:txBody>
      </p:sp>
    </p:spTree>
    <p:extLst>
      <p:ext uri="{BB962C8B-B14F-4D97-AF65-F5344CB8AC3E}">
        <p14:creationId xmlns:p14="http://schemas.microsoft.com/office/powerpoint/2010/main" val="506084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Dynamic Storage Allocation</a:t>
            </a:r>
            <a:br>
              <a:rPr lang="en-US" altLang="en-US" smtClean="0"/>
            </a:br>
            <a:r>
              <a:rPr lang="en-US" altLang="en-US" smtClean="0"/>
              <a:t>in String Functions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en-US" smtClean="0"/>
              <a:t>Functions such as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altLang="en-US" smtClean="0"/>
              <a:t> that dynamically allocate storage must be used with care.</a:t>
            </a:r>
          </a:p>
          <a:p>
            <a:r>
              <a:rPr lang="en-US" altLang="en-US" smtClean="0"/>
              <a:t>When the string that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altLang="en-US" smtClean="0"/>
              <a:t> returns is no longer needed, we’ll want to call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free</a:t>
            </a:r>
            <a:r>
              <a:rPr lang="en-US" altLang="en-US" smtClean="0"/>
              <a:t> function to release the space that the string occupies.</a:t>
            </a:r>
          </a:p>
          <a:p>
            <a:r>
              <a:rPr lang="en-US" altLang="en-US" smtClean="0"/>
              <a:t>If we don’t, the program may eventually run out of memory.</a:t>
            </a:r>
          </a:p>
        </p:txBody>
      </p:sp>
    </p:spTree>
    <p:extLst>
      <p:ext uri="{BB962C8B-B14F-4D97-AF65-F5344CB8AC3E}">
        <p14:creationId xmlns:p14="http://schemas.microsoft.com/office/powerpoint/2010/main" val="2163623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Dynamically Allocated Arrays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Dynamically allocated arrays have the same advantages as dynamically allocated strings.</a:t>
            </a:r>
          </a:p>
          <a:p>
            <a:r>
              <a:rPr lang="en-US" altLang="en-US" dirty="0" smtClean="0"/>
              <a:t>The close relationship between arrays and pointers makes a dynamically allocated array as easy to use as an ordinary array.</a:t>
            </a:r>
          </a:p>
          <a:p>
            <a:r>
              <a:rPr lang="en-US" altLang="en-US" dirty="0" smtClean="0"/>
              <a:t>Although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dirty="0" smtClean="0"/>
              <a:t> can allocate space for an array, the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altLang="en-US" dirty="0" smtClean="0"/>
              <a:t> function is sometimes used instead, since it initializes the memory that it allocates.</a:t>
            </a:r>
          </a:p>
        </p:txBody>
      </p:sp>
    </p:spTree>
    <p:extLst>
      <p:ext uri="{BB962C8B-B14F-4D97-AF65-F5344CB8AC3E}">
        <p14:creationId xmlns:p14="http://schemas.microsoft.com/office/powerpoint/2010/main" val="3670468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Dynamically Allocated Arrays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Dynamically allocated arrays have the same advantages as dynamically allocated strings.</a:t>
            </a:r>
          </a:p>
          <a:p>
            <a:r>
              <a:rPr lang="en-US" altLang="en-US" dirty="0" smtClean="0"/>
              <a:t>The close relationship between arrays and pointers makes a dynamically allocated array as easy to use as an ordinary array.</a:t>
            </a:r>
          </a:p>
          <a:p>
            <a:r>
              <a:rPr lang="en-US" altLang="en-US" dirty="0" smtClean="0"/>
              <a:t>Although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dirty="0" smtClean="0"/>
              <a:t> can allocate space for an array, the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altLang="en-US" dirty="0" smtClean="0"/>
              <a:t> function is sometimes used instead, since it initializes the memory that it allocates.</a:t>
            </a:r>
          </a:p>
          <a:p>
            <a:r>
              <a:rPr lang="en-US" altLang="en-US" dirty="0" smtClean="0"/>
              <a:t>The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en-US" dirty="0" smtClean="0"/>
              <a:t> function allows us to make an array “grow” or “shrink” as needed.</a:t>
            </a:r>
          </a:p>
        </p:txBody>
      </p:sp>
    </p:spTree>
    <p:extLst>
      <p:ext uri="{BB962C8B-B14F-4D97-AF65-F5344CB8AC3E}">
        <p14:creationId xmlns:p14="http://schemas.microsoft.com/office/powerpoint/2010/main" val="128055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>
              <a:rPr lang="en-US" altLang="en-US" sz="3000" smtClean="0"/>
              <a:t>Using </a:t>
            </a:r>
            <a:r>
              <a:rPr lang="en-US" altLang="en-US" sz="3000" b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z="3000" smtClean="0"/>
              <a:t> to Allocate Storage for an Array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Suppose a program needs an array of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dirty="0" smtClean="0"/>
              <a:t> integers, where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dirty="0" smtClean="0"/>
              <a:t> is computed during program execution.</a:t>
            </a:r>
          </a:p>
          <a:p>
            <a:r>
              <a:rPr lang="en-US" altLang="en-US" dirty="0" smtClean="0"/>
              <a:t>We’ll first declare a pointer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*a;</a:t>
            </a:r>
          </a:p>
          <a:p>
            <a:r>
              <a:rPr lang="en-US" altLang="en-US" dirty="0" smtClean="0"/>
              <a:t>Once the value of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dirty="0" smtClean="0"/>
              <a:t> is known, the program can call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dirty="0" smtClean="0"/>
              <a:t> to allocate space for the array: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	a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*)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(n *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altLang="en-US" dirty="0" smtClean="0">
                <a:solidFill>
                  <a:srgbClr val="000000"/>
                </a:solidFill>
              </a:rPr>
              <a:t>Always use the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en-US" dirty="0" smtClean="0">
                <a:solidFill>
                  <a:srgbClr val="000000"/>
                </a:solidFill>
              </a:rPr>
              <a:t> operator to calculate the amount of space required for each element.</a:t>
            </a:r>
          </a:p>
        </p:txBody>
      </p:sp>
    </p:spTree>
    <p:extLst>
      <p:ext uri="{BB962C8B-B14F-4D97-AF65-F5344CB8AC3E}">
        <p14:creationId xmlns:p14="http://schemas.microsoft.com/office/powerpoint/2010/main" val="2195937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>
              <a:rPr lang="en-US" altLang="en-US" sz="3000" smtClean="0"/>
              <a:t>Using </a:t>
            </a:r>
            <a:r>
              <a:rPr lang="en-US" altLang="en-US" sz="3000" b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z="3000" smtClean="0"/>
              <a:t> to Allocate Storage for an Array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We can now ignore the fact that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dirty="0" smtClean="0"/>
              <a:t> is a pointer and use it instead as an array name, thanks to the relationship between arrays and pointers in C.</a:t>
            </a:r>
          </a:p>
          <a:p>
            <a:r>
              <a:rPr lang="en-US" altLang="en-US" dirty="0" smtClean="0"/>
              <a:t>For example, we could use the following loop to initialize the array that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dirty="0" smtClean="0"/>
              <a:t> points to: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	  a[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] = 0;</a:t>
            </a:r>
          </a:p>
        </p:txBody>
      </p:sp>
    </p:spTree>
    <p:extLst>
      <p:ext uri="{BB962C8B-B14F-4D97-AF65-F5344CB8AC3E}">
        <p14:creationId xmlns:p14="http://schemas.microsoft.com/office/powerpoint/2010/main" val="1527194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altLang="en-US" smtClean="0"/>
              <a:t> Function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altLang="en-US" smtClean="0"/>
              <a:t> function is an alternative to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mtClean="0"/>
              <a:t>.</a:t>
            </a:r>
          </a:p>
          <a:p>
            <a:r>
              <a:rPr lang="en-US" altLang="en-US" smtClean="0">
                <a:cs typeface="Courier New" pitchFamily="49" charset="0"/>
              </a:rPr>
              <a:t>Prototype for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altLang="en-US" smtClean="0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	void</a:t>
            </a:r>
            <a:r>
              <a:rPr lang="en-US" altLang="en-US" sz="2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*calloc(size_t</a:t>
            </a:r>
            <a:r>
              <a:rPr lang="en-US" altLang="en-US" sz="2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nmemb,</a:t>
            </a:r>
            <a:r>
              <a:rPr lang="en-US" altLang="en-US" sz="2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en-US" sz="2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size);</a:t>
            </a:r>
          </a:p>
          <a:p>
            <a:r>
              <a:rPr lang="en-US" altLang="en-US" smtClean="0">
                <a:cs typeface="Courier New" pitchFamily="49" charset="0"/>
              </a:rPr>
              <a:t>Properties of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altLang="en-US" smtClean="0">
                <a:cs typeface="Courier New" pitchFamily="49" charset="0"/>
              </a:rPr>
              <a:t>:</a:t>
            </a:r>
          </a:p>
          <a:p>
            <a:pPr lvl="1"/>
            <a:r>
              <a:rPr lang="en-US" altLang="en-US" smtClean="0"/>
              <a:t>Allocates space for an array with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nmemb</a:t>
            </a:r>
            <a:r>
              <a:rPr lang="en-US" altLang="en-US" smtClean="0"/>
              <a:t> elements, each of which is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altLang="en-US" smtClean="0"/>
              <a:t> bytes long.</a:t>
            </a:r>
          </a:p>
          <a:p>
            <a:pPr lvl="1"/>
            <a:r>
              <a:rPr lang="en-US" altLang="en-US" smtClean="0"/>
              <a:t>Returns a null pointer if the requested space isn’t available.</a:t>
            </a:r>
          </a:p>
          <a:p>
            <a:pPr lvl="1"/>
            <a:r>
              <a:rPr lang="en-US" altLang="en-US" smtClean="0"/>
              <a:t>Initializes allocated memory by setting all bits to 0.</a:t>
            </a:r>
          </a:p>
        </p:txBody>
      </p:sp>
    </p:spTree>
    <p:extLst>
      <p:ext uri="{BB962C8B-B14F-4D97-AF65-F5344CB8AC3E}">
        <p14:creationId xmlns:p14="http://schemas.microsoft.com/office/powerpoint/2010/main" val="278812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altLang="en-US" smtClean="0"/>
              <a:t> Function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call of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altLang="en-US" smtClean="0"/>
              <a:t> that allocates space for an array of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smtClean="0"/>
              <a:t> integers: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	a = calloc(n, sizeof(int));</a:t>
            </a:r>
          </a:p>
          <a:p>
            <a:r>
              <a:rPr lang="en-US" altLang="en-US" smtClean="0"/>
              <a:t>By calling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altLang="en-US" smtClean="0"/>
              <a:t> with 1 as its first argument, we can allocate space for a data item of any type: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	struct point { int x, y; } *p;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40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	p = calloc(1, sizeof(struct point));</a:t>
            </a:r>
          </a:p>
        </p:txBody>
      </p:sp>
    </p:spTree>
    <p:extLst>
      <p:ext uri="{BB962C8B-B14F-4D97-AF65-F5344CB8AC3E}">
        <p14:creationId xmlns:p14="http://schemas.microsoft.com/office/powerpoint/2010/main" val="311551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en-US" smtClean="0"/>
              <a:t> Function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en-US" smtClean="0"/>
              <a:t> function can resize a dynamically allocated array.</a:t>
            </a:r>
          </a:p>
          <a:p>
            <a:r>
              <a:rPr lang="en-US" altLang="en-US" smtClean="0"/>
              <a:t>Prototype for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en-US" smtClean="0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	void *realloc(void *ptr, size_t size);</a:t>
            </a:r>
          </a:p>
          <a:p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en-US" smtClean="0"/>
              <a:t> must point to a memory block obtained by a previous call of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altLang="en-US" smtClean="0"/>
              <a:t>, or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en-US" smtClean="0"/>
              <a:t>.</a:t>
            </a:r>
          </a:p>
          <a:p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altLang="en-US" smtClean="0"/>
              <a:t> represents the new size of the block, which may be larger or smaller than the original size.</a:t>
            </a:r>
          </a:p>
        </p:txBody>
      </p:sp>
    </p:spTree>
    <p:extLst>
      <p:ext uri="{BB962C8B-B14F-4D97-AF65-F5344CB8AC3E}">
        <p14:creationId xmlns:p14="http://schemas.microsoft.com/office/powerpoint/2010/main" val="228599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 descr=" 17408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frames</a:t>
            </a:r>
          </a:p>
        </p:txBody>
      </p:sp>
      <p:sp>
        <p:nvSpPr>
          <p:cNvPr id="174083" name="Rectangle 3" descr=" 174083"/>
          <p:cNvSpPr>
            <a:spLocks noGrp="1" noChangeArrowheads="1"/>
          </p:cNvSpPr>
          <p:nvPr>
            <p:ph type="body" idx="1"/>
          </p:nvPr>
        </p:nvSpPr>
        <p:spPr>
          <a:xfrm>
            <a:off x="478465" y="1295400"/>
            <a:ext cx="7979736" cy="5562600"/>
          </a:xfrm>
        </p:spPr>
        <p:txBody>
          <a:bodyPr/>
          <a:lstStyle/>
          <a:p>
            <a:r>
              <a:rPr lang="en-US" sz="2000" b="1" dirty="0" smtClean="0">
                <a:solidFill>
                  <a:srgbClr val="262626"/>
                </a:solidFill>
              </a:rPr>
              <a:t>stack frame</a:t>
            </a:r>
            <a:r>
              <a:rPr lang="en-US" sz="2000" dirty="0" smtClean="0">
                <a:solidFill>
                  <a:srgbClr val="262626"/>
                </a:solidFill>
              </a:rPr>
              <a:t> or </a:t>
            </a:r>
            <a:r>
              <a:rPr lang="en-US" sz="2000" b="1" dirty="0" smtClean="0">
                <a:solidFill>
                  <a:srgbClr val="262626"/>
                </a:solidFill>
              </a:rPr>
              <a:t>activation record</a:t>
            </a:r>
            <a:r>
              <a:rPr lang="en-US" sz="2000" dirty="0" smtClean="0">
                <a:solidFill>
                  <a:srgbClr val="262626"/>
                </a:solidFill>
              </a:rPr>
              <a:t>: memory for a function call</a:t>
            </a:r>
          </a:p>
          <a:p>
            <a:pPr lvl="1"/>
            <a:r>
              <a:rPr lang="en-US" sz="2000" dirty="0" smtClean="0">
                <a:solidFill>
                  <a:srgbClr val="404040"/>
                </a:solidFill>
              </a:rPr>
              <a:t>stores parameters, local variables, and </a:t>
            </a:r>
            <a:r>
              <a:rPr lang="en-US" sz="2000" b="1" dirty="0" smtClean="0">
                <a:solidFill>
                  <a:srgbClr val="404040"/>
                </a:solidFill>
              </a:rPr>
              <a:t>return address</a:t>
            </a:r>
            <a:r>
              <a:rPr lang="en-US" sz="2000" dirty="0" smtClean="0">
                <a:solidFill>
                  <a:srgbClr val="404040"/>
                </a:solidFill>
              </a:rPr>
              <a:t> to go back to</a:t>
            </a:r>
          </a:p>
          <a:p>
            <a:pPr lvl="1">
              <a:buFont typeface="Wingdings" pitchFamily="2" charset="2"/>
              <a:buNone/>
            </a:pPr>
            <a:endParaRPr lang="en-US" sz="1200" dirty="0" smtClean="0">
              <a:solidFill>
                <a:srgbClr val="404040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err="1" smtClean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sz="1800" b="1" dirty="0" err="1" smtClean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 p1, </a:t>
            </a:r>
            <a:r>
              <a:rPr lang="en-US" sz="1800" b="1" dirty="0" err="1" smtClean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 p2)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 a[3];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    return x + y;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174250" name="Group 170" descr=" 1742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10260"/>
              </p:ext>
            </p:extLst>
          </p:nvPr>
        </p:nvGraphicFramePr>
        <p:xfrm>
          <a:off x="7473950" y="2643188"/>
          <a:ext cx="1441450" cy="3011679"/>
        </p:xfrm>
        <a:graphic>
          <a:graphicData uri="http://schemas.openxmlformats.org/drawingml/2006/table">
            <a:tbl>
              <a:tblPr/>
              <a:tblGrid>
                <a:gridCol w="1441450"/>
              </a:tblGrid>
              <a:tr h="633413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</a:rPr>
                        <a:t>available</a:t>
                      </a: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heap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global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AA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163" descr=" 174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82035"/>
              </p:ext>
            </p:extLst>
          </p:nvPr>
        </p:nvGraphicFramePr>
        <p:xfrm>
          <a:off x="4038600" y="3162300"/>
          <a:ext cx="2895600" cy="3169920"/>
        </p:xfrm>
        <a:graphic>
          <a:graphicData uri="http://schemas.openxmlformats.org/drawingml/2006/table">
            <a:tbl>
              <a:tblPr/>
              <a:tblGrid>
                <a:gridCol w="801688"/>
                <a:gridCol w="2093912"/>
              </a:tblGrid>
              <a:tr h="39624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contents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1588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1588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1588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return address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1588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a[2]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1588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a[1]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1588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a[0]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1588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x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164" descr=" 2"/>
          <p:cNvGrpSpPr>
            <a:grpSpLocks/>
          </p:cNvGrpSpPr>
          <p:nvPr/>
        </p:nvGrpSpPr>
        <p:grpSpPr bwMode="auto">
          <a:xfrm>
            <a:off x="4876800" y="2667000"/>
            <a:ext cx="4038600" cy="3657600"/>
            <a:chOff x="3072" y="1680"/>
            <a:chExt cx="2544" cy="2304"/>
          </a:xfrm>
        </p:grpSpPr>
        <p:sp>
          <p:nvSpPr>
            <p:cNvPr id="6" name="Line 145"/>
            <p:cNvSpPr>
              <a:spLocks noChangeShapeType="1"/>
            </p:cNvSpPr>
            <p:nvPr/>
          </p:nvSpPr>
          <p:spPr bwMode="auto">
            <a:xfrm flipH="1">
              <a:off x="3072" y="1680"/>
              <a:ext cx="163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Line 146"/>
            <p:cNvSpPr>
              <a:spLocks noChangeShapeType="1"/>
            </p:cNvSpPr>
            <p:nvPr/>
          </p:nvSpPr>
          <p:spPr bwMode="auto">
            <a:xfrm flipH="1">
              <a:off x="4368" y="1968"/>
              <a:ext cx="1248" cy="20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Line 147"/>
            <p:cNvSpPr>
              <a:spLocks noChangeShapeType="1"/>
            </p:cNvSpPr>
            <p:nvPr/>
          </p:nvSpPr>
          <p:spPr bwMode="auto">
            <a:xfrm flipH="1">
              <a:off x="4368" y="1680"/>
              <a:ext cx="1248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11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en-US" smtClean="0"/>
              <a:t> Function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Properties of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en-US" smtClean="0"/>
              <a:t>:</a:t>
            </a:r>
          </a:p>
          <a:p>
            <a:pPr lvl="1"/>
            <a:r>
              <a:rPr lang="en-US" altLang="en-US" smtClean="0"/>
              <a:t>When it expands a memory block,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en-US" smtClean="0"/>
              <a:t> doesn’t initialize the bytes that are added to the block.</a:t>
            </a:r>
          </a:p>
          <a:p>
            <a:pPr lvl="1"/>
            <a:r>
              <a:rPr lang="en-US" altLang="en-US" smtClean="0"/>
              <a:t>If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en-US" smtClean="0"/>
              <a:t> can’t enlarge the memory block as requested, it returns a null pointer; the data in the old memory block is unchanged.</a:t>
            </a:r>
          </a:p>
          <a:p>
            <a:pPr lvl="1"/>
            <a:r>
              <a:rPr lang="en-US" altLang="en-US" smtClean="0"/>
              <a:t>If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en-US" smtClean="0"/>
              <a:t> is called with a null pointer as its first argument, it behaves like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mtClean="0"/>
              <a:t>.</a:t>
            </a:r>
          </a:p>
          <a:p>
            <a:pPr lvl="1"/>
            <a:r>
              <a:rPr lang="en-US" altLang="en-US" smtClean="0"/>
              <a:t>If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en-US" smtClean="0"/>
              <a:t> is called with 0 as its second argument, it frees the memory block.</a:t>
            </a:r>
          </a:p>
        </p:txBody>
      </p:sp>
    </p:spTree>
    <p:extLst>
      <p:ext uri="{BB962C8B-B14F-4D97-AF65-F5344CB8AC3E}">
        <p14:creationId xmlns:p14="http://schemas.microsoft.com/office/powerpoint/2010/main" val="313101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en-US" smtClean="0"/>
              <a:t> Function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700" smtClean="0"/>
              <a:t>We expect </a:t>
            </a:r>
            <a:r>
              <a:rPr lang="en-US" altLang="en-US" sz="2700" smtClean="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en-US" sz="2700" smtClean="0"/>
              <a:t> to be reasonably efficient:</a:t>
            </a:r>
          </a:p>
          <a:p>
            <a:pPr lvl="1"/>
            <a:r>
              <a:rPr lang="en-US" altLang="en-US" sz="2300" smtClean="0"/>
              <a:t>When asked to reduce the size of a memory block, </a:t>
            </a:r>
            <a:r>
              <a:rPr lang="en-US" altLang="en-US" sz="2300" smtClean="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en-US" sz="2300" smtClean="0"/>
              <a:t> should shrink the block “in place.”</a:t>
            </a:r>
          </a:p>
          <a:p>
            <a:pPr lvl="1"/>
            <a:r>
              <a:rPr lang="en-US" altLang="en-US" sz="2300" smtClean="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en-US" sz="2300" smtClean="0"/>
              <a:t> should always attempt to expand a memory block without moving it.</a:t>
            </a:r>
          </a:p>
          <a:p>
            <a:r>
              <a:rPr lang="en-US" altLang="en-US" sz="2700" smtClean="0"/>
              <a:t>If it can’t enlarge a block, </a:t>
            </a:r>
            <a:r>
              <a:rPr lang="en-US" altLang="en-US" sz="2700" smtClean="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en-US" sz="2700" smtClean="0"/>
              <a:t> will allocate a new block elsewhere, then copy the contents of the old block into the new one.</a:t>
            </a:r>
          </a:p>
          <a:p>
            <a:r>
              <a:rPr lang="en-US" altLang="en-US" sz="2700" smtClean="0"/>
              <a:t>Once </a:t>
            </a:r>
            <a:r>
              <a:rPr lang="en-US" altLang="en-US" sz="2700" smtClean="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en-US" sz="2700" smtClean="0"/>
              <a:t> has returned, be sure to update all pointers to the memory block in case it has been moved.</a:t>
            </a:r>
          </a:p>
        </p:txBody>
      </p:sp>
    </p:spTree>
    <p:extLst>
      <p:ext uri="{BB962C8B-B14F-4D97-AF65-F5344CB8AC3E}">
        <p14:creationId xmlns:p14="http://schemas.microsoft.com/office/powerpoint/2010/main" val="426941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Deallocating Storage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mtClean="0"/>
              <a:t> and the other memory allocation functions obtain memory blocks from a storage pool known as the </a:t>
            </a:r>
            <a:r>
              <a:rPr lang="en-US" altLang="en-US" b="1" i="1" smtClean="0"/>
              <a:t>heap.</a:t>
            </a:r>
          </a:p>
          <a:p>
            <a:r>
              <a:rPr lang="en-US" altLang="en-US" smtClean="0"/>
              <a:t>Calling these functions too often—or asking them for large blocks of memory—can exhaust the heap, causing the functions to return a null pointer.</a:t>
            </a:r>
          </a:p>
          <a:p>
            <a:r>
              <a:rPr lang="en-US" altLang="en-US" smtClean="0"/>
              <a:t>To make matters worse, a program may allocate blocks of memory and then lose track of them, thereby wasting space.</a:t>
            </a:r>
          </a:p>
        </p:txBody>
      </p:sp>
    </p:spTree>
    <p:extLst>
      <p:ext uri="{BB962C8B-B14F-4D97-AF65-F5344CB8AC3E}">
        <p14:creationId xmlns:p14="http://schemas.microsoft.com/office/powerpoint/2010/main" val="324418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Deallocating Storage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	p = malloc(…);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	q = malloc(…);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	p = q; </a:t>
            </a:r>
          </a:p>
          <a:p>
            <a:r>
              <a:rPr lang="en-US" altLang="en-US" smtClean="0"/>
              <a:t>A snapshot after the first two statements have been executed:</a:t>
            </a:r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243388"/>
            <a:ext cx="2470150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488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Deallocating Storage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After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altLang="en-US" smtClean="0"/>
              <a:t> is assigned to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mtClean="0"/>
              <a:t>, both variables now point to the second memory block: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There are no pointers to the first block, so we’ll never be able to use it again.</a:t>
            </a:r>
          </a:p>
        </p:txBody>
      </p:sp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2541588"/>
            <a:ext cx="2508250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58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Deallocating Storage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block of memory that’s no longer accessible to a program is said to be </a:t>
            </a:r>
            <a:r>
              <a:rPr lang="en-US" altLang="en-US" b="1" i="1" smtClean="0"/>
              <a:t>garbage.</a:t>
            </a:r>
          </a:p>
          <a:p>
            <a:r>
              <a:rPr lang="en-US" altLang="en-US" smtClean="0"/>
              <a:t>A program that leaves garbage behind has a </a:t>
            </a:r>
            <a:r>
              <a:rPr lang="en-US" altLang="en-US" b="1" i="1" smtClean="0"/>
              <a:t>memory leak.</a:t>
            </a:r>
          </a:p>
          <a:p>
            <a:r>
              <a:rPr lang="en-US" altLang="en-US" smtClean="0"/>
              <a:t>Some languages provide a </a:t>
            </a:r>
            <a:r>
              <a:rPr lang="en-US" altLang="en-US" b="1" i="1" smtClean="0"/>
              <a:t>garbage collector</a:t>
            </a:r>
            <a:r>
              <a:rPr lang="en-US" altLang="en-US" smtClean="0"/>
              <a:t> that automatically locates and recycles garbage, but C doesn’t.</a:t>
            </a:r>
          </a:p>
          <a:p>
            <a:r>
              <a:rPr lang="en-US" altLang="en-US" smtClean="0"/>
              <a:t>Instead, each C program is responsible for recycling its own garbage by calling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free</a:t>
            </a:r>
            <a:r>
              <a:rPr lang="en-US" altLang="en-US" smtClean="0"/>
              <a:t> function to release unneeded memory.</a:t>
            </a:r>
          </a:p>
        </p:txBody>
      </p:sp>
    </p:spTree>
    <p:extLst>
      <p:ext uri="{BB962C8B-B14F-4D97-AF65-F5344CB8AC3E}">
        <p14:creationId xmlns:p14="http://schemas.microsoft.com/office/powerpoint/2010/main" val="275614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free</a:t>
            </a:r>
            <a:r>
              <a:rPr lang="en-US" altLang="en-US" smtClean="0"/>
              <a:t> Function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Prototype for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free</a:t>
            </a:r>
            <a:r>
              <a:rPr lang="en-US" altLang="en-US" smtClean="0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	void free(void *ptr);</a:t>
            </a:r>
          </a:p>
          <a:p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free</a:t>
            </a:r>
            <a:r>
              <a:rPr lang="en-US" altLang="en-US" smtClean="0"/>
              <a:t> will be passed a pointer to an unneeded memory block: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	p = malloc(…);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	q = malloc(…);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	free(p);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	p = q;</a:t>
            </a:r>
          </a:p>
          <a:p>
            <a:r>
              <a:rPr lang="en-US" altLang="en-US" smtClean="0"/>
              <a:t>Calling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free</a:t>
            </a:r>
            <a:r>
              <a:rPr lang="en-US" altLang="en-US" smtClean="0"/>
              <a:t> releases the block of memory that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mtClean="0"/>
              <a:t> points to.</a:t>
            </a:r>
          </a:p>
        </p:txBody>
      </p:sp>
    </p:spTree>
    <p:extLst>
      <p:ext uri="{BB962C8B-B14F-4D97-AF65-F5344CB8AC3E}">
        <p14:creationId xmlns:p14="http://schemas.microsoft.com/office/powerpoint/2010/main" val="15066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corruption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If the pointer passed to free doesn't point to a heap-allocated block, or if that block has already been freed, bad things happen</a:t>
            </a:r>
          </a:p>
          <a:p>
            <a:pPr lvl="1"/>
            <a:r>
              <a:rPr lang="en-US" sz="2000" dirty="0" smtClean="0"/>
              <a:t>you're lucky if it crashes, rather than silently corrupting something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* a1 = 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*)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(1000,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a2[1000];</a:t>
            </a:r>
          </a:p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* a3;</a:t>
            </a:r>
          </a:p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* a4 = NULL;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free(a1);     // ok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free(a1);     // bad (already freed)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free(a2);     // bad (not heap allocated)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free(a3);     // bad (not heap allocated)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free(a4);     // bad (not heap allocated)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34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“Dangling Pointer” Problem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 smtClean="0"/>
              <a:t>Using </a:t>
            </a:r>
            <a:r>
              <a:rPr lang="en-US" altLang="en-US" sz="2600" dirty="0" smtClean="0">
                <a:latin typeface="Courier New" pitchFamily="49" charset="0"/>
                <a:cs typeface="Courier New" pitchFamily="49" charset="0"/>
              </a:rPr>
              <a:t>free</a:t>
            </a:r>
            <a:r>
              <a:rPr lang="en-US" altLang="en-US" sz="2600" dirty="0" smtClean="0"/>
              <a:t> leads to a new problem: </a:t>
            </a:r>
            <a:r>
              <a:rPr lang="en-US" altLang="en-US" sz="2600" b="1" i="1" dirty="0" smtClean="0"/>
              <a:t>dangling pointers.</a:t>
            </a:r>
          </a:p>
          <a:p>
            <a:r>
              <a:rPr lang="en-US" altLang="en-US" sz="2600" dirty="0" smtClean="0">
                <a:latin typeface="Courier New" pitchFamily="49" charset="0"/>
                <a:cs typeface="Courier New" pitchFamily="49" charset="0"/>
              </a:rPr>
              <a:t>free(p)</a:t>
            </a:r>
            <a:r>
              <a:rPr lang="en-US" altLang="en-US" sz="2600" dirty="0" smtClean="0"/>
              <a:t> deallocates the memory block that </a:t>
            </a:r>
            <a:r>
              <a:rPr lang="en-US" altLang="en-US" sz="26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2600" dirty="0" smtClean="0"/>
              <a:t> points to, but doesn’t change </a:t>
            </a:r>
            <a:r>
              <a:rPr lang="en-US" altLang="en-US" sz="26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2600" dirty="0" smtClean="0"/>
              <a:t> itself.</a:t>
            </a:r>
          </a:p>
          <a:p>
            <a:r>
              <a:rPr lang="en-US" altLang="en-US" sz="2600" dirty="0" smtClean="0"/>
              <a:t>If we forget that </a:t>
            </a:r>
            <a:r>
              <a:rPr lang="en-US" altLang="en-US" sz="26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2600" dirty="0" smtClean="0"/>
              <a:t> no longer points to a valid memory block, chaos may ensue: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	char *p = </a:t>
            </a:r>
            <a:r>
              <a:rPr lang="en-US" altLang="en-US" sz="22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(4);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	free(p);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200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(p, "</a:t>
            </a:r>
            <a:r>
              <a:rPr lang="en-US" altLang="en-US" sz="22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");   /*** WRONG ***/</a:t>
            </a:r>
          </a:p>
          <a:p>
            <a:r>
              <a:rPr lang="en-US" altLang="en-US" sz="2600" dirty="0" smtClean="0"/>
              <a:t>Modifying the memory that </a:t>
            </a:r>
            <a:r>
              <a:rPr lang="en-US" altLang="en-US" sz="26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2600" dirty="0" smtClean="0"/>
              <a:t> points to is a serious error.</a:t>
            </a:r>
          </a:p>
        </p:txBody>
      </p:sp>
    </p:spTree>
    <p:extLst>
      <p:ext uri="{BB962C8B-B14F-4D97-AF65-F5344CB8AC3E}">
        <p14:creationId xmlns:p14="http://schemas.microsoft.com/office/powerpoint/2010/main" val="376443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“Dangling Pointer” Problem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Dangling pointers can be hard to spot, since several pointers may point to the same block of memory.</a:t>
            </a:r>
          </a:p>
          <a:p>
            <a:r>
              <a:rPr lang="en-US" altLang="en-US" dirty="0" smtClean="0"/>
              <a:t>When the block is freed, all the pointers are left dangling.</a:t>
            </a:r>
          </a:p>
        </p:txBody>
      </p:sp>
    </p:spTree>
    <p:extLst>
      <p:ext uri="{BB962C8B-B14F-4D97-AF65-F5344CB8AC3E}">
        <p14:creationId xmlns:p14="http://schemas.microsoft.com/office/powerpoint/2010/main" val="411760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 descr=" 17510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function calls</a:t>
            </a:r>
          </a:p>
        </p:txBody>
      </p:sp>
      <p:sp>
        <p:nvSpPr>
          <p:cNvPr id="175107" name="Rectangle 3" descr=" 175107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main(void)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n1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f(3, -5);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n1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g(n1);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f(int p1, int p2)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x;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a[3];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...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x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g(a[2]);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return x + y;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g(int param)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return param * 2;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  <a:endParaRPr lang="en-US" smtClean="0">
              <a:solidFill>
                <a:srgbClr val="404040"/>
              </a:solidFill>
            </a:endParaRPr>
          </a:p>
        </p:txBody>
      </p:sp>
      <p:graphicFrame>
        <p:nvGraphicFramePr>
          <p:cNvPr id="175145" name="Group 41" descr=" 175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01235"/>
              </p:ext>
            </p:extLst>
          </p:nvPr>
        </p:nvGraphicFramePr>
        <p:xfrm>
          <a:off x="7391400" y="1295400"/>
          <a:ext cx="1441450" cy="5191633"/>
        </p:xfrm>
        <a:graphic>
          <a:graphicData uri="http://schemas.openxmlformats.org/drawingml/2006/table">
            <a:tbl>
              <a:tblPr/>
              <a:tblGrid>
                <a:gridCol w="1441450"/>
              </a:tblGrid>
              <a:tr h="2286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892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</a:rPr>
                        <a:t>available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heap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global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13938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code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main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f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AA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51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22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Linked Lists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Dynamic storage allocation is especially useful for building lists, trees, graphs, and other linked data structures.</a:t>
            </a:r>
          </a:p>
          <a:p>
            <a:r>
              <a:rPr lang="en-US" altLang="en-US" smtClean="0"/>
              <a:t>A </a:t>
            </a:r>
            <a:r>
              <a:rPr lang="en-US" altLang="en-US" b="1" i="1" smtClean="0"/>
              <a:t>linked list</a:t>
            </a:r>
            <a:r>
              <a:rPr lang="en-US" altLang="en-US" smtClean="0"/>
              <a:t> consists of a chain of structures (called </a:t>
            </a:r>
            <a:r>
              <a:rPr lang="en-US" altLang="en-US" b="1" i="1" smtClean="0"/>
              <a:t>nodes</a:t>
            </a:r>
            <a:r>
              <a:rPr lang="en-US" altLang="en-US" smtClean="0"/>
              <a:t>), with each node containing a pointer to the next node in the chain:</a:t>
            </a:r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endParaRPr lang="en-US" altLang="en-US" smtClean="0"/>
          </a:p>
          <a:p>
            <a:r>
              <a:rPr lang="en-US" altLang="en-US" smtClean="0"/>
              <a:t>The last node in the list contains a null pointer.</a:t>
            </a:r>
          </a:p>
          <a:p>
            <a:endParaRPr lang="en-US" altLang="en-US" smtClean="0"/>
          </a:p>
        </p:txBody>
      </p:sp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25950"/>
            <a:ext cx="44815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Linked Lists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linked list is more flexible than an array: we can easily insert and delete nodes in a linked list, allowing the list to grow and shrink as needed.</a:t>
            </a:r>
          </a:p>
          <a:p>
            <a:r>
              <a:rPr lang="en-US" altLang="en-US" smtClean="0"/>
              <a:t>On the other hand, we lose the “random access” capability of an array:</a:t>
            </a:r>
          </a:p>
          <a:p>
            <a:pPr lvl="1"/>
            <a:r>
              <a:rPr lang="en-US" altLang="en-US" smtClean="0"/>
              <a:t>Any element of an array can be accessed in the same amount of time.</a:t>
            </a:r>
          </a:p>
          <a:p>
            <a:pPr lvl="1"/>
            <a:r>
              <a:rPr lang="en-US" altLang="en-US" smtClean="0"/>
              <a:t>Accessing a node in a linked list is fast if the node is close to the beginning of the list, slow if it’s near the end.</a:t>
            </a:r>
          </a:p>
          <a:p>
            <a:endParaRPr lang="en-US" alt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Declaring a Node Type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en-US" altLang="en-US" dirty="0" smtClean="0"/>
              <a:t>To set up a linked list, we’ll need a structure that represents a single node.</a:t>
            </a:r>
          </a:p>
          <a:p>
            <a:r>
              <a:rPr lang="en-US" altLang="en-US" dirty="0" smtClean="0"/>
              <a:t>A node structure will contain data (an integer in this example) plus a pointer to the next node in the list: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value;       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/*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stored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node 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*next;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/*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pointer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};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Declaring a Node Type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en-US" altLang="en-US" smtClean="0"/>
              <a:t>To set up a linked list, we’ll need a structure that represents a single node.</a:t>
            </a:r>
          </a:p>
          <a:p>
            <a:r>
              <a:rPr lang="en-US" altLang="en-US" smtClean="0"/>
              <a:t>A node structure will contain data (an integer in this example) plus a pointer to the next node in the list: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	struct</a:t>
            </a:r>
            <a:r>
              <a:rPr lang="en-US" altLang="en-US" sz="1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1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	  int</a:t>
            </a:r>
            <a:r>
              <a:rPr lang="en-US" altLang="en-US" sz="1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value;       </a:t>
            </a:r>
            <a:r>
              <a:rPr lang="en-US" altLang="en-US" sz="14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/*</a:t>
            </a:r>
            <a:r>
              <a:rPr lang="en-US" altLang="en-US" sz="1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altLang="en-US" sz="1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stored</a:t>
            </a:r>
            <a:r>
              <a:rPr lang="en-US" altLang="en-US" sz="1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altLang="en-US" sz="1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en-US" altLang="en-US" sz="1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node </a:t>
            </a:r>
            <a:r>
              <a:rPr lang="en-US" altLang="en-US" sz="1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	  struct</a:t>
            </a:r>
            <a:r>
              <a:rPr lang="en-US" altLang="en-US" sz="1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1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*next;</a:t>
            </a:r>
            <a:r>
              <a:rPr lang="en-US" altLang="en-US" sz="14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/*</a:t>
            </a:r>
            <a:r>
              <a:rPr lang="en-US" altLang="en-US" sz="1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pointer</a:t>
            </a:r>
            <a:r>
              <a:rPr lang="en-US" altLang="en-US" sz="1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altLang="en-US" sz="1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en-US" altLang="en-US" sz="1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altLang="en-US" sz="1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1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>
              <a:spcBef>
                <a:spcPts val="675"/>
              </a:spcBef>
            </a:pPr>
            <a:r>
              <a:rPr lang="en-US" alt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mtClean="0">
                <a:solidFill>
                  <a:srgbClr val="000000"/>
                </a:solidFill>
              </a:rPr>
              <a:t> must be a tag, not </a:t>
            </a:r>
            <a:r>
              <a:rPr lang="en-US" altLang="en-US" smtClean="0"/>
              <a:t>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en-US" smtClean="0"/>
              <a:t> name, or there would be no way to declare the type of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altLang="en-US" smtClean="0"/>
              <a:t>.</a:t>
            </a:r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3200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Declaring a Node Type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Next, we’ll need a variable that always points to the first node in the list: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	struct node *first = NULL;</a:t>
            </a:r>
          </a:p>
          <a:p>
            <a:r>
              <a:rPr lang="en-US" altLang="en-US" smtClean="0"/>
              <a:t>Setting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altLang="en-US" smtClean="0"/>
              <a:t> to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en-US" smtClean="0"/>
              <a:t> indicates that the list is initially empty.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a Node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As we construct a linked list, we’ll create nodes one by one, adding each to the list.</a:t>
            </a:r>
          </a:p>
          <a:p>
            <a:r>
              <a:rPr lang="en-US" altLang="en-US" smtClean="0"/>
              <a:t>Steps involved in creating a node:</a:t>
            </a:r>
          </a:p>
          <a:p>
            <a:pPr marL="914400" lvl="1" indent="-514350">
              <a:buFontTx/>
              <a:buAutoNum type="arabicPeriod"/>
            </a:pPr>
            <a:r>
              <a:rPr lang="en-US" altLang="en-US" smtClean="0"/>
              <a:t>Allocate memory for the node.</a:t>
            </a:r>
          </a:p>
          <a:p>
            <a:pPr marL="914400" lvl="1" indent="-514350">
              <a:buFontTx/>
              <a:buAutoNum type="arabicPeriod"/>
            </a:pPr>
            <a:r>
              <a:rPr lang="en-US" altLang="en-US" smtClean="0"/>
              <a:t>Store data in the node.</a:t>
            </a:r>
          </a:p>
          <a:p>
            <a:pPr marL="914400" lvl="1" indent="-514350">
              <a:buFontTx/>
              <a:buAutoNum type="arabicPeriod"/>
            </a:pPr>
            <a:r>
              <a:rPr lang="en-US" altLang="en-US" smtClean="0"/>
              <a:t>Insert the node into the list.</a:t>
            </a:r>
          </a:p>
          <a:p>
            <a:r>
              <a:rPr lang="en-US" altLang="en-US" smtClean="0"/>
              <a:t>We’ll concentrate on the first two steps for now.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a Node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When we create a node, we’ll need a variable that can point to the node temporarily: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	struct node *new_node;</a:t>
            </a:r>
          </a:p>
          <a:p>
            <a:r>
              <a:rPr lang="en-US" altLang="en-US" smtClean="0"/>
              <a:t>We’ll use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mtClean="0"/>
              <a:t> to allocate memory for the new node, saving the return value in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new_node</a:t>
            </a:r>
            <a:r>
              <a:rPr lang="en-US" altLang="en-US" smtClean="0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	new_node = malloc(sizeof(struct node));</a:t>
            </a:r>
          </a:p>
          <a:p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new_node</a:t>
            </a:r>
            <a:r>
              <a:rPr lang="en-US" altLang="en-US" smtClean="0"/>
              <a:t> now points to a block of memory just large enough to hold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mtClean="0"/>
              <a:t> structure:</a:t>
            </a:r>
          </a:p>
        </p:txBody>
      </p:sp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5291138"/>
            <a:ext cx="3363913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a Node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Next, we’ll store data in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altLang="en-US" dirty="0" smtClean="0"/>
              <a:t> member of the new node: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	(*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new_node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).value = 10;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// equivalently: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new_node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-&gt;value = 10;</a:t>
            </a:r>
          </a:p>
          <a:p>
            <a:r>
              <a:rPr lang="en-US" altLang="en-US" dirty="0" smtClean="0"/>
              <a:t>The resulting picture: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endParaRPr lang="en-US" altLang="en-US" dirty="0" smtClean="0"/>
          </a:p>
        </p:txBody>
      </p:sp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581400"/>
            <a:ext cx="33639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altLang="en-US" smtClean="0"/>
              <a:t> Operator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Accessing a member of a structure using a pointer is so common that C provides a special operator for this purpose.</a:t>
            </a:r>
          </a:p>
          <a:p>
            <a:r>
              <a:rPr lang="en-US" altLang="en-US" smtClean="0"/>
              <a:t>This operator, known as </a:t>
            </a:r>
            <a:r>
              <a:rPr lang="en-US" altLang="en-US" b="1" i="1" smtClean="0"/>
              <a:t>right arrow selection,</a:t>
            </a:r>
            <a:r>
              <a:rPr lang="en-US" altLang="en-US" smtClean="0"/>
              <a:t> is a minus sign followed by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Using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altLang="en-US" smtClean="0"/>
              <a:t> operator, we can write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	new_node-&gt;value = 10;</a:t>
            </a:r>
          </a:p>
          <a:p>
            <a:pPr>
              <a:buFontTx/>
              <a:buNone/>
            </a:pPr>
            <a:r>
              <a:rPr lang="en-US" altLang="en-US" smtClean="0"/>
              <a:t>	instead of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	(*new_node).value = 10;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 descr=" 17510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function calls</a:t>
            </a:r>
          </a:p>
        </p:txBody>
      </p:sp>
      <p:sp>
        <p:nvSpPr>
          <p:cNvPr id="175107" name="Rectangle 3" descr=" 175107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main(void)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n1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f(3, -5);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n1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g(n1);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f(int p1, int p2)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x;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a[3];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...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x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g(a[2]);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return x + y;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g(int param)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return param * 2;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  <a:endParaRPr lang="en-US" smtClean="0">
              <a:solidFill>
                <a:srgbClr val="404040"/>
              </a:solidFill>
            </a:endParaRPr>
          </a:p>
        </p:txBody>
      </p:sp>
      <p:graphicFrame>
        <p:nvGraphicFramePr>
          <p:cNvPr id="175145" name="Group 41" descr=" 175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911403"/>
              </p:ext>
            </p:extLst>
          </p:nvPr>
        </p:nvGraphicFramePr>
        <p:xfrm>
          <a:off x="7391400" y="1295400"/>
          <a:ext cx="1441450" cy="5191633"/>
        </p:xfrm>
        <a:graphic>
          <a:graphicData uri="http://schemas.openxmlformats.org/drawingml/2006/table">
            <a:tbl>
              <a:tblPr/>
              <a:tblGrid>
                <a:gridCol w="1441450"/>
              </a:tblGrid>
              <a:tr h="2286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892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</a:rPr>
                        <a:t>available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heap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global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13938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code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main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f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AAA"/>
                    </a:solidFill>
                  </a:tcPr>
                </a:tc>
              </a:tr>
            </a:tbl>
          </a:graphicData>
        </a:graphic>
      </p:graphicFrame>
      <p:sp>
        <p:nvSpPr>
          <p:cNvPr id="5" name="Line 35" descr=" 175139"/>
          <p:cNvSpPr>
            <a:spLocks noChangeShapeType="1"/>
          </p:cNvSpPr>
          <p:nvPr/>
        </p:nvSpPr>
        <p:spPr bwMode="auto">
          <a:xfrm>
            <a:off x="228600" y="1447800"/>
            <a:ext cx="381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 Box 36" descr=" 175140"/>
          <p:cNvSpPr txBox="1">
            <a:spLocks noChangeArrowheads="1"/>
          </p:cNvSpPr>
          <p:nvPr/>
        </p:nvSpPr>
        <p:spPr bwMode="auto">
          <a:xfrm>
            <a:off x="7391400" y="1676400"/>
            <a:ext cx="1447800" cy="70173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main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n1</a:t>
            </a:r>
          </a:p>
        </p:txBody>
      </p:sp>
    </p:spTree>
    <p:extLst>
      <p:ext uri="{BB962C8B-B14F-4D97-AF65-F5344CB8AC3E}">
        <p14:creationId xmlns:p14="http://schemas.microsoft.com/office/powerpoint/2010/main" val="192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altLang="en-US" smtClean="0"/>
              <a:t> Operator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altLang="en-US" smtClean="0"/>
              <a:t> operator produces an lvalue, so we can use it wherever an ordinary variable would be allowed.</a:t>
            </a:r>
          </a:p>
          <a:p>
            <a:r>
              <a:rPr lang="en-US" altLang="en-US" smtClean="0"/>
              <a:t>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en-US" smtClean="0"/>
              <a:t> 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	scanf("%d", &amp;new_node-&gt;value);</a:t>
            </a:r>
          </a:p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altLang="en-US" smtClean="0"/>
              <a:t> operator is still required, even though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new_node</a:t>
            </a:r>
            <a:r>
              <a:rPr lang="en-US" altLang="en-US" smtClean="0"/>
              <a:t> is a pointer.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Inserting a Node at the</a:t>
            </a:r>
            <a:br>
              <a:rPr lang="en-US" altLang="en-US" smtClean="0"/>
            </a:br>
            <a:r>
              <a:rPr lang="en-US" altLang="en-US" smtClean="0"/>
              <a:t>Beginning of a Linked List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en-US" smtClean="0"/>
              <a:t>One of the advantages of a linked list is that nodes can be added at any point in the list.</a:t>
            </a:r>
          </a:p>
          <a:p>
            <a:r>
              <a:rPr lang="en-US" altLang="en-US" smtClean="0"/>
              <a:t>However, the beginning of a list is the easiest place to insert a node.</a:t>
            </a:r>
          </a:p>
          <a:p>
            <a:r>
              <a:rPr lang="en-US" altLang="en-US" smtClean="0"/>
              <a:t>Suppose that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new_node</a:t>
            </a:r>
            <a:r>
              <a:rPr lang="en-US" altLang="en-US" smtClean="0"/>
              <a:t> is pointing to the node to be inserted, and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altLang="en-US" smtClean="0"/>
              <a:t> is pointing to the first node in the linked list.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Inserting a Node at the</a:t>
            </a:r>
            <a:br>
              <a:rPr lang="en-US" altLang="en-US" smtClean="0"/>
            </a:br>
            <a:r>
              <a:rPr lang="en-US" altLang="en-US" smtClean="0"/>
              <a:t>Beginning of a Linked List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en-US" smtClean="0"/>
              <a:t>It takes two statements to insert the node into the list.</a:t>
            </a:r>
          </a:p>
          <a:p>
            <a:r>
              <a:rPr lang="en-US" altLang="en-US" smtClean="0"/>
              <a:t>The first step is to modify the new node’s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altLang="en-US" smtClean="0"/>
              <a:t> member to point to the node that was previously at the beginning of the list: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	new_node-&gt;next = first;</a:t>
            </a:r>
          </a:p>
          <a:p>
            <a:r>
              <a:rPr lang="en-US" altLang="en-US" smtClean="0"/>
              <a:t>The second step is to make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altLang="en-US" smtClean="0"/>
              <a:t> point to the new node: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	first = new_node;</a:t>
            </a:r>
          </a:p>
          <a:p>
            <a:r>
              <a:rPr lang="en-US" altLang="en-US" smtClean="0">
                <a:solidFill>
                  <a:srgbClr val="000000"/>
                </a:solidFill>
              </a:rPr>
              <a:t>These statements work even if the list is empty.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4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Inserting a Node at the</a:t>
            </a:r>
            <a:br>
              <a:rPr lang="en-US" altLang="en-US" smtClean="0"/>
            </a:br>
            <a:r>
              <a:rPr lang="en-US" altLang="en-US" smtClean="0"/>
              <a:t>Beginning of a Linked List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en-US" smtClean="0"/>
              <a:t>Let’s trace the process of inserting two nodes into an empty list.</a:t>
            </a:r>
          </a:p>
          <a:p>
            <a:r>
              <a:rPr lang="en-US" altLang="en-US" smtClean="0"/>
              <a:t>We’ll insert a node containing the number 10 first, followed by a node containing 20.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first = NULL;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	 </a:t>
            </a:r>
          </a:p>
          <a:p>
            <a:pPr>
              <a:buFontTx/>
              <a:buNone/>
            </a:pPr>
            <a:endParaRPr lang="en-US" altLang="en-US" sz="180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en-US" sz="180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	 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new_node =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malloc(sizeof(struct node));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	 </a:t>
            </a:r>
          </a:p>
          <a:p>
            <a:pPr>
              <a:buFontTx/>
              <a:buNone/>
            </a:pPr>
            <a:endParaRPr lang="en-US" altLang="en-US" sz="180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en-US" sz="180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new_node-&gt;value = 10;</a:t>
            </a:r>
          </a:p>
        </p:txBody>
      </p:sp>
      <p:pic>
        <p:nvPicPr>
          <p:cNvPr id="6349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3352800"/>
            <a:ext cx="3686175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34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Inserting a Node at the</a:t>
            </a:r>
            <a:br>
              <a:rPr lang="en-US" altLang="en-US" smtClean="0"/>
            </a:br>
            <a:r>
              <a:rPr lang="en-US" altLang="en-US" smtClean="0"/>
              <a:t>Beginning of a Linked List</a:t>
            </a:r>
          </a:p>
        </p:txBody>
      </p:sp>
      <p:pic>
        <p:nvPicPr>
          <p:cNvPr id="6349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1676400"/>
            <a:ext cx="13652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349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4953000"/>
            <a:ext cx="3686175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new_node-&gt;next = first;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FontTx/>
              <a:buNone/>
            </a:pPr>
            <a:endParaRPr lang="en-US" altLang="en-US" sz="180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en-US" sz="180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first = new_node;</a:t>
            </a:r>
          </a:p>
          <a:p>
            <a:pPr>
              <a:buFontTx/>
              <a:buNone/>
            </a:pPr>
            <a:endParaRPr lang="en-US" altLang="en-US" sz="180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FontTx/>
              <a:buNone/>
            </a:pPr>
            <a:endParaRPr lang="en-US" altLang="en-US" sz="180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en-US" sz="180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new_node =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malloc(sizeof(struct node));</a:t>
            </a:r>
          </a:p>
        </p:txBody>
      </p:sp>
      <p:pic>
        <p:nvPicPr>
          <p:cNvPr id="6451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88" y="4956175"/>
            <a:ext cx="370205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45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Inserting a Node at the</a:t>
            </a:r>
            <a:br>
              <a:rPr lang="en-US" altLang="en-US" smtClean="0"/>
            </a:br>
            <a:r>
              <a:rPr lang="en-US" altLang="en-US" smtClean="0"/>
              <a:t>Beginning of a Linked List</a:t>
            </a:r>
          </a:p>
        </p:txBody>
      </p:sp>
      <p:pic>
        <p:nvPicPr>
          <p:cNvPr id="645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685925"/>
            <a:ext cx="37084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452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88" y="3368675"/>
            <a:ext cx="3679825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Inserting a Node at the</a:t>
            </a:r>
            <a:br>
              <a:rPr lang="en-US" altLang="en-US" smtClean="0"/>
            </a:br>
            <a:r>
              <a:rPr lang="en-US" altLang="en-US" smtClean="0"/>
              <a:t>Beginning of a Linked List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new_node-&gt;value = 20;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FontTx/>
              <a:buNone/>
            </a:pPr>
            <a:endParaRPr lang="en-US" altLang="en-US" sz="180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en-US" sz="180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en-US" sz="180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new_node-&gt;next = first;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FontTx/>
              <a:buNone/>
            </a:pPr>
            <a:endParaRPr lang="en-US" altLang="en-US" sz="180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en-US" sz="180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first = new_node;</a:t>
            </a:r>
          </a:p>
        </p:txBody>
      </p:sp>
      <p:pic>
        <p:nvPicPr>
          <p:cNvPr id="655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1685925"/>
            <a:ext cx="3679825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55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88" y="3343275"/>
            <a:ext cx="3668712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554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88" y="4940300"/>
            <a:ext cx="3668712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Inserting a Node at the</a:t>
            </a:r>
            <a:br>
              <a:rPr lang="en-US" altLang="en-US" smtClean="0"/>
            </a:br>
            <a:r>
              <a:rPr lang="en-US" altLang="en-US" smtClean="0"/>
              <a:t>Beginning of a Linked List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en-US" smtClean="0"/>
              <a:t>A function that inserts a node containing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smtClean="0"/>
              <a:t> into a linked list, which pointed to by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en-US" smtClean="0"/>
              <a:t>: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en-US" sz="1900" smtClean="0">
                <a:latin typeface="Courier New" pitchFamily="49" charset="0"/>
                <a:cs typeface="Courier New" pitchFamily="49" charset="0"/>
              </a:rPr>
              <a:t>	struct node *add_to_list(struct node *list, int 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90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900" smtClean="0">
                <a:latin typeface="Courier New" pitchFamily="49" charset="0"/>
                <a:cs typeface="Courier New" pitchFamily="49" charset="0"/>
              </a:rPr>
              <a:t>	  struct node *new_node;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900" smtClean="0">
                <a:latin typeface="Courier New" pitchFamily="49" charset="0"/>
                <a:cs typeface="Courier New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900" smtClean="0">
                <a:latin typeface="Courier New" pitchFamily="49" charset="0"/>
                <a:cs typeface="Courier New" pitchFamily="49" charset="0"/>
              </a:rPr>
              <a:t>	  new_node = malloc(sizeof(struct node));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900" smtClean="0">
                <a:latin typeface="Courier New" pitchFamily="49" charset="0"/>
                <a:cs typeface="Courier New" pitchFamily="49" charset="0"/>
              </a:rPr>
              <a:t>	  if (new_node == NULL) 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900" smtClean="0">
                <a:latin typeface="Courier New" pitchFamily="49" charset="0"/>
                <a:cs typeface="Courier New" pitchFamily="49" charset="0"/>
              </a:rPr>
              <a:t>	    printf("Error:</a:t>
            </a:r>
            <a:r>
              <a:rPr lang="en-US" altLang="en-US" sz="1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900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z="1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900" smtClean="0">
                <a:latin typeface="Courier New" pitchFamily="49" charset="0"/>
                <a:cs typeface="Courier New" pitchFamily="49" charset="0"/>
              </a:rPr>
              <a:t>failed</a:t>
            </a:r>
            <a:r>
              <a:rPr lang="en-US" altLang="en-US" sz="1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90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altLang="en-US" sz="1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900" smtClean="0">
                <a:latin typeface="Courier New" pitchFamily="49" charset="0"/>
                <a:cs typeface="Courier New" pitchFamily="49" charset="0"/>
              </a:rPr>
              <a:t>add_to_list\n");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900" smtClean="0">
                <a:latin typeface="Courier New" pitchFamily="49" charset="0"/>
                <a:cs typeface="Courier New" pitchFamily="49" charset="0"/>
              </a:rPr>
              <a:t>	    exit(EXIT_FAILURE);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900" smtClean="0">
                <a:latin typeface="Courier New" pitchFamily="49" charset="0"/>
                <a:cs typeface="Courier New" pitchFamily="49" charset="0"/>
              </a:rPr>
              <a:t>	  }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900" smtClean="0">
                <a:latin typeface="Courier New" pitchFamily="49" charset="0"/>
                <a:cs typeface="Courier New" pitchFamily="49" charset="0"/>
              </a:rPr>
              <a:t>	  new_node-&gt;value = n;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900" smtClean="0">
                <a:latin typeface="Courier New" pitchFamily="49" charset="0"/>
                <a:cs typeface="Courier New" pitchFamily="49" charset="0"/>
              </a:rPr>
              <a:t>	  new_node-&gt;next = list;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900" smtClean="0">
                <a:latin typeface="Courier New" pitchFamily="49" charset="0"/>
                <a:cs typeface="Courier New" pitchFamily="49" charset="0"/>
              </a:rPr>
              <a:t>	  return new_node;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900" smtClean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Inserting a Node at the</a:t>
            </a:r>
            <a:br>
              <a:rPr lang="en-US" altLang="en-US" smtClean="0"/>
            </a:br>
            <a:r>
              <a:rPr lang="en-US" altLang="en-US" smtClean="0"/>
              <a:t>Beginning of a Linked List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en-US" dirty="0" smtClean="0"/>
              <a:t>Note that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add_to_list</a:t>
            </a:r>
            <a:r>
              <a:rPr lang="en-US" altLang="en-US" dirty="0" smtClean="0"/>
              <a:t> returns a pointer to the newly created node (now at the beginning of the list).</a:t>
            </a:r>
          </a:p>
          <a:p>
            <a:r>
              <a:rPr lang="en-US" altLang="en-US" dirty="0" smtClean="0"/>
              <a:t>When we call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add_to_list</a:t>
            </a:r>
            <a:r>
              <a:rPr lang="en-US" altLang="en-US" dirty="0" smtClean="0"/>
              <a:t>, we’ll need to store its return value into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altLang="en-US" dirty="0" smtClean="0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	first =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add_to_list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(first, 10);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	first =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add_to_list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(first, 20);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first = NULL;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	 </a:t>
            </a:r>
          </a:p>
          <a:p>
            <a:pPr>
              <a:buFontTx/>
              <a:buNone/>
            </a:pPr>
            <a:endParaRPr lang="en-US" altLang="en-US" sz="180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en-US" sz="180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	 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new_node =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malloc(sizeof(struct node));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	 </a:t>
            </a:r>
          </a:p>
          <a:p>
            <a:pPr>
              <a:buFontTx/>
              <a:buNone/>
            </a:pPr>
            <a:endParaRPr lang="en-US" altLang="en-US" sz="180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en-US" sz="180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new_node-&gt;value = 10;</a:t>
            </a:r>
          </a:p>
        </p:txBody>
      </p:sp>
      <p:pic>
        <p:nvPicPr>
          <p:cNvPr id="6349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3352800"/>
            <a:ext cx="3686175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34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Inserting a Node at the</a:t>
            </a:r>
            <a:br>
              <a:rPr lang="en-US" altLang="en-US" smtClean="0"/>
            </a:br>
            <a:r>
              <a:rPr lang="en-US" altLang="en-US" smtClean="0"/>
              <a:t>Beginning of a Linked List</a:t>
            </a:r>
          </a:p>
        </p:txBody>
      </p:sp>
      <p:pic>
        <p:nvPicPr>
          <p:cNvPr id="6349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1676400"/>
            <a:ext cx="13652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349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4953000"/>
            <a:ext cx="3686175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47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 descr=" 17510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function calls</a:t>
            </a:r>
          </a:p>
        </p:txBody>
      </p:sp>
      <p:sp>
        <p:nvSpPr>
          <p:cNvPr id="175107" name="Rectangle 3" descr=" 175107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main(void)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n1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f(3, -5);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n1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g(n1);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f(int p1, int p2)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x;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int a[3];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...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x = </a:t>
            </a:r>
            <a:r>
              <a:rPr lang="en-US" sz="2000" b="1" smtClean="0">
                <a:solidFill>
                  <a:srgbClr val="404040"/>
                </a:solidFill>
                <a:latin typeface="Consolas" pitchFamily="49" charset="0"/>
              </a:rPr>
              <a:t>g(a[2]);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return x + y;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int g(int param)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    return param * 2;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404040"/>
                </a:solidFill>
                <a:latin typeface="Consolas" pitchFamily="49" charset="0"/>
              </a:rPr>
              <a:t>}</a:t>
            </a:r>
            <a:endParaRPr lang="en-US" smtClean="0">
              <a:solidFill>
                <a:srgbClr val="404040"/>
              </a:solidFill>
            </a:endParaRPr>
          </a:p>
        </p:txBody>
      </p:sp>
      <p:graphicFrame>
        <p:nvGraphicFramePr>
          <p:cNvPr id="175145" name="Group 41" descr=" 175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036441"/>
              </p:ext>
            </p:extLst>
          </p:nvPr>
        </p:nvGraphicFramePr>
        <p:xfrm>
          <a:off x="7391400" y="1295400"/>
          <a:ext cx="1441450" cy="5191633"/>
        </p:xfrm>
        <a:graphic>
          <a:graphicData uri="http://schemas.openxmlformats.org/drawingml/2006/table">
            <a:tbl>
              <a:tblPr/>
              <a:tblGrid>
                <a:gridCol w="1441450"/>
              </a:tblGrid>
              <a:tr h="2286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892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</a:rPr>
                        <a:t>available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heap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global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13938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code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main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f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AAA"/>
                    </a:solidFill>
                  </a:tcPr>
                </a:tc>
              </a:tr>
            </a:tbl>
          </a:graphicData>
        </a:graphic>
      </p:graphicFrame>
      <p:sp>
        <p:nvSpPr>
          <p:cNvPr id="6" name="Text Box 36" descr=" 175140"/>
          <p:cNvSpPr txBox="1">
            <a:spLocks noChangeArrowheads="1"/>
          </p:cNvSpPr>
          <p:nvPr/>
        </p:nvSpPr>
        <p:spPr bwMode="auto">
          <a:xfrm>
            <a:off x="7391400" y="1676400"/>
            <a:ext cx="1447800" cy="70173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main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n1</a:t>
            </a:r>
          </a:p>
        </p:txBody>
      </p:sp>
      <p:sp>
        <p:nvSpPr>
          <p:cNvPr id="7" name="Line 42" descr=" 175146"/>
          <p:cNvSpPr>
            <a:spLocks noChangeShapeType="1"/>
          </p:cNvSpPr>
          <p:nvPr/>
        </p:nvSpPr>
        <p:spPr bwMode="auto">
          <a:xfrm>
            <a:off x="228600" y="1752600"/>
            <a:ext cx="381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97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new_node-&gt;next = first;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FontTx/>
              <a:buNone/>
            </a:pPr>
            <a:endParaRPr lang="en-US" altLang="en-US" sz="180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en-US" sz="180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first = new_node;</a:t>
            </a:r>
          </a:p>
          <a:p>
            <a:pPr>
              <a:buFontTx/>
              <a:buNone/>
            </a:pPr>
            <a:endParaRPr lang="en-US" altLang="en-US" sz="180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FontTx/>
              <a:buNone/>
            </a:pPr>
            <a:endParaRPr lang="en-US" altLang="en-US" sz="180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en-US" sz="180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new_node =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malloc(sizeof(struct node));</a:t>
            </a:r>
          </a:p>
        </p:txBody>
      </p:sp>
      <p:pic>
        <p:nvPicPr>
          <p:cNvPr id="6451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88" y="4956175"/>
            <a:ext cx="370205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45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Inserting a Node at the</a:t>
            </a:r>
            <a:br>
              <a:rPr lang="en-US" altLang="en-US" smtClean="0"/>
            </a:br>
            <a:r>
              <a:rPr lang="en-US" altLang="en-US" smtClean="0"/>
              <a:t>Beginning of a Linked List</a:t>
            </a:r>
          </a:p>
        </p:txBody>
      </p:sp>
      <p:pic>
        <p:nvPicPr>
          <p:cNvPr id="645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685925"/>
            <a:ext cx="37084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452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88" y="3368675"/>
            <a:ext cx="3679825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11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Inserting a Node at the</a:t>
            </a:r>
            <a:br>
              <a:rPr lang="en-US" altLang="en-US" smtClean="0"/>
            </a:br>
            <a:r>
              <a:rPr lang="en-US" altLang="en-US" smtClean="0"/>
              <a:t>Beginning of a Linked List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new_node-&gt;value = 20;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FontTx/>
              <a:buNone/>
            </a:pPr>
            <a:endParaRPr lang="en-US" altLang="en-US" sz="180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en-US" sz="180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en-US" sz="180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new_node-&gt;next = first;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FontTx/>
              <a:buNone/>
            </a:pPr>
            <a:endParaRPr lang="en-US" altLang="en-US" sz="180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en-US" sz="180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first = new_node;</a:t>
            </a:r>
          </a:p>
        </p:txBody>
      </p:sp>
      <p:pic>
        <p:nvPicPr>
          <p:cNvPr id="655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1685925"/>
            <a:ext cx="3679825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55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88" y="3343275"/>
            <a:ext cx="3668712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554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88" y="4940300"/>
            <a:ext cx="3668712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96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Inserting a Node at the</a:t>
            </a:r>
            <a:br>
              <a:rPr lang="en-US" altLang="en-US" dirty="0" smtClean="0"/>
            </a:br>
            <a:r>
              <a:rPr lang="en-US" altLang="en-US" dirty="0" smtClean="0"/>
              <a:t>Beginning of a Linked List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724400"/>
          </a:xfrm>
        </p:spPr>
        <p:txBody>
          <a:bodyPr/>
          <a:lstStyle/>
          <a:p>
            <a:r>
              <a:rPr lang="en-US" altLang="en-US" sz="2600" dirty="0" smtClean="0"/>
              <a:t>A function that uses </a:t>
            </a:r>
            <a:r>
              <a:rPr lang="en-US" altLang="en-US" sz="2600" dirty="0" err="1" smtClean="0">
                <a:latin typeface="Courier New" pitchFamily="49" charset="0"/>
                <a:cs typeface="Courier New" pitchFamily="49" charset="0"/>
              </a:rPr>
              <a:t>add_to_list</a:t>
            </a:r>
            <a:r>
              <a:rPr lang="en-US" altLang="en-US" sz="2600" dirty="0" smtClean="0"/>
              <a:t> to create a linked list containing numbers entered by the user: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node *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read_numbers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node *first = NULL;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("Enter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series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of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integers</a:t>
            </a:r>
            <a:r>
              <a:rPr lang="en-US" alt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terminate):</a:t>
            </a:r>
            <a:r>
              <a:rPr lang="en-US" alt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  for (;;)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    if (n == 0)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      return first;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    first =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add_to_list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(first, n);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Searching a Linked List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Although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smtClean="0"/>
              <a:t> loop can be used to search a list,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smtClean="0"/>
              <a:t> statement is often superior.</a:t>
            </a:r>
          </a:p>
          <a:p>
            <a:r>
              <a:rPr lang="en-US" altLang="en-US" smtClean="0"/>
              <a:t>A loop that visits the nodes in a linked list, using a pointer variable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mtClean="0"/>
              <a:t> to keep track of the “current” node: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	for (p = first; p != NULL; p = p-&gt;next)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	  …</a:t>
            </a:r>
          </a:p>
          <a:p>
            <a:r>
              <a:rPr lang="en-US" altLang="en-US" smtClean="0">
                <a:solidFill>
                  <a:srgbClr val="000000"/>
                </a:solidFill>
              </a:rPr>
              <a:t>A loop of this form can be used in a</a:t>
            </a:r>
            <a:r>
              <a:rPr lang="en-US" altLang="en-US" smtClean="0"/>
              <a:t> function that searches a list for an integer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smtClean="0"/>
              <a:t>.</a:t>
            </a:r>
            <a:endParaRPr lang="en-US" altLang="en-US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en-US" sz="24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Searching a Linked List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en-US" altLang="en-US" smtClean="0"/>
              <a:t>If it finds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smtClean="0"/>
              <a:t>, the function will return a pointer to the node containing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smtClean="0"/>
              <a:t>; otherwise, it will return a null pointer.</a:t>
            </a:r>
          </a:p>
          <a:p>
            <a:r>
              <a:rPr lang="en-US" altLang="en-US" smtClean="0"/>
              <a:t>An initial version of the function: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	struct</a:t>
            </a:r>
            <a:r>
              <a:rPr lang="en-US" altLang="en-US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*search_list(struct</a:t>
            </a:r>
            <a:r>
              <a:rPr lang="en-US" altLang="en-US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*list,</a:t>
            </a:r>
            <a:r>
              <a:rPr lang="en-US" altLang="en-US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	  struct node *p;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	  for (p = list; p != NULL; p = p-&gt;next)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	    if (p-&gt;value == 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	      return p;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	  return NULL;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Searching a Linked List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en-US" altLang="en-US" sz="2700" smtClean="0"/>
              <a:t>There are many other ways to write </a:t>
            </a:r>
            <a:r>
              <a:rPr lang="en-US" altLang="en-US" sz="2700" smtClean="0">
                <a:latin typeface="Courier New" pitchFamily="49" charset="0"/>
                <a:cs typeface="Courier New" pitchFamily="49" charset="0"/>
              </a:rPr>
              <a:t>search_list</a:t>
            </a:r>
            <a:r>
              <a:rPr lang="en-US" altLang="en-US" sz="2700" smtClean="0"/>
              <a:t>.</a:t>
            </a:r>
          </a:p>
          <a:p>
            <a:r>
              <a:rPr lang="en-US" altLang="en-US" sz="2700" smtClean="0"/>
              <a:t>One alternative is to eliminate the </a:t>
            </a:r>
            <a:r>
              <a:rPr lang="en-US" altLang="en-US" sz="270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2700" smtClean="0"/>
              <a:t> variable, instead using </a:t>
            </a:r>
            <a:r>
              <a:rPr lang="en-US" altLang="en-US" sz="270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en-US" sz="2700" smtClean="0"/>
              <a:t> itself to keep track of the current node: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	struct</a:t>
            </a:r>
            <a:r>
              <a:rPr lang="en-US" altLang="en-US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*search_list(struct</a:t>
            </a:r>
            <a:r>
              <a:rPr lang="en-US" altLang="en-US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*list,</a:t>
            </a:r>
            <a:r>
              <a:rPr lang="en-US" altLang="en-US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	  for (; list != NULL; list = list-&gt;next)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	    if (list-&gt;value == 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	      return list;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	  return NULL;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altLang="en-US" sz="2700" smtClean="0"/>
              <a:t>Since </a:t>
            </a:r>
            <a:r>
              <a:rPr lang="en-US" altLang="en-US" sz="270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en-US" sz="2700" smtClean="0"/>
              <a:t> is a copy of the original list pointer, there’s no harm in changing it within the function.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Searching a Linked List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en-US" altLang="en-US" smtClean="0"/>
              <a:t>Another alternative: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	struct</a:t>
            </a:r>
            <a:r>
              <a:rPr lang="en-US" altLang="en-US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*search_list(struct</a:t>
            </a:r>
            <a:r>
              <a:rPr lang="en-US" altLang="en-US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*list,</a:t>
            </a:r>
            <a:r>
              <a:rPr lang="en-US" altLang="en-US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	  for (; list != NULL &amp;&amp; list-&gt;value != n;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	         list = list-&gt;next)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	    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	  return list;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675"/>
              </a:spcBef>
            </a:pPr>
            <a:r>
              <a:rPr lang="en-US" altLang="en-US" smtClean="0">
                <a:solidFill>
                  <a:srgbClr val="000000"/>
                </a:solidFill>
              </a:rPr>
              <a:t>Since list is </a:t>
            </a:r>
            <a:r>
              <a:rPr lang="en-US" alt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en-US" smtClean="0">
                <a:solidFill>
                  <a:srgbClr val="000000"/>
                </a:solidFill>
              </a:rPr>
              <a:t> if we reach the end of the list, returning </a:t>
            </a:r>
            <a:r>
              <a:rPr lang="en-US" alt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en-US" smtClean="0">
                <a:solidFill>
                  <a:srgbClr val="000000"/>
                </a:solidFill>
              </a:rPr>
              <a:t> is correct even if we don’t find </a:t>
            </a:r>
            <a:r>
              <a:rPr lang="en-US" alt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smtClean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Searching a Linked List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en-US" altLang="en-US" smtClean="0"/>
              <a:t>This version of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search_list</a:t>
            </a:r>
            <a:r>
              <a:rPr lang="en-US" altLang="en-US" smtClean="0"/>
              <a:t> might be a bit clearer if we used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smtClean="0"/>
              <a:t> statement: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	struct</a:t>
            </a:r>
            <a:r>
              <a:rPr lang="en-US" altLang="en-US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*search_list(struct</a:t>
            </a:r>
            <a:r>
              <a:rPr lang="en-US" altLang="en-US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*list,</a:t>
            </a:r>
            <a:r>
              <a:rPr lang="en-US" altLang="en-US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	  while (list != NULL &amp;&amp; list-&gt;value != 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	    list = list-&gt;next;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	  return list;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Searching a Linked List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search_list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*list,</a:t>
            </a:r>
            <a:r>
              <a:rPr lang="en-US" alt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while (list != NULL &amp;&amp; list-&gt;value != 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  list = list-&gt;next;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	return list;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332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Deleting a Node from a Linked List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big advantage of storing data in a linked list is that we can easily delete nodes.</a:t>
            </a:r>
          </a:p>
          <a:p>
            <a:r>
              <a:rPr lang="en-US" altLang="en-US" dirty="0" smtClean="0"/>
              <a:t>Deleting a node involves three steps:</a:t>
            </a:r>
          </a:p>
          <a:p>
            <a:pPr marL="914400" lvl="1" indent="-514350">
              <a:buFontTx/>
              <a:buAutoNum type="arabicPeriod"/>
            </a:pPr>
            <a:r>
              <a:rPr lang="en-US" altLang="en-US" dirty="0" smtClean="0"/>
              <a:t>Locate the node to be deleted.</a:t>
            </a:r>
          </a:p>
          <a:p>
            <a:pPr marL="914400" lvl="1" indent="-514350">
              <a:lnSpc>
                <a:spcPts val="2700"/>
              </a:lnSpc>
              <a:spcBef>
                <a:spcPts val="300"/>
              </a:spcBef>
              <a:buFontTx/>
              <a:buAutoNum type="arabicPeriod"/>
            </a:pPr>
            <a:r>
              <a:rPr lang="en-US" altLang="en-US" dirty="0" smtClean="0"/>
              <a:t>Alter the previous node so that it “bypasses” the deleted node.</a:t>
            </a:r>
          </a:p>
          <a:p>
            <a:pPr marL="914400" lvl="1" indent="-514350">
              <a:lnSpc>
                <a:spcPts val="2700"/>
              </a:lnSpc>
              <a:spcBef>
                <a:spcPts val="300"/>
              </a:spcBef>
              <a:buFontTx/>
              <a:buAutoNum type="arabicPeriod"/>
            </a:pPr>
            <a:r>
              <a:rPr lang="en-US" altLang="en-US" dirty="0" smtClean="0"/>
              <a:t>Call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free</a:t>
            </a:r>
            <a:r>
              <a:rPr lang="en-US" altLang="en-US" dirty="0" smtClean="0"/>
              <a:t> to reclaim the space occupied by the deleted node.</a:t>
            </a:r>
          </a:p>
          <a:p>
            <a:r>
              <a:rPr lang="en-US" altLang="en-US" dirty="0" smtClean="0"/>
              <a:t>Step 1 is harder than it looks, because step 2 requires changing the </a:t>
            </a:r>
            <a:r>
              <a:rPr lang="en-US" altLang="en-US" i="1" dirty="0" smtClean="0"/>
              <a:t>previous</a:t>
            </a:r>
            <a:r>
              <a:rPr lang="en-US" altLang="en-US" dirty="0" smtClean="0"/>
              <a:t> node.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an_design_template">
  <a:themeElements>
    <a:clrScheme name="dan_design_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82575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82575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5509</TotalTime>
  <Words>6207</Words>
  <Application>Microsoft Macintosh PowerPoint</Application>
  <PresentationFormat>On-screen Show (4:3)</PresentationFormat>
  <Paragraphs>1564</Paragraphs>
  <Slides>108</Slides>
  <Notes>34</Notes>
  <HiddenSlides>33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108</vt:i4>
      </vt:variant>
    </vt:vector>
  </HeadingPairs>
  <TitlesOfParts>
    <vt:vector size="110" baseType="lpstr">
      <vt:lpstr>tm2</vt:lpstr>
      <vt:lpstr>dan_design_template</vt:lpstr>
      <vt:lpstr>More Pointers</vt:lpstr>
      <vt:lpstr>Parsing (tokenizing) a string</vt:lpstr>
      <vt:lpstr>Array of Pointers</vt:lpstr>
      <vt:lpstr>memory layout</vt:lpstr>
      <vt:lpstr>Stack frames</vt:lpstr>
      <vt:lpstr>Stack frames</vt:lpstr>
      <vt:lpstr>Tracing function calls</vt:lpstr>
      <vt:lpstr>Tracing function calls</vt:lpstr>
      <vt:lpstr>Tracing function calls</vt:lpstr>
      <vt:lpstr>Tracing function calls</vt:lpstr>
      <vt:lpstr>Tracing function calls</vt:lpstr>
      <vt:lpstr>Tracing function calls</vt:lpstr>
      <vt:lpstr>Tracing function calls</vt:lpstr>
      <vt:lpstr>Tracing function calls</vt:lpstr>
      <vt:lpstr>Tracing function calls</vt:lpstr>
      <vt:lpstr>Tracing function calls</vt:lpstr>
      <vt:lpstr>Tracing function calls</vt:lpstr>
      <vt:lpstr>Tracing function calls</vt:lpstr>
      <vt:lpstr>Tracing function calls</vt:lpstr>
      <vt:lpstr>Tracing function calls</vt:lpstr>
      <vt:lpstr>Arrays and pointers</vt:lpstr>
      <vt:lpstr>“pointer[i] is i elements' worth of bytes” – what is an “elements’ worth”?</vt:lpstr>
      <vt:lpstr>Arrays as parameters</vt:lpstr>
      <vt:lpstr>Returning an array</vt:lpstr>
      <vt:lpstr>Pointers (alone) don't help</vt:lpstr>
      <vt:lpstr>Limitation of Stack</vt:lpstr>
      <vt:lpstr>The heap</vt:lpstr>
      <vt:lpstr>malloc: allocating heap memory</vt:lpstr>
      <vt:lpstr>calloc: allocate and zero</vt:lpstr>
      <vt:lpstr>Returning a heap array</vt:lpstr>
      <vt:lpstr>strdup()</vt:lpstr>
      <vt:lpstr>PowerPoint Presentation</vt:lpstr>
      <vt:lpstr>NULL: an invalid memory location</vt:lpstr>
      <vt:lpstr>Null Pointers</vt:lpstr>
      <vt:lpstr>Null Pointers</vt:lpstr>
      <vt:lpstr>Null Pointers</vt:lpstr>
      <vt:lpstr>Deallocating memory</vt:lpstr>
      <vt:lpstr>Memory leaks</vt:lpstr>
      <vt:lpstr>free: releases memory</vt:lpstr>
      <vt:lpstr>Memory corruption</vt:lpstr>
      <vt:lpstr>Pointer and const modifier</vt:lpstr>
      <vt:lpstr>Pointer and const modifier</vt:lpstr>
      <vt:lpstr>PowerPoint Presentation</vt:lpstr>
      <vt:lpstr>Dynamically Allocated Strings</vt:lpstr>
      <vt:lpstr>Using malloc to Allocate Memory for a String</vt:lpstr>
      <vt:lpstr>Using malloc to Allocate Memory for a String</vt:lpstr>
      <vt:lpstr>Using malloc to Allocate Memory for a String</vt:lpstr>
      <vt:lpstr>Using malloc to Allocate Memory for a String</vt:lpstr>
      <vt:lpstr>Using Dynamic Storage Allocation in String Functions</vt:lpstr>
      <vt:lpstr>Using Dynamic Storage Allocation in String Functions</vt:lpstr>
      <vt:lpstr>Using Dynamic Storage Allocation in String Functions</vt:lpstr>
      <vt:lpstr>Using Dynamic Storage Allocation in String Functions</vt:lpstr>
      <vt:lpstr>Dynamically Allocated Arrays</vt:lpstr>
      <vt:lpstr>Dynamically Allocated Arrays</vt:lpstr>
      <vt:lpstr>Using malloc to Allocate Storage for an Array</vt:lpstr>
      <vt:lpstr>Using malloc to Allocate Storage for an Array</vt:lpstr>
      <vt:lpstr>The calloc Function</vt:lpstr>
      <vt:lpstr>The calloc Function</vt:lpstr>
      <vt:lpstr>The realloc Function</vt:lpstr>
      <vt:lpstr>The realloc Function</vt:lpstr>
      <vt:lpstr>The realloc Function</vt:lpstr>
      <vt:lpstr>Deallocating Storage</vt:lpstr>
      <vt:lpstr>Deallocating Storage</vt:lpstr>
      <vt:lpstr>Deallocating Storage</vt:lpstr>
      <vt:lpstr>Deallocating Storage</vt:lpstr>
      <vt:lpstr>The free Function</vt:lpstr>
      <vt:lpstr>Memory corruption</vt:lpstr>
      <vt:lpstr>The “Dangling Pointer” Problem</vt:lpstr>
      <vt:lpstr>The “Dangling Pointer” Problem</vt:lpstr>
      <vt:lpstr>PowerPoint Presentation</vt:lpstr>
      <vt:lpstr>Linked Lists</vt:lpstr>
      <vt:lpstr>Linked Lists</vt:lpstr>
      <vt:lpstr>Declaring a Node Type</vt:lpstr>
      <vt:lpstr>Declaring a Node Type</vt:lpstr>
      <vt:lpstr>Declaring a Node Type</vt:lpstr>
      <vt:lpstr>Creating a Node</vt:lpstr>
      <vt:lpstr>Creating a Node</vt:lpstr>
      <vt:lpstr>Creating a Node</vt:lpstr>
      <vt:lpstr>The -&gt; Operator</vt:lpstr>
      <vt:lpstr>The -&gt; Operator</vt:lpstr>
      <vt:lpstr>Inserting a Node at the Beginning of a Linked List</vt:lpstr>
      <vt:lpstr>Inserting a Node at the Beginning of a Linked List</vt:lpstr>
      <vt:lpstr>Inserting a Node at the Beginning of a Linked List</vt:lpstr>
      <vt:lpstr>Inserting a Node at the Beginning of a Linked List</vt:lpstr>
      <vt:lpstr>Inserting a Node at the Beginning of a Linked List</vt:lpstr>
      <vt:lpstr>Inserting a Node at the Beginning of a Linked List</vt:lpstr>
      <vt:lpstr>Inserting a Node at the Beginning of a Linked List</vt:lpstr>
      <vt:lpstr>Inserting a Node at the Beginning of a Linked List</vt:lpstr>
      <vt:lpstr>Inserting a Node at the Beginning of a Linked List</vt:lpstr>
      <vt:lpstr>Inserting a Node at the Beginning of a Linked List</vt:lpstr>
      <vt:lpstr>Inserting a Node at the Beginning of a Linked List</vt:lpstr>
      <vt:lpstr>Inserting a Node at the Beginning of a Linked List</vt:lpstr>
      <vt:lpstr>Searching a Linked List</vt:lpstr>
      <vt:lpstr>Searching a Linked List</vt:lpstr>
      <vt:lpstr>Searching a Linked List</vt:lpstr>
      <vt:lpstr>Searching a Linked List</vt:lpstr>
      <vt:lpstr>Searching a Linked List</vt:lpstr>
      <vt:lpstr>Searching a Linked List</vt:lpstr>
      <vt:lpstr>Deleting a Node from a Linked List</vt:lpstr>
      <vt:lpstr>Deleting a Node from a Linked List</vt:lpstr>
      <vt:lpstr>Deleting a Node from a Linked List</vt:lpstr>
      <vt:lpstr>Deleting a Node from a Linked List</vt:lpstr>
      <vt:lpstr>Deleting a Node from a Linked List</vt:lpstr>
      <vt:lpstr>Deleting a Node from a Linked List</vt:lpstr>
      <vt:lpstr>Deleting a Node from a Linked List</vt:lpstr>
      <vt:lpstr>Deleting a Node from a Linked List</vt:lpstr>
      <vt:lpstr>Deleting a Node from a Linked List</vt:lpstr>
      <vt:lpstr>Free the memory of the entire list</vt:lpstr>
    </vt:vector>
  </TitlesOfParts>
  <Company>Publication Services,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Kevin</cp:lastModifiedBy>
  <cp:revision>1153</cp:revision>
  <cp:lastPrinted>1999-11-08T20:52:53Z</cp:lastPrinted>
  <dcterms:created xsi:type="dcterms:W3CDTF">1999-08-24T18:39:05Z</dcterms:created>
  <dcterms:modified xsi:type="dcterms:W3CDTF">2015-10-15T18:31:41Z</dcterms:modified>
</cp:coreProperties>
</file>