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2" r:id="rId3"/>
    <p:sldMasterId id="2147483664" r:id="rId4"/>
  </p:sldMasterIdLst>
  <p:notesMasterIdLst>
    <p:notesMasterId r:id="rId39"/>
  </p:notesMasterIdLst>
  <p:sldIdLst>
    <p:sldId id="256" r:id="rId5"/>
    <p:sldId id="283" r:id="rId6"/>
    <p:sldId id="282" r:id="rId7"/>
    <p:sldId id="292" r:id="rId8"/>
    <p:sldId id="293" r:id="rId9"/>
    <p:sldId id="294" r:id="rId10"/>
    <p:sldId id="290" r:id="rId11"/>
    <p:sldId id="289" r:id="rId12"/>
    <p:sldId id="288" r:id="rId13"/>
    <p:sldId id="291" r:id="rId14"/>
    <p:sldId id="260" r:id="rId15"/>
    <p:sldId id="261" r:id="rId16"/>
    <p:sldId id="284" r:id="rId17"/>
    <p:sldId id="262" r:id="rId18"/>
    <p:sldId id="263" r:id="rId19"/>
    <p:sldId id="264" r:id="rId20"/>
    <p:sldId id="285" r:id="rId21"/>
    <p:sldId id="286" r:id="rId22"/>
    <p:sldId id="265" r:id="rId23"/>
    <p:sldId id="266" r:id="rId24"/>
    <p:sldId id="267" r:id="rId25"/>
    <p:sldId id="287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924" autoAdjust="0"/>
  </p:normalViewPr>
  <p:slideViewPr>
    <p:cSldViewPr snapToGrid="0">
      <p:cViewPr varScale="1">
        <p:scale>
          <a:sx n="87" d="100"/>
          <a:sy n="87" d="100"/>
        </p:scale>
        <p:origin x="222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D7E33-0E31-4AD6-9254-3FECD136BF83}" type="datetimeFigureOut">
              <a:rPr lang="en-CA" smtClean="0"/>
              <a:t>2017-09-12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EDA51-DAA1-4DA9-BD70-7838239A43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699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921FC4-D7F7-4B95-9961-EF52E970FFCB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8260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37088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you know what you are doing, allow a wider degree of latitude than other languages. C does not mandate the detailed error-checking in other languages.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921FC4-D7F7-4B95-9961-EF52E970FFCB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2059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37088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efficiency:</a:t>
            </a:r>
            <a:r>
              <a:rPr lang="en-US" baseline="0" dirty="0"/>
              <a:t> one of C’s advantages from the beginning. C runs quickly in limited amount of memory. (system programming, embedded systems)</a:t>
            </a:r>
          </a:p>
          <a:p>
            <a:endParaRPr lang="en-US" baseline="0" dirty="0"/>
          </a:p>
          <a:p>
            <a:r>
              <a:rPr lang="en-US" baseline="0" dirty="0"/>
              <a:t>portable: portability is not the primary goal of C, but it turns out to be one of its advantage. there is C compiler for any platform (PC, supercomputer, embedding systems). Code is portable as long as you do not have platform-specific features</a:t>
            </a:r>
          </a:p>
          <a:p>
            <a:endParaRPr lang="en-US" baseline="0" dirty="0"/>
          </a:p>
          <a:p>
            <a:r>
              <a:rPr lang="en-US" baseline="0" dirty="0"/>
              <a:t>Power: can do a lot of thing that hard to do in other languages</a:t>
            </a:r>
          </a:p>
          <a:p>
            <a:endParaRPr lang="en-US" baseline="0" dirty="0"/>
          </a:p>
          <a:p>
            <a:r>
              <a:rPr lang="en-US" baseline="0" dirty="0"/>
              <a:t>flexible: used for all kinds of applications, from embedded systems to commercial data processing. C imposes very few restrictions on the use of its features; operations that would be illegal in other languages are often permitted in C.</a:t>
            </a:r>
          </a:p>
          <a:p>
            <a:endParaRPr lang="en-US" baseline="0" dirty="0"/>
          </a:p>
          <a:p>
            <a:r>
              <a:rPr lang="en-US" baseline="0" dirty="0"/>
              <a:t>library: rich libraries for input/output, string handling, and other useful operations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921FC4-D7F7-4B95-9961-EF52E970FFCB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5730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37088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error-prone:</a:t>
            </a:r>
            <a:r>
              <a:rPr lang="en-US" baseline="0" dirty="0"/>
              <a:t> because C is flexible. Mistakes caught by </a:t>
            </a:r>
            <a:r>
              <a:rPr lang="en-US" baseline="0"/>
              <a:t>other languages </a:t>
            </a:r>
            <a:r>
              <a:rPr lang="en-US" baseline="0" dirty="0"/>
              <a:t>often cannot by C compiler.</a:t>
            </a:r>
          </a:p>
          <a:p>
            <a:endParaRPr lang="en-US" baseline="0" dirty="0"/>
          </a:p>
          <a:p>
            <a:r>
              <a:rPr lang="en-US" dirty="0"/>
              <a:t>hard to</a:t>
            </a:r>
            <a:r>
              <a:rPr lang="en-US" baseline="0" dirty="0"/>
              <a:t> modify: other language might provide class, package, object-orientation. C does not have those.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921FC4-D7F7-4B95-9961-EF52E970FFCB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0457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37088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45957-8DEE-4BFE-A060-7CF0EA1C934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93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37088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45957-8DEE-4BFE-A060-7CF0EA1C934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59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37088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45957-8DEE-4BFE-A060-7CF0EA1C934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53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37088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45957-8DEE-4BFE-A060-7CF0EA1C934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06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37088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45957-8DEE-4BFE-A060-7CF0EA1C934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69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37088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show some demo, </a:t>
            </a:r>
            <a:r>
              <a:rPr lang="en-US"/>
              <a:t>explain line by line as I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45957-8DEE-4BFE-A060-7CF0EA1C934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355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37088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45957-8DEE-4BFE-A060-7CF0EA1C934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77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 this course, we practice programming in C. C is permissive, that means you need to be more aware of your mistake, and how to detect and fix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EDA51-DAA1-4DA9-BD70-7838239A43C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5087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announce possible scam in class rooms. (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Summer Opportunities 2018)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EDA51-DAA1-4DA9-BD70-7838239A43CF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9224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37088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“Many of the important ideas of C stem from the language BCPL”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45957-8DEE-4BFE-A060-7CF0EA1C934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77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37088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45957-8DEE-4BFE-A060-7CF0EA1C934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52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37088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K&amp;R</a:t>
            </a:r>
            <a:r>
              <a:rPr lang="en-US" baseline="0" dirty="0"/>
              <a:t> C: the bible of C programmers (</a:t>
            </a:r>
            <a:r>
              <a:rPr lang="en-CA" baseline="0" dirty="0"/>
              <a:t>Kernighan and Ritchie - Brian Kernighan and Dennis Ritchie</a:t>
            </a:r>
            <a:r>
              <a:rPr lang="en-US" baseline="0" dirty="0"/>
              <a:t>)</a:t>
            </a:r>
          </a:p>
          <a:p>
            <a:r>
              <a:rPr lang="en-US" baseline="0" dirty="0"/>
              <a:t>ANSI C: programmers writing compilers for C treat some features differently. C continue to evolve, standard is needed (American National Standards Institution)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921FC4-D7F7-4B95-9961-EF52E970FFCB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9242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37088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921FC4-D7F7-4B95-9961-EF52E970FFCB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245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37088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 provides machine-level concepts (byte, address) that other languages try to hide. C provide build-in operations that correspond closely to a computer’s built-in instructions. Good for system programming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921FC4-D7F7-4B95-9961-EF52E970FFCB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452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37088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 limited set of features compared with other languages. C rely on a “library” of standard functions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921FC4-D7F7-4B95-9961-EF52E970FFCB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5464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00CB-CA54-4E96-8D2C-727D96F20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FAC6A-465E-4AFD-8849-B3FE06C45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D3043-7044-4F6E-8D75-3F923EC8F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5270-9BCC-4EB3-995B-662115DAC10E}" type="datetime1">
              <a:rPr lang="en-CA" smtClean="0"/>
              <a:t>2017-09-12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B9476-095F-43E1-876C-5960C2D0F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7E800-5705-41A2-A88E-F0F9234BE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512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628EE-7FD7-477B-89B0-AE4030B0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CCD0C-EDA7-4824-A467-0D3A5BFD7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37DC1-FCC9-4AFF-8551-6089A405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B059-0593-40C7-B897-88821B0D7591}" type="datetime1">
              <a:rPr lang="en-CA" smtClean="0"/>
              <a:t>2017-09-12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65D39-FC69-439C-9DB4-807A4797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AE627-9121-4E5D-820B-33514E6E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210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0261A8-50C9-47AE-8C7C-714C2F69E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390E9-1A45-417C-9D26-8D8A48090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5E531-E96F-4816-9EF1-B30D0EC2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DED5-5E94-43C3-9EFE-3512E4E4DA9E}" type="datetime1">
              <a:rPr lang="en-CA" smtClean="0"/>
              <a:t>2017-09-12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FEDAE-03F6-48D0-A6BE-C74FF6FA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C3F99-F1AC-4506-93DE-E28BFB35A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680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21"/>
          <p:cNvSpPr>
            <a:spLocks noGrp="1"/>
          </p:cNvSpPr>
          <p:nvPr>
            <p:ph type="title"/>
          </p:nvPr>
        </p:nvSpPr>
        <p:spPr>
          <a:xfrm>
            <a:off x="466725" y="1258888"/>
            <a:ext cx="8229600" cy="1143000"/>
          </a:xfrm>
          <a:prstGeom prst="rect">
            <a:avLst/>
          </a:prstGeom>
          <a:noFill/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2"/>
          <p:cNvSpPr>
            <a:spLocks noGrp="1"/>
          </p:cNvSpPr>
          <p:nvPr>
            <p:ph idx="1"/>
          </p:nvPr>
        </p:nvSpPr>
        <p:spPr>
          <a:xfrm>
            <a:off x="457200" y="2610196"/>
            <a:ext cx="8229600" cy="333816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5521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21"/>
          <p:cNvSpPr>
            <a:spLocks noGrp="1"/>
          </p:cNvSpPr>
          <p:nvPr>
            <p:ph type="title"/>
          </p:nvPr>
        </p:nvSpPr>
        <p:spPr>
          <a:xfrm>
            <a:off x="466725" y="1258888"/>
            <a:ext cx="8229600" cy="1143000"/>
          </a:xfrm>
          <a:prstGeom prst="rect">
            <a:avLst/>
          </a:prstGeom>
          <a:noFill/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2"/>
          <p:cNvSpPr>
            <a:spLocks noGrp="1"/>
          </p:cNvSpPr>
          <p:nvPr>
            <p:ph idx="1"/>
          </p:nvPr>
        </p:nvSpPr>
        <p:spPr>
          <a:xfrm>
            <a:off x="457200" y="2610199"/>
            <a:ext cx="8229600" cy="333816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0797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21"/>
          <p:cNvSpPr>
            <a:spLocks noGrp="1"/>
          </p:cNvSpPr>
          <p:nvPr>
            <p:ph type="title"/>
          </p:nvPr>
        </p:nvSpPr>
        <p:spPr>
          <a:xfrm>
            <a:off x="466725" y="1258888"/>
            <a:ext cx="8229600" cy="1143000"/>
          </a:xfrm>
          <a:prstGeom prst="rect">
            <a:avLst/>
          </a:prstGeom>
          <a:noFill/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2"/>
          <p:cNvSpPr>
            <a:spLocks noGrp="1"/>
          </p:cNvSpPr>
          <p:nvPr>
            <p:ph idx="1"/>
          </p:nvPr>
        </p:nvSpPr>
        <p:spPr>
          <a:xfrm>
            <a:off x="457200" y="2610199"/>
            <a:ext cx="8229600" cy="333816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74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387" tIns="45693" rIns="91387" bIns="45693"/>
          <a:lstStyle>
            <a:lvl1pPr algn="r" eaLnBrk="0" hangingPunct="0">
              <a:defRPr/>
            </a:lvl1pPr>
          </a:lstStyle>
          <a:p>
            <a:pPr>
              <a:defRPr/>
            </a:pPr>
            <a:fld id="{16B18825-8B55-48B9-99F3-C002BF01A5B5}" type="datetimeFigureOut">
              <a:rPr lang="en-CA">
                <a:solidFill>
                  <a:srgbClr val="000000"/>
                </a:solidFill>
                <a:latin typeface="Times" pitchFamily="18" charset="0"/>
              </a:rPr>
              <a:pPr>
                <a:defRPr/>
              </a:pPr>
              <a:t>2017-09-12</a:t>
            </a:fld>
            <a:endParaRPr lang="en-CA" dirty="0">
              <a:solidFill>
                <a:srgbClr val="000000"/>
              </a:solidFill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6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D451-2004-40F8-B932-B9C8BE58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55DAB-4A97-4C1B-87FD-85FA1F88D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22A11-7777-4165-BFA1-464A184E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193C-6A62-4694-BDB0-0500E847B7E4}" type="datetime1">
              <a:rPr lang="en-CA" smtClean="0"/>
              <a:t>2017-09-12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4B934-F03A-4B6F-B0CB-69933A1C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DABE-642C-49BE-A576-AABF2D8B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566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2E46-06E4-4330-A084-B7A335035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FD235-2FAE-4C69-8DAF-2DDE4BA0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36FF4-C53A-4C41-A562-14E39AB3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866B-1A4F-4A94-88DD-176B6419E8BC}" type="datetime1">
              <a:rPr lang="en-CA" smtClean="0"/>
              <a:t>2017-09-12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2F8DC-E84E-4508-A385-F5DD8B54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43F1F-2EA0-4F80-BECC-CE47D240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740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A463-EFC7-43BA-A728-2B611176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93A7D-F12E-4B86-BE0E-CE1B8D86D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39DCB-8E33-4D6D-815B-E5D2DC424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E5974-F42E-4E4E-B3F4-3A67EB60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C34C-8B68-425C-B820-A7CAD0E2CABF}" type="datetime1">
              <a:rPr lang="en-CA" smtClean="0"/>
              <a:t>2017-09-12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A99EF-CB5C-472B-B2A5-7842A08CE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2FD59-FCFC-4FE3-89D7-FE95ABBA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51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2490-7125-4AEC-9899-492FBA631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B78BE-5023-4E8E-8C91-F14BD8FE8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A1F48-064D-472E-80B7-0979BA453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B7E45-CAE3-4469-9BD1-24846A185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A31ADF-5858-4C00-8E3B-BD383791F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5759C1-3887-4B62-826B-E8964914D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5A51-9EE3-4BD8-81AD-60601E5F9D88}" type="datetime1">
              <a:rPr lang="en-CA" smtClean="0"/>
              <a:t>2017-09-12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9F87A4-4672-43A1-83F5-212422C30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AD034-1B33-4AE3-A28D-6E5E17F6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399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CAE4-167D-4EE6-A1B3-6F33FE0A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450D3-D04D-413F-A5D1-4E21BEBD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B2D7-BF1C-42F6-8CC7-C6E7E1D7506B}" type="datetime1">
              <a:rPr lang="en-CA" smtClean="0"/>
              <a:t>2017-09-12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0D574-1A76-4256-B087-F331C967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73823-C7E7-4E29-9BB1-8D6036F3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038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DB298-2024-44C7-9C5C-A86A9A12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E60B-9DB8-466E-A8FB-487A001F1DEA}" type="datetime1">
              <a:rPr lang="en-CA" smtClean="0"/>
              <a:t>2017-09-12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17EE5-01CA-4090-A2E5-F2772DB9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D59A7-0AEC-430D-9247-9DE9FF18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887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FB1ED-A53E-4E80-A320-63B666C6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FCAFE-FD6B-4775-9448-3828F9E4E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FFCBC-2B98-43D1-BCF7-E806C7AE1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BCCF8-56BC-4622-A4AE-84BDF81B7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4ACE-FB62-422E-AFB2-426EAAE8D3FD}" type="datetime1">
              <a:rPr lang="en-CA" smtClean="0"/>
              <a:t>2017-09-12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FED81-F5C2-40CE-A247-D21353B4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30461-CA39-4222-B9F5-43F7DBD8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676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3F16-3C99-48A6-97D5-FE1159CC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9A169-37F9-4876-B3A3-E3056D1570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9B190-1BD0-4B71-82A9-F52383A96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19FCF-26FA-4118-9725-2E092532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649C-CE74-40E5-BAE0-90B70483E57C}" type="datetime1">
              <a:rPr lang="en-CA" smtClean="0"/>
              <a:t>2017-09-12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2744B-4769-4EEA-AA86-DBB0F6D49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DA307-8377-4BFE-9D4E-83C37FBD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677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FAF230-417C-4ACC-9558-FEA7F77BC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DCB00-E9AB-4262-8832-2CB7B79DE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7ABE4-C375-42C7-9B61-385E79556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C18EDE-A9CA-4D9E-B8CC-174B0D065A9E}" type="datetime1">
              <a:rPr lang="en-CA" smtClean="0"/>
              <a:t>2017-09-12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C5B16-1562-4A7A-AE7F-B1C4F8FA7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A6E1E-F5E8-4166-9DD8-AD165672A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B65E3CC-453D-48CD-9F03-D315491B094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78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466725" y="1258888"/>
            <a:ext cx="77724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2"/>
          <p:cNvSpPr>
            <a:spLocks noGrp="1"/>
          </p:cNvSpPr>
          <p:nvPr>
            <p:ph type="body" idx="1"/>
          </p:nvPr>
        </p:nvSpPr>
        <p:spPr bwMode="auto">
          <a:xfrm>
            <a:off x="466725" y="1946276"/>
            <a:ext cx="7772400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9" name="Picture 12" descr="Power words for PP.jpg"/>
          <p:cNvPicPr>
            <a:picLocks noChangeAspect="1"/>
          </p:cNvPicPr>
          <p:nvPr userDrawn="1"/>
        </p:nvPicPr>
        <p:blipFill>
          <a:blip r:embed="rId3" cstate="print"/>
          <a:srcRect t="42940"/>
          <a:stretch>
            <a:fillRect/>
          </a:stretch>
        </p:blipFill>
        <p:spPr bwMode="auto">
          <a:xfrm>
            <a:off x="0" y="1"/>
            <a:ext cx="9144000" cy="78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/>
          <p:cNvCxnSpPr/>
          <p:nvPr userDrawn="1"/>
        </p:nvCxnSpPr>
        <p:spPr bwMode="auto">
          <a:xfrm>
            <a:off x="0" y="6048375"/>
            <a:ext cx="9144000" cy="0"/>
          </a:xfrm>
          <a:prstGeom prst="line">
            <a:avLst/>
          </a:prstGeom>
          <a:ln>
            <a:solidFill>
              <a:srgbClr val="F1AB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UM_l_clr_horz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07630" y="6176725"/>
            <a:ext cx="1873896" cy="56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8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368" b="1">
          <a:solidFill>
            <a:srgbClr val="5126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368" b="1">
          <a:solidFill>
            <a:srgbClr val="51260B"/>
          </a:solidFill>
          <a:latin typeface="Myriad Web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368" b="1">
          <a:solidFill>
            <a:srgbClr val="51260B"/>
          </a:solidFill>
          <a:latin typeface="Myriad Web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368" b="1">
          <a:solidFill>
            <a:srgbClr val="51260B"/>
          </a:solidFill>
          <a:latin typeface="Myriad Web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368" b="1">
          <a:solidFill>
            <a:srgbClr val="51260B"/>
          </a:solidFill>
          <a:latin typeface="Myriad Web Pro" pitchFamily="34" charset="0"/>
        </a:defRPr>
      </a:lvl5pPr>
      <a:lvl6pPr marL="451165" algn="ctr" rtl="0" fontAlgn="base">
        <a:spcBef>
          <a:spcPct val="0"/>
        </a:spcBef>
        <a:spcAft>
          <a:spcPct val="0"/>
        </a:spcAft>
        <a:defRPr sz="2368">
          <a:solidFill>
            <a:schemeClr val="tx2"/>
          </a:solidFill>
          <a:latin typeface="Myriad Web Pro" pitchFamily="34" charset="0"/>
        </a:defRPr>
      </a:lvl6pPr>
      <a:lvl7pPr marL="902330" algn="ctr" rtl="0" fontAlgn="base">
        <a:spcBef>
          <a:spcPct val="0"/>
        </a:spcBef>
        <a:spcAft>
          <a:spcPct val="0"/>
        </a:spcAft>
        <a:defRPr sz="2368">
          <a:solidFill>
            <a:schemeClr val="tx2"/>
          </a:solidFill>
          <a:latin typeface="Myriad Web Pro" pitchFamily="34" charset="0"/>
        </a:defRPr>
      </a:lvl7pPr>
      <a:lvl8pPr marL="1353495" algn="ctr" rtl="0" fontAlgn="base">
        <a:spcBef>
          <a:spcPct val="0"/>
        </a:spcBef>
        <a:spcAft>
          <a:spcPct val="0"/>
        </a:spcAft>
        <a:defRPr sz="2368">
          <a:solidFill>
            <a:schemeClr val="tx2"/>
          </a:solidFill>
          <a:latin typeface="Myriad Web Pro" pitchFamily="34" charset="0"/>
        </a:defRPr>
      </a:lvl8pPr>
      <a:lvl9pPr marL="1804660" algn="ctr" rtl="0" fontAlgn="base">
        <a:spcBef>
          <a:spcPct val="0"/>
        </a:spcBef>
        <a:spcAft>
          <a:spcPct val="0"/>
        </a:spcAft>
        <a:defRPr sz="2368">
          <a:solidFill>
            <a:schemeClr val="tx2"/>
          </a:solidFill>
          <a:latin typeface="Myriad Web Pro" pitchFamily="34" charset="0"/>
        </a:defRPr>
      </a:lvl9pPr>
    </p:titleStyle>
    <p:bodyStyle>
      <a:lvl1pPr marL="338374" indent="-338374" algn="l" rtl="0" eaLnBrk="0" fontAlgn="base" hangingPunct="0">
        <a:spcBef>
          <a:spcPct val="20000"/>
        </a:spcBef>
        <a:spcAft>
          <a:spcPct val="0"/>
        </a:spcAft>
        <a:buChar char="•"/>
        <a:defRPr sz="3158">
          <a:solidFill>
            <a:schemeClr val="tx1"/>
          </a:solidFill>
          <a:latin typeface="+mj-lt"/>
          <a:ea typeface="+mn-ea"/>
          <a:cs typeface="+mn-cs"/>
        </a:defRPr>
      </a:lvl1pPr>
      <a:lvl2pPr marL="733143" indent="-281978" algn="l" rtl="0" eaLnBrk="0" fontAlgn="base" hangingPunct="0">
        <a:spcBef>
          <a:spcPct val="20000"/>
        </a:spcBef>
        <a:spcAft>
          <a:spcPct val="0"/>
        </a:spcAft>
        <a:buChar char="–"/>
        <a:defRPr sz="2763">
          <a:solidFill>
            <a:schemeClr val="tx1"/>
          </a:solidFill>
          <a:latin typeface="+mj-lt"/>
        </a:defRPr>
      </a:lvl2pPr>
      <a:lvl3pPr marL="1127912" indent="-225582" algn="l" rtl="0" eaLnBrk="0" fontAlgn="base" hangingPunct="0">
        <a:spcBef>
          <a:spcPct val="20000"/>
        </a:spcBef>
        <a:spcAft>
          <a:spcPct val="0"/>
        </a:spcAft>
        <a:buChar char="•"/>
        <a:defRPr sz="2368">
          <a:solidFill>
            <a:schemeClr val="tx1"/>
          </a:solidFill>
          <a:latin typeface="+mj-lt"/>
        </a:defRPr>
      </a:lvl3pPr>
      <a:lvl4pPr marL="1579077" indent="-225582" algn="l" rtl="0" eaLnBrk="0" fontAlgn="base" hangingPunct="0">
        <a:spcBef>
          <a:spcPct val="20000"/>
        </a:spcBef>
        <a:spcAft>
          <a:spcPct val="0"/>
        </a:spcAft>
        <a:buChar char="–"/>
        <a:defRPr sz="1974">
          <a:solidFill>
            <a:schemeClr val="tx1"/>
          </a:solidFill>
          <a:latin typeface="+mj-lt"/>
        </a:defRPr>
      </a:lvl4pPr>
      <a:lvl5pPr marL="2030242" indent="-225582" algn="l" rtl="0" eaLnBrk="0" fontAlgn="base" hangingPunct="0">
        <a:spcBef>
          <a:spcPct val="20000"/>
        </a:spcBef>
        <a:spcAft>
          <a:spcPct val="0"/>
        </a:spcAft>
        <a:buChar char="»"/>
        <a:defRPr sz="1974">
          <a:solidFill>
            <a:schemeClr val="tx1"/>
          </a:solidFill>
          <a:latin typeface="+mj-lt"/>
        </a:defRPr>
      </a:lvl5pPr>
      <a:lvl6pPr marL="2481407" indent="-225582" algn="l" rtl="0" fontAlgn="base">
        <a:spcBef>
          <a:spcPct val="20000"/>
        </a:spcBef>
        <a:spcAft>
          <a:spcPct val="0"/>
        </a:spcAft>
        <a:buChar char="»"/>
        <a:defRPr sz="1974">
          <a:solidFill>
            <a:schemeClr val="tx1"/>
          </a:solidFill>
          <a:latin typeface="+mn-lt"/>
        </a:defRPr>
      </a:lvl6pPr>
      <a:lvl7pPr marL="2932572" indent="-225582" algn="l" rtl="0" fontAlgn="base">
        <a:spcBef>
          <a:spcPct val="20000"/>
        </a:spcBef>
        <a:spcAft>
          <a:spcPct val="0"/>
        </a:spcAft>
        <a:buChar char="»"/>
        <a:defRPr sz="1974">
          <a:solidFill>
            <a:schemeClr val="tx1"/>
          </a:solidFill>
          <a:latin typeface="+mn-lt"/>
        </a:defRPr>
      </a:lvl7pPr>
      <a:lvl8pPr marL="3383737" indent="-225582" algn="l" rtl="0" fontAlgn="base">
        <a:spcBef>
          <a:spcPct val="20000"/>
        </a:spcBef>
        <a:spcAft>
          <a:spcPct val="0"/>
        </a:spcAft>
        <a:buChar char="»"/>
        <a:defRPr sz="1974">
          <a:solidFill>
            <a:schemeClr val="tx1"/>
          </a:solidFill>
          <a:latin typeface="+mn-lt"/>
        </a:defRPr>
      </a:lvl8pPr>
      <a:lvl9pPr marL="3834902" indent="-225582" algn="l" rtl="0" fontAlgn="base">
        <a:spcBef>
          <a:spcPct val="20000"/>
        </a:spcBef>
        <a:spcAft>
          <a:spcPct val="0"/>
        </a:spcAft>
        <a:buChar char="»"/>
        <a:defRPr sz="1974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02330" rtl="0" eaLnBrk="1" latinLnBrk="0" hangingPunct="1">
        <a:defRPr sz="1776" kern="1200">
          <a:solidFill>
            <a:schemeClr val="tx1"/>
          </a:solidFill>
          <a:latin typeface="+mn-lt"/>
          <a:ea typeface="+mn-ea"/>
          <a:cs typeface="+mn-cs"/>
        </a:defRPr>
      </a:lvl1pPr>
      <a:lvl2pPr marL="451165" algn="l" defTabSz="902330" rtl="0" eaLnBrk="1" latinLnBrk="0" hangingPunct="1">
        <a:defRPr sz="1776" kern="1200">
          <a:solidFill>
            <a:schemeClr val="tx1"/>
          </a:solidFill>
          <a:latin typeface="+mn-lt"/>
          <a:ea typeface="+mn-ea"/>
          <a:cs typeface="+mn-cs"/>
        </a:defRPr>
      </a:lvl2pPr>
      <a:lvl3pPr marL="902330" algn="l" defTabSz="902330" rtl="0" eaLnBrk="1" latinLnBrk="0" hangingPunct="1">
        <a:defRPr sz="1776" kern="1200">
          <a:solidFill>
            <a:schemeClr val="tx1"/>
          </a:solidFill>
          <a:latin typeface="+mn-lt"/>
          <a:ea typeface="+mn-ea"/>
          <a:cs typeface="+mn-cs"/>
        </a:defRPr>
      </a:lvl3pPr>
      <a:lvl4pPr marL="1353495" algn="l" defTabSz="902330" rtl="0" eaLnBrk="1" latinLnBrk="0" hangingPunct="1">
        <a:defRPr sz="1776" kern="1200">
          <a:solidFill>
            <a:schemeClr val="tx1"/>
          </a:solidFill>
          <a:latin typeface="+mn-lt"/>
          <a:ea typeface="+mn-ea"/>
          <a:cs typeface="+mn-cs"/>
        </a:defRPr>
      </a:lvl4pPr>
      <a:lvl5pPr marL="1804660" algn="l" defTabSz="902330" rtl="0" eaLnBrk="1" latinLnBrk="0" hangingPunct="1">
        <a:defRPr sz="1776" kern="1200">
          <a:solidFill>
            <a:schemeClr val="tx1"/>
          </a:solidFill>
          <a:latin typeface="+mn-lt"/>
          <a:ea typeface="+mn-ea"/>
          <a:cs typeface="+mn-cs"/>
        </a:defRPr>
      </a:lvl5pPr>
      <a:lvl6pPr marL="2255825" algn="l" defTabSz="902330" rtl="0" eaLnBrk="1" latinLnBrk="0" hangingPunct="1">
        <a:defRPr sz="1776" kern="1200">
          <a:solidFill>
            <a:schemeClr val="tx1"/>
          </a:solidFill>
          <a:latin typeface="+mn-lt"/>
          <a:ea typeface="+mn-ea"/>
          <a:cs typeface="+mn-cs"/>
        </a:defRPr>
      </a:lvl6pPr>
      <a:lvl7pPr marL="2706990" algn="l" defTabSz="902330" rtl="0" eaLnBrk="1" latinLnBrk="0" hangingPunct="1">
        <a:defRPr sz="1776" kern="1200">
          <a:solidFill>
            <a:schemeClr val="tx1"/>
          </a:solidFill>
          <a:latin typeface="+mn-lt"/>
          <a:ea typeface="+mn-ea"/>
          <a:cs typeface="+mn-cs"/>
        </a:defRPr>
      </a:lvl7pPr>
      <a:lvl8pPr marL="3158155" algn="l" defTabSz="902330" rtl="0" eaLnBrk="1" latinLnBrk="0" hangingPunct="1">
        <a:defRPr sz="1776" kern="1200">
          <a:solidFill>
            <a:schemeClr val="tx1"/>
          </a:solidFill>
          <a:latin typeface="+mn-lt"/>
          <a:ea typeface="+mn-ea"/>
          <a:cs typeface="+mn-cs"/>
        </a:defRPr>
      </a:lvl8pPr>
      <a:lvl9pPr marL="3609320" algn="l" defTabSz="902330" rtl="0" eaLnBrk="1" latinLnBrk="0" hangingPunct="1">
        <a:defRPr sz="17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466725" y="1258893"/>
            <a:ext cx="77724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7" tIns="45693" rIns="91387" bIns="4569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2"/>
          <p:cNvSpPr>
            <a:spLocks noGrp="1"/>
          </p:cNvSpPr>
          <p:nvPr>
            <p:ph type="body" idx="1"/>
          </p:nvPr>
        </p:nvSpPr>
        <p:spPr bwMode="auto">
          <a:xfrm>
            <a:off x="466725" y="1946280"/>
            <a:ext cx="7772400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7" tIns="45693" rIns="91387" bIns="456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9" name="Picture 12" descr="Power words for PP.jpg"/>
          <p:cNvPicPr>
            <a:picLocks noChangeAspect="1"/>
          </p:cNvPicPr>
          <p:nvPr userDrawn="1"/>
        </p:nvPicPr>
        <p:blipFill>
          <a:blip r:embed="rId3" cstate="print"/>
          <a:srcRect t="42940"/>
          <a:stretch>
            <a:fillRect/>
          </a:stretch>
        </p:blipFill>
        <p:spPr bwMode="auto">
          <a:xfrm>
            <a:off x="0" y="0"/>
            <a:ext cx="91440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/>
          <p:cNvCxnSpPr/>
          <p:nvPr userDrawn="1"/>
        </p:nvCxnSpPr>
        <p:spPr bwMode="auto">
          <a:xfrm>
            <a:off x="0" y="6048375"/>
            <a:ext cx="9144000" cy="0"/>
          </a:xfrm>
          <a:prstGeom prst="line">
            <a:avLst/>
          </a:prstGeom>
          <a:ln>
            <a:solidFill>
              <a:srgbClr val="F1AB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UM_l_clr_horz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07630" y="6176724"/>
            <a:ext cx="1873896" cy="56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8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5126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51260B"/>
          </a:solidFill>
          <a:latin typeface="Myriad Web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51260B"/>
          </a:solidFill>
          <a:latin typeface="Myriad Web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51260B"/>
          </a:solidFill>
          <a:latin typeface="Myriad Web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51260B"/>
          </a:solidFill>
          <a:latin typeface="Myriad Web Pro" pitchFamily="34" charset="0"/>
        </a:defRPr>
      </a:lvl5pPr>
      <a:lvl6pPr marL="456933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Myriad Web Pro" pitchFamily="34" charset="0"/>
        </a:defRPr>
      </a:lvl6pPr>
      <a:lvl7pPr marL="913865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Myriad Web Pro" pitchFamily="34" charset="0"/>
        </a:defRPr>
      </a:lvl7pPr>
      <a:lvl8pPr marL="1370799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Myriad Web Pro" pitchFamily="34" charset="0"/>
        </a:defRPr>
      </a:lvl8pPr>
      <a:lvl9pPr marL="1827731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Myriad Web Pro" pitchFamily="34" charset="0"/>
        </a:defRPr>
      </a:lvl9pPr>
    </p:titleStyle>
    <p:bodyStyle>
      <a:lvl1pPr marL="342699" indent="-342699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j-lt"/>
          <a:ea typeface="+mn-ea"/>
          <a:cs typeface="+mn-cs"/>
        </a:defRPr>
      </a:lvl1pPr>
      <a:lvl2pPr marL="742515" indent="-285582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</a:defRPr>
      </a:lvl2pPr>
      <a:lvl3pPr marL="1142333" indent="-22846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j-lt"/>
        </a:defRPr>
      </a:lvl3pPr>
      <a:lvl4pPr marL="1599264" indent="-22846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6197" indent="-22846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3130" indent="-22846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0064" indent="-22846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6996" indent="-22846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3927" indent="-22846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8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33" algn="l" defTabSz="9138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65" algn="l" defTabSz="9138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99" algn="l" defTabSz="9138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731" algn="l" defTabSz="9138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665" algn="l" defTabSz="9138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596" algn="l" defTabSz="9138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530" algn="l" defTabSz="9138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460" algn="l" defTabSz="9138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466725" y="1258893"/>
            <a:ext cx="77724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7" tIns="45693" rIns="91387" bIns="4569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2"/>
          <p:cNvSpPr>
            <a:spLocks noGrp="1"/>
          </p:cNvSpPr>
          <p:nvPr>
            <p:ph type="body" idx="1"/>
          </p:nvPr>
        </p:nvSpPr>
        <p:spPr bwMode="auto">
          <a:xfrm>
            <a:off x="466725" y="1946280"/>
            <a:ext cx="7772400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7" tIns="45693" rIns="91387" bIns="456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9" name="Picture 12" descr="Power words for PP.jpg"/>
          <p:cNvPicPr>
            <a:picLocks noChangeAspect="1"/>
          </p:cNvPicPr>
          <p:nvPr userDrawn="1"/>
        </p:nvPicPr>
        <p:blipFill>
          <a:blip r:embed="rId4" cstate="print"/>
          <a:srcRect t="42940"/>
          <a:stretch>
            <a:fillRect/>
          </a:stretch>
        </p:blipFill>
        <p:spPr bwMode="auto">
          <a:xfrm>
            <a:off x="0" y="0"/>
            <a:ext cx="91440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/>
          <p:cNvCxnSpPr/>
          <p:nvPr userDrawn="1"/>
        </p:nvCxnSpPr>
        <p:spPr bwMode="auto">
          <a:xfrm>
            <a:off x="0" y="6048375"/>
            <a:ext cx="9144000" cy="0"/>
          </a:xfrm>
          <a:prstGeom prst="line">
            <a:avLst/>
          </a:prstGeom>
          <a:ln>
            <a:solidFill>
              <a:srgbClr val="F1AB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UM_l_clr_horz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007630" y="6176724"/>
            <a:ext cx="1873896" cy="56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2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5126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51260B"/>
          </a:solidFill>
          <a:latin typeface="Myriad Web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51260B"/>
          </a:solidFill>
          <a:latin typeface="Myriad Web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51260B"/>
          </a:solidFill>
          <a:latin typeface="Myriad Web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51260B"/>
          </a:solidFill>
          <a:latin typeface="Myriad Web Pro" pitchFamily="34" charset="0"/>
        </a:defRPr>
      </a:lvl5pPr>
      <a:lvl6pPr marL="456933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Myriad Web Pro" pitchFamily="34" charset="0"/>
        </a:defRPr>
      </a:lvl6pPr>
      <a:lvl7pPr marL="913865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Myriad Web Pro" pitchFamily="34" charset="0"/>
        </a:defRPr>
      </a:lvl7pPr>
      <a:lvl8pPr marL="1370799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Myriad Web Pro" pitchFamily="34" charset="0"/>
        </a:defRPr>
      </a:lvl8pPr>
      <a:lvl9pPr marL="1827731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Myriad Web Pro" pitchFamily="34" charset="0"/>
        </a:defRPr>
      </a:lvl9pPr>
    </p:titleStyle>
    <p:bodyStyle>
      <a:lvl1pPr marL="342699" indent="-342699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j-lt"/>
          <a:ea typeface="+mn-ea"/>
          <a:cs typeface="+mn-cs"/>
        </a:defRPr>
      </a:lvl1pPr>
      <a:lvl2pPr marL="742515" indent="-285582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</a:defRPr>
      </a:lvl2pPr>
      <a:lvl3pPr marL="1142333" indent="-22846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j-lt"/>
        </a:defRPr>
      </a:lvl3pPr>
      <a:lvl4pPr marL="1599264" indent="-22846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6197" indent="-22846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3130" indent="-22846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0064" indent="-22846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6996" indent="-22846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3927" indent="-22846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8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33" algn="l" defTabSz="9138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65" algn="l" defTabSz="9138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99" algn="l" defTabSz="9138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731" algn="l" defTabSz="9138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665" algn="l" defTabSz="9138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596" algn="l" defTabSz="9138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530" algn="l" defTabSz="9138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460" algn="l" defTabSz="9138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inscp.net/eng/download.php" TargetMode="External"/><Relationship Id="rId2" Type="http://schemas.openxmlformats.org/officeDocument/2006/relationships/hyperlink" Target="http://www.putty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sdn.microsoft.com/en-us/commandline/wsl/about" TargetMode="External"/><Relationship Id="rId4" Type="http://schemas.openxmlformats.org/officeDocument/2006/relationships/hyperlink" Target="https://www.cygwi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953E2-A3EE-43D7-9ACB-83F260242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COMP 2160</a:t>
            </a:r>
            <a:br>
              <a:rPr lang="en-CA" dirty="0"/>
            </a:br>
            <a:r>
              <a:rPr lang="en-CA" dirty="0"/>
              <a:t>Programming Practices</a:t>
            </a:r>
            <a:br>
              <a:rPr lang="en-CA" dirty="0"/>
            </a:br>
            <a:r>
              <a:rPr lang="en-CA" dirty="0"/>
              <a:t>Section A01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3610C-0C9F-4C33-8B13-2AEEF77DB7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Stela H. Seo</a:t>
            </a:r>
          </a:p>
          <a:p>
            <a:r>
              <a:rPr lang="en-CA" dirty="0"/>
              <a:t>Department of Computer Science</a:t>
            </a:r>
          </a:p>
          <a:p>
            <a:r>
              <a:rPr lang="en-CA" dirty="0"/>
              <a:t>University of Manitoba</a:t>
            </a:r>
          </a:p>
        </p:txBody>
      </p:sp>
      <p:sp>
        <p:nvSpPr>
          <p:cNvPr id="4" name="Text Box 11">
            <a:extLst>
              <a:ext uri="{FF2B5EF4-FFF2-40B4-BE49-F238E27FC236}">
                <a16:creationId xmlns:a16="http://schemas.microsoft.com/office/drawing/2014/main" id="{89049791-7F93-403F-98C7-5CD2BD3C5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892" y="6276105"/>
            <a:ext cx="62430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dirty="0">
                <a:latin typeface="+mn-lt"/>
                <a:cs typeface="Helvetica Light"/>
              </a:rPr>
              <a:t>The class notes are a compilation and edition from many sources. The instructor does not claim intellectual property or ownership of the lecture notes. Please do not distribute the lecture notes.</a:t>
            </a:r>
          </a:p>
        </p:txBody>
      </p:sp>
    </p:spTree>
    <p:extLst>
      <p:ext uri="{BB962C8B-B14F-4D97-AF65-F5344CB8AC3E}">
        <p14:creationId xmlns:p14="http://schemas.microsoft.com/office/powerpoint/2010/main" val="3216876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F7D8-4703-4E20-B8CC-501164C7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49775-ADAE-403A-9255-715E1F1CE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Compile and run on one of the lab machines!</a:t>
            </a:r>
          </a:p>
          <a:p>
            <a:endParaRPr lang="en-CA" dirty="0"/>
          </a:p>
          <a:p>
            <a:r>
              <a:rPr lang="en-CA" dirty="0"/>
              <a:t>We use clang in this course</a:t>
            </a:r>
          </a:p>
          <a:p>
            <a:pPr lvl="1"/>
            <a:r>
              <a:rPr lang="en-CA" dirty="0"/>
              <a:t>clang -Wall </a:t>
            </a:r>
            <a:r>
              <a:rPr lang="en-CA" dirty="0" err="1"/>
              <a:t>SOURCE_CODE.c</a:t>
            </a:r>
            <a:r>
              <a:rPr lang="en-CA" dirty="0"/>
              <a:t> -o EXECUTABLE</a:t>
            </a:r>
          </a:p>
          <a:p>
            <a:endParaRPr lang="en-CA" dirty="0"/>
          </a:p>
          <a:p>
            <a:r>
              <a:rPr lang="en-CA" dirty="0" err="1"/>
              <a:t>gcc</a:t>
            </a:r>
            <a:r>
              <a:rPr lang="en-CA" dirty="0"/>
              <a:t> vs. clang</a:t>
            </a:r>
          </a:p>
          <a:p>
            <a:endParaRPr lang="en-CA" dirty="0"/>
          </a:p>
          <a:p>
            <a:r>
              <a:rPr lang="en-CA" dirty="0"/>
              <a:t>Marker will use clang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F6F25-24B3-4B5D-9301-B3BFB717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868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Introduction to C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6590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2330" y="157721"/>
            <a:ext cx="16668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C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Created in 1972 by Dennis Ritchie of Bell Labs</a:t>
            </a:r>
          </a:p>
          <a:p>
            <a:endParaRPr lang="en-US" sz="2400" dirty="0"/>
          </a:p>
          <a:p>
            <a:r>
              <a:rPr lang="en-US" sz="2400" dirty="0"/>
              <a:t>Indirectly proceeded through the language B (created by Ken Thompson)</a:t>
            </a:r>
          </a:p>
          <a:p>
            <a:endParaRPr lang="en-US" sz="2400" dirty="0"/>
          </a:p>
          <a:p>
            <a:r>
              <a:rPr lang="en-US" sz="2400" dirty="0"/>
              <a:t>General-purpose programming language</a:t>
            </a:r>
          </a:p>
          <a:p>
            <a:endParaRPr lang="en-US" sz="2400" dirty="0"/>
          </a:p>
          <a:p>
            <a:r>
              <a:rPr lang="en-US" sz="2400" dirty="0"/>
              <a:t>Closely associated with the UNIX system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387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2330" y="157721"/>
            <a:ext cx="16668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C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System programming language</a:t>
            </a:r>
          </a:p>
          <a:p>
            <a:r>
              <a:rPr lang="en-US" sz="2400" dirty="0"/>
              <a:t>(programs close to the OS that talk directly to hardware)</a:t>
            </a:r>
          </a:p>
          <a:p>
            <a:endParaRPr lang="en-US" sz="2400" dirty="0"/>
          </a:p>
          <a:p>
            <a:r>
              <a:rPr lang="en-US" sz="2400" dirty="0"/>
              <a:t>One of the most widely used programming languages worldwide</a:t>
            </a:r>
          </a:p>
          <a:p>
            <a:endParaRPr lang="en-US" sz="2400" dirty="0"/>
          </a:p>
          <a:p>
            <a:r>
              <a:rPr lang="en-US" sz="2400" dirty="0"/>
              <a:t>Has influenced the designs of many languages</a:t>
            </a:r>
          </a:p>
          <a:p>
            <a:pPr lvl="1"/>
            <a:r>
              <a:rPr lang="en-US" sz="2000" dirty="0"/>
              <a:t>C++, Java, C#, Perl, Objective-C, Pascal, ...</a:t>
            </a:r>
          </a:p>
        </p:txBody>
      </p:sp>
    </p:spTree>
    <p:extLst>
      <p:ext uri="{BB962C8B-B14F-4D97-AF65-F5344CB8AC3E}">
        <p14:creationId xmlns:p14="http://schemas.microsoft.com/office/powerpoint/2010/main" val="292334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Standardization of C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/>
              <a:t>K&amp;R C</a:t>
            </a:r>
          </a:p>
          <a:p>
            <a:pPr lvl="1"/>
            <a:r>
              <a:rPr lang="en-US" altLang="en-US" sz="2200" dirty="0"/>
              <a:t>Described in Kernighan and Ritchie, </a:t>
            </a:r>
            <a:r>
              <a:rPr lang="en-US" altLang="en-US" sz="2200" i="1" dirty="0"/>
              <a:t>The C Programming Language</a:t>
            </a:r>
            <a:r>
              <a:rPr lang="en-US" altLang="en-US" sz="2200" dirty="0"/>
              <a:t> (1978)</a:t>
            </a:r>
          </a:p>
          <a:p>
            <a:endParaRPr lang="fi-FI" altLang="en-US" i="1" dirty="0"/>
          </a:p>
          <a:p>
            <a:r>
              <a:rPr lang="fi-FI" altLang="en-US" i="1" dirty="0"/>
              <a:t>ANSI C (C89/C90)</a:t>
            </a:r>
          </a:p>
          <a:p>
            <a:pPr lvl="1"/>
            <a:r>
              <a:rPr lang="fi-FI" altLang="en-US" i="1" dirty="0"/>
              <a:t>most portable...</a:t>
            </a:r>
          </a:p>
          <a:p>
            <a:pPr lvl="1"/>
            <a:r>
              <a:rPr lang="fi-FI" altLang="en-US" i="1" dirty="0"/>
              <a:t>-ansi, -std=c89</a:t>
            </a:r>
          </a:p>
          <a:p>
            <a:endParaRPr lang="en-US" altLang="en-US" i="1" dirty="0"/>
          </a:p>
          <a:p>
            <a:r>
              <a:rPr lang="en-US" altLang="en-US" i="1" dirty="0"/>
              <a:t>C99</a:t>
            </a:r>
            <a:endParaRPr lang="en-US" altLang="en-US" dirty="0"/>
          </a:p>
          <a:p>
            <a:pPr lvl="1"/>
            <a:r>
              <a:rPr lang="en-US" altLang="en-US" i="1" dirty="0"/>
              <a:t>extends ANSI C, new data types, variable length arrays</a:t>
            </a:r>
          </a:p>
          <a:p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56359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C-Based Languages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i="1" dirty="0"/>
              <a:t>C++ </a:t>
            </a:r>
            <a:r>
              <a:rPr lang="en-US" altLang="en-US" dirty="0"/>
              <a:t>includes all the features of C, but adds classes and other features to support object-oriented programming.</a:t>
            </a:r>
          </a:p>
          <a:p>
            <a:endParaRPr lang="en-US" altLang="en-US" dirty="0"/>
          </a:p>
          <a:p>
            <a:r>
              <a:rPr lang="en-US" altLang="en-US" b="1" i="1" dirty="0"/>
              <a:t>Java</a:t>
            </a:r>
            <a:r>
              <a:rPr lang="en-US" altLang="en-US" dirty="0"/>
              <a:t> is based on C++ and therefore inherits many C features.</a:t>
            </a:r>
          </a:p>
          <a:p>
            <a:endParaRPr lang="en-US" altLang="en-US" dirty="0"/>
          </a:p>
          <a:p>
            <a:r>
              <a:rPr lang="en-US" altLang="en-US" b="1" i="1" dirty="0"/>
              <a:t>C#</a:t>
            </a:r>
            <a:r>
              <a:rPr lang="en-US" altLang="en-US" dirty="0"/>
              <a:t> is a more recent language derived from C++ and Java.</a:t>
            </a:r>
          </a:p>
          <a:p>
            <a:endParaRPr lang="en-US" altLang="en-US" dirty="0"/>
          </a:p>
          <a:p>
            <a:r>
              <a:rPr lang="en-US" altLang="en-US" b="1" i="1" dirty="0"/>
              <a:t>Perl</a:t>
            </a:r>
            <a:r>
              <a:rPr lang="en-US" altLang="en-US" dirty="0"/>
              <a:t> has adopted many of the features of C.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440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C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Low-level</a:t>
            </a:r>
          </a:p>
          <a:p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D6C68-2C94-4B70-AB3D-26E77F6A6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767" y="2231030"/>
            <a:ext cx="55340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60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C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Low-level</a:t>
            </a:r>
          </a:p>
          <a:p>
            <a:endParaRPr lang="en-US" altLang="en-US" dirty="0"/>
          </a:p>
          <a:p>
            <a:r>
              <a:rPr lang="en-US" altLang="en-US" dirty="0"/>
              <a:t>Small</a:t>
            </a:r>
          </a:p>
          <a:p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B65AE7-37F0-431C-8D75-BA10782A2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472" y="1825625"/>
            <a:ext cx="55340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31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AC6E96-074B-429B-86B8-B73AA1B8F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122" y="1690689"/>
            <a:ext cx="5534025" cy="2990850"/>
          </a:xfrm>
          <a:prstGeom prst="rect">
            <a:avLst/>
          </a:prstGeom>
        </p:spPr>
      </p:pic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C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Low-level</a:t>
            </a:r>
          </a:p>
          <a:p>
            <a:endParaRPr lang="en-US" altLang="en-US" dirty="0"/>
          </a:p>
          <a:p>
            <a:r>
              <a:rPr lang="en-US" altLang="en-US" dirty="0"/>
              <a:t>Small</a:t>
            </a:r>
          </a:p>
          <a:p>
            <a:endParaRPr lang="en-US" altLang="en-US" dirty="0"/>
          </a:p>
          <a:p>
            <a:r>
              <a:rPr lang="en-US" altLang="en-US" dirty="0"/>
              <a:t>Permissive</a:t>
            </a:r>
          </a:p>
          <a:p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B7A8A3-38FA-4A92-A07F-8AFD54B575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940" r="24518" b="72255"/>
          <a:stretch/>
        </p:blipFill>
        <p:spPr>
          <a:xfrm>
            <a:off x="2664302" y="5277977"/>
            <a:ext cx="4177173" cy="53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1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Strengths of C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Efficiency</a:t>
            </a:r>
          </a:p>
          <a:p>
            <a:endParaRPr lang="en-US" altLang="en-US" dirty="0"/>
          </a:p>
          <a:p>
            <a:r>
              <a:rPr lang="en-US" altLang="en-US" dirty="0"/>
              <a:t>Portability</a:t>
            </a:r>
          </a:p>
          <a:p>
            <a:endParaRPr lang="en-US" altLang="en-US" dirty="0"/>
          </a:p>
          <a:p>
            <a:r>
              <a:rPr lang="en-US" altLang="en-US" dirty="0"/>
              <a:t>Power</a:t>
            </a:r>
          </a:p>
          <a:p>
            <a:endParaRPr lang="en-US" altLang="en-US" dirty="0"/>
          </a:p>
          <a:p>
            <a:r>
              <a:rPr lang="en-US" altLang="en-US" dirty="0"/>
              <a:t>Flexibility</a:t>
            </a:r>
          </a:p>
          <a:p>
            <a:endParaRPr lang="en-US" altLang="en-US" dirty="0"/>
          </a:p>
          <a:p>
            <a:r>
              <a:rPr lang="en-US" altLang="en-US" dirty="0"/>
              <a:t>Standard library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06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1258888"/>
            <a:ext cx="8229600" cy="639762"/>
          </a:xfrm>
        </p:spPr>
        <p:txBody>
          <a:bodyPr anchor="t"/>
          <a:lstStyle/>
          <a:p>
            <a:pPr eaLnBrk="1" hangingPunct="1"/>
            <a:r>
              <a:rPr lang="en-US" sz="3200" dirty="0"/>
              <a:t>Student Accessibility Services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6729" y="1946275"/>
            <a:ext cx="8202612" cy="40020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lIns="91387" tIns="45693" rIns="91387" bIns="45693">
            <a:normAutofit fontScale="925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Volunteer Note-takers Needed!</a:t>
            </a:r>
            <a:endParaRPr kumimoji="0" lang="en-US" sz="5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If you would like to volunteer, and receive a reference letter for your time, please login to JUMP and click on the Student Accessibility Services link.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Volunteering is now easier than ever, you can upload notes directly to JUMP in the Student Accessibility Services scheduler.  Thank you!</a:t>
            </a:r>
          </a:p>
        </p:txBody>
      </p:sp>
    </p:spTree>
    <p:extLst>
      <p:ext uri="{BB962C8B-B14F-4D97-AF65-F5344CB8AC3E}">
        <p14:creationId xmlns:p14="http://schemas.microsoft.com/office/powerpoint/2010/main" val="1521652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Weaknesses of C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Programs can be error-prone.</a:t>
            </a:r>
          </a:p>
          <a:p>
            <a:endParaRPr lang="en-US" altLang="en-US" dirty="0"/>
          </a:p>
          <a:p>
            <a:r>
              <a:rPr lang="en-US" altLang="en-US" dirty="0"/>
              <a:t>Programs can be difficult to understand. </a:t>
            </a:r>
          </a:p>
          <a:p>
            <a:endParaRPr lang="en-US" altLang="en-US" dirty="0"/>
          </a:p>
          <a:p>
            <a:r>
              <a:rPr lang="en-US" altLang="en-US" dirty="0"/>
              <a:t>Programs can be difficult to modify.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5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Effective Use of C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Learn how to avoid pitfalls.</a:t>
            </a:r>
          </a:p>
          <a:p>
            <a:endParaRPr lang="en-US" altLang="en-US" dirty="0"/>
          </a:p>
          <a:p>
            <a:r>
              <a:rPr lang="en-US" altLang="en-US" dirty="0"/>
              <a:t>Use software tools (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lint</a:t>
            </a:r>
            <a:r>
              <a:rPr lang="en-US" altLang="en-US" dirty="0"/>
              <a:t>, debuggers) to make programs more reliable.</a:t>
            </a:r>
          </a:p>
          <a:p>
            <a:endParaRPr lang="en-US" altLang="en-US" dirty="0"/>
          </a:p>
          <a:p>
            <a:r>
              <a:rPr lang="en-US" altLang="en-US" dirty="0"/>
              <a:t>Take advantage of existing code libraries.</a:t>
            </a:r>
          </a:p>
          <a:p>
            <a:endParaRPr lang="en-US" altLang="en-US" dirty="0"/>
          </a:p>
          <a:p>
            <a:r>
              <a:rPr lang="en-US" altLang="en-US" dirty="0"/>
              <a:t>Adopt a sensible set of coding conventions.</a:t>
            </a:r>
          </a:p>
          <a:p>
            <a:endParaRPr lang="en-US" altLang="en-US" dirty="0"/>
          </a:p>
          <a:p>
            <a:r>
              <a:rPr lang="en-US" altLang="en-US" dirty="0"/>
              <a:t>Avoid “tricks” and overly complex code.</a:t>
            </a:r>
          </a:p>
          <a:p>
            <a:endParaRPr lang="en-US" altLang="en-US" dirty="0"/>
          </a:p>
          <a:p>
            <a:r>
              <a:rPr lang="en-US" altLang="en-US" dirty="0"/>
              <a:t>Stick to the standard.</a:t>
            </a:r>
          </a:p>
        </p:txBody>
      </p:sp>
    </p:spTree>
    <p:extLst>
      <p:ext uri="{BB962C8B-B14F-4D97-AF65-F5344CB8AC3E}">
        <p14:creationId xmlns:p14="http://schemas.microsoft.com/office/powerpoint/2010/main" val="194941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4E8AF-7006-4DCA-B64E-A3D20FE24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 vs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8FC6F-86CF-45FE-B902-035B4E2DA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5297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much the same as Java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syntax for statements, control structures, function calls</a:t>
            </a:r>
          </a:p>
          <a:p>
            <a:r>
              <a:rPr lang="en-US" dirty="0"/>
              <a:t>Types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double, char, long</a:t>
            </a:r>
          </a:p>
          <a:p>
            <a:pPr lvl="1"/>
            <a:r>
              <a:rPr lang="en-US" dirty="0"/>
              <a:t>type-casting syntax</a:t>
            </a:r>
          </a:p>
          <a:p>
            <a:r>
              <a:rPr lang="en-US" dirty="0"/>
              <a:t>Expressions, operators, precedence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+ - * / % ++ --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= += -= *= /= %=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&lt; &lt;= == != &gt; &gt;= &amp;&amp; || !</a:t>
            </a:r>
            <a:endParaRPr lang="en-US" dirty="0"/>
          </a:p>
          <a:p>
            <a:r>
              <a:rPr lang="en-US" dirty="0"/>
              <a:t>Scope (within set of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 } </a:t>
            </a:r>
            <a:r>
              <a:rPr lang="en-US" dirty="0"/>
              <a:t>braces)</a:t>
            </a:r>
          </a:p>
          <a:p>
            <a:r>
              <a:rPr lang="en-US" dirty="0"/>
              <a:t>Comments: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/* ... */, //</a:t>
            </a:r>
            <a:r>
              <a:rPr lang="en-US" dirty="0"/>
              <a:t>	(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dirty="0"/>
              <a:t> not officially legal until C99)</a:t>
            </a:r>
          </a:p>
        </p:txBody>
      </p:sp>
    </p:spTree>
    <p:extLst>
      <p:ext uri="{BB962C8B-B14F-4D97-AF65-F5344CB8AC3E}">
        <p14:creationId xmlns:p14="http://schemas.microsoft.com/office/powerpoint/2010/main" val="997865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Mostly the same as Java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Variables</a:t>
            </a:r>
          </a:p>
          <a:p>
            <a:pPr lvl="1"/>
            <a:r>
              <a:rPr lang="en-US" sz="2000" dirty="0"/>
              <a:t>can be used without being initialized (!)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if/else</a:t>
            </a:r>
            <a:r>
              <a:rPr lang="en-US" sz="2000" dirty="0"/>
              <a:t> statements,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/>
              <a:t> and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do/while</a:t>
            </a:r>
            <a:r>
              <a:rPr lang="en-US" sz="2000" dirty="0"/>
              <a:t> loops</a:t>
            </a:r>
          </a:p>
          <a:p>
            <a:pPr lvl="1"/>
            <a:r>
              <a:rPr lang="en-US" sz="2000" dirty="0"/>
              <a:t>there is no 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boolean</a:t>
            </a:r>
            <a:r>
              <a:rPr lang="en-US" sz="2000" dirty="0"/>
              <a:t> type (nor bool)</a:t>
            </a:r>
          </a:p>
          <a:p>
            <a:pPr lvl="1"/>
            <a:r>
              <a:rPr lang="en-US" sz="2000" dirty="0"/>
              <a:t>any type of value can be used as a test</a:t>
            </a:r>
          </a:p>
          <a:p>
            <a:pPr lvl="1"/>
            <a:r>
              <a:rPr lang="en-US" sz="2000" dirty="0"/>
              <a:t>0 means false, every other number means true</a:t>
            </a:r>
          </a:p>
          <a:p>
            <a:r>
              <a:rPr lang="en-US" sz="2000" dirty="0"/>
              <a:t>Parameters / returns</a:t>
            </a:r>
          </a:p>
          <a:p>
            <a:pPr lvl="1"/>
            <a:r>
              <a:rPr lang="en-US" sz="2000" dirty="0"/>
              <a:t>C has certain features for values vs. references ("pointers")</a:t>
            </a:r>
          </a:p>
        </p:txBody>
      </p:sp>
    </p:spTree>
    <p:extLst>
      <p:ext uri="{BB962C8B-B14F-4D97-AF65-F5344CB8AC3E}">
        <p14:creationId xmlns:p14="http://schemas.microsoft.com/office/powerpoint/2010/main" val="3902576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Very different from Java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Strings</a:t>
            </a:r>
          </a:p>
          <a:p>
            <a:pPr lvl="1"/>
            <a:r>
              <a:rPr lang="en-US" sz="2000" dirty="0"/>
              <a:t>very clunky to use in C; arrays of characters</a:t>
            </a:r>
          </a:p>
          <a:p>
            <a:pPr lvl="1"/>
            <a:r>
              <a:rPr lang="en-US" sz="2000" dirty="0"/>
              <a:t>are not objects;  do not contain methods (external string functions)</a:t>
            </a:r>
          </a:p>
          <a:p>
            <a:r>
              <a:rPr lang="en-US" sz="2000" dirty="0"/>
              <a:t>I/O to/from console and files</a:t>
            </a:r>
          </a:p>
          <a:p>
            <a:pPr lvl="1"/>
            <a:r>
              <a:rPr lang="en-US" sz="2000" dirty="0"/>
              <a:t>no Scanner;  must use input functions such as </a:t>
            </a:r>
            <a:r>
              <a:rPr lang="en-US" sz="2000" dirty="0" err="1"/>
              <a:t>scanf</a:t>
            </a:r>
            <a:endParaRPr lang="en-US" sz="2000" dirty="0"/>
          </a:p>
          <a:p>
            <a:r>
              <a:rPr lang="en-US" sz="2000" dirty="0"/>
              <a:t>Errors and exceptions</a:t>
            </a:r>
          </a:p>
          <a:p>
            <a:pPr lvl="1"/>
            <a:r>
              <a:rPr lang="en-US" sz="2000" dirty="0"/>
              <a:t>C has no try/catch and does not represent errors as objects</a:t>
            </a:r>
          </a:p>
          <a:p>
            <a:pPr lvl="1"/>
            <a:r>
              <a:rPr lang="en-US" sz="2000" dirty="0"/>
              <a:t>errors are usually returned as integer error codes from functions</a:t>
            </a:r>
          </a:p>
          <a:p>
            <a:pPr lvl="1"/>
            <a:r>
              <a:rPr lang="en-US" sz="2000" dirty="0"/>
              <a:t>crashes are mostly called "segmentation faults" and are not of much direct utility in figuring out what is wrong</a:t>
            </a:r>
          </a:p>
        </p:txBody>
      </p:sp>
    </p:spTree>
    <p:extLst>
      <p:ext uri="{BB962C8B-B14F-4D97-AF65-F5344CB8AC3E}">
        <p14:creationId xmlns:p14="http://schemas.microsoft.com/office/powerpoint/2010/main" val="2911742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Also very different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Arrays</a:t>
            </a:r>
          </a:p>
          <a:p>
            <a:pPr lvl="1"/>
            <a:r>
              <a:rPr lang="en-US" sz="2000" dirty="0"/>
              <a:t>are just bare contiguous blocks of memory</a:t>
            </a:r>
          </a:p>
          <a:p>
            <a:pPr lvl="1"/>
            <a:r>
              <a:rPr lang="en-US" sz="2000" dirty="0"/>
              <a:t>have no methods and do not know their own length (!)</a:t>
            </a:r>
          </a:p>
          <a:p>
            <a:r>
              <a:rPr lang="en-US" sz="2000" dirty="0"/>
              <a:t>Objects</a:t>
            </a:r>
          </a:p>
          <a:p>
            <a:pPr lvl="1"/>
            <a:r>
              <a:rPr lang="en-US" sz="2000" dirty="0"/>
              <a:t>C doesn't have them</a:t>
            </a:r>
          </a:p>
          <a:p>
            <a:pPr lvl="1"/>
            <a:r>
              <a:rPr lang="en-US" sz="2000" dirty="0"/>
              <a:t>closest similar feature:  </a:t>
            </a:r>
            <a:r>
              <a:rPr lang="en-US" sz="2000" dirty="0" err="1"/>
              <a:t>struct</a:t>
            </a:r>
            <a:r>
              <a:rPr lang="en-US" sz="2000" dirty="0"/>
              <a:t>  (a set of fields; no methods)</a:t>
            </a:r>
          </a:p>
          <a:p>
            <a:r>
              <a:rPr lang="en-US" sz="2000" dirty="0"/>
              <a:t>Memory management</a:t>
            </a:r>
          </a:p>
          <a:p>
            <a:pPr lvl="1"/>
            <a:r>
              <a:rPr lang="en-US" sz="2000" dirty="0"/>
              <a:t>most memory that you consume, you must explicitly free afterward</a:t>
            </a:r>
          </a:p>
        </p:txBody>
      </p:sp>
    </p:spTree>
    <p:extLst>
      <p:ext uri="{BB962C8B-B14F-4D97-AF65-F5344CB8AC3E}">
        <p14:creationId xmlns:p14="http://schemas.microsoft.com/office/powerpoint/2010/main" val="380889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22324" y="313768"/>
            <a:ext cx="5477425" cy="589661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4147" tIns="17659" rIns="44147" bIns="17659" anchor="t">
            <a:spAutoFit/>
          </a:bodyPr>
          <a:lstStyle/>
          <a:p>
            <a:r>
              <a:rPr lang="en-US" altLang="en-US"/>
              <a:t>The C Development Cycle</a:t>
            </a:r>
          </a:p>
        </p:txBody>
      </p:sp>
      <p:sp>
        <p:nvSpPr>
          <p:cNvPr id="2688003" name="Rectangle 3"/>
          <p:cNvSpPr>
            <a:spLocks noChangeArrowheads="1"/>
          </p:cNvSpPr>
          <p:nvPr/>
        </p:nvSpPr>
        <p:spPr bwMode="auto">
          <a:xfrm>
            <a:off x="3711865" y="1474974"/>
            <a:ext cx="1420091" cy="71157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881" tIns="41204" rIns="83881" bIns="41204" anchor="ctr"/>
          <a:lstStyle>
            <a:lvl1pPr defTabSz="9445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73075" defTabSz="9445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944563" defTabSz="9445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417638" defTabSz="9445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890713" defTabSz="9445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347913" defTabSz="944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805113" defTabSz="944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262313" defTabSz="944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719513" defTabSz="944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700" b="1">
                <a:solidFill>
                  <a:srgbClr val="9900CC"/>
                </a:solidFill>
                <a:latin typeface="Arial" charset="0"/>
              </a:rPr>
              <a:t>Edit</a:t>
            </a:r>
          </a:p>
          <a:p>
            <a:pPr algn="ctr">
              <a:lnSpc>
                <a:spcPct val="90000"/>
              </a:lnSpc>
            </a:pPr>
            <a:r>
              <a:rPr lang="en-US" altLang="en-US" sz="1700" b="1">
                <a:solidFill>
                  <a:srgbClr val="9900CC"/>
                </a:solidFill>
                <a:latin typeface="Arial" charset="0"/>
              </a:rPr>
              <a:t>Program</a:t>
            </a:r>
          </a:p>
        </p:txBody>
      </p:sp>
      <p:sp useBgFill="1">
        <p:nvSpPr>
          <p:cNvPr id="2688004" name="AutoShape 4"/>
          <p:cNvSpPr>
            <a:spLocks noChangeArrowheads="1"/>
          </p:cNvSpPr>
          <p:nvPr/>
        </p:nvSpPr>
        <p:spPr bwMode="auto">
          <a:xfrm rot="16200000" flipH="1">
            <a:off x="4082910" y="1923112"/>
            <a:ext cx="676556" cy="1721715"/>
          </a:xfrm>
          <a:prstGeom prst="rightArrow">
            <a:avLst>
              <a:gd name="adj1" fmla="val 50000"/>
              <a:gd name="adj2" fmla="val 50005"/>
            </a:avLst>
          </a:prstGeom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83881" tIns="41204" rIns="83881" bIns="41204" anchor="ctr"/>
          <a:lstStyle>
            <a:lvl1pPr defTabSz="9445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73075" defTabSz="9445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944563" defTabSz="9445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417638" defTabSz="9445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890713" defTabSz="9445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347913" defTabSz="944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805113" defTabSz="944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262313" defTabSz="944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719513" defTabSz="944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700" b="1">
                <a:solidFill>
                  <a:srgbClr val="9900CC"/>
                </a:solidFill>
                <a:latin typeface="Arial" charset="0"/>
              </a:rPr>
              <a:t>Source</a:t>
            </a:r>
          </a:p>
          <a:p>
            <a:pPr algn="ctr">
              <a:lnSpc>
                <a:spcPct val="90000"/>
              </a:lnSpc>
            </a:pPr>
            <a:r>
              <a:rPr lang="en-US" altLang="en-US" sz="1700" b="1">
                <a:solidFill>
                  <a:srgbClr val="9900CC"/>
                </a:solidFill>
                <a:latin typeface="Arial" charset="0"/>
              </a:rPr>
              <a:t>Code</a:t>
            </a:r>
          </a:p>
        </p:txBody>
      </p:sp>
      <p:sp useBgFill="1">
        <p:nvSpPr>
          <p:cNvPr id="2688005" name="Rectangle 5"/>
          <p:cNvSpPr>
            <a:spLocks noChangeArrowheads="1"/>
          </p:cNvSpPr>
          <p:nvPr/>
        </p:nvSpPr>
        <p:spPr bwMode="auto">
          <a:xfrm>
            <a:off x="3711865" y="3329552"/>
            <a:ext cx="1420091" cy="711574"/>
          </a:xfrm>
          <a:prstGeom prst="rect">
            <a:avLst/>
          </a:prstGeom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881" tIns="41204" rIns="83881" bIns="41204" anchor="ctr"/>
          <a:lstStyle>
            <a:lvl1pPr defTabSz="9445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73075" defTabSz="9445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944563" defTabSz="9445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417638" defTabSz="9445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890713" defTabSz="9445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347913" defTabSz="944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805113" defTabSz="944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262313" defTabSz="944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719513" defTabSz="944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700" b="1">
                <a:solidFill>
                  <a:srgbClr val="9900CC"/>
                </a:solidFill>
                <a:latin typeface="Arial" charset="0"/>
              </a:rPr>
              <a:t>Compile</a:t>
            </a:r>
          </a:p>
        </p:txBody>
      </p:sp>
      <p:sp useBgFill="1">
        <p:nvSpPr>
          <p:cNvPr id="2688006" name="AutoShape 6"/>
          <p:cNvSpPr>
            <a:spLocks noChangeArrowheads="1"/>
          </p:cNvSpPr>
          <p:nvPr/>
        </p:nvSpPr>
        <p:spPr bwMode="auto">
          <a:xfrm rot="16200000" flipH="1">
            <a:off x="4082913" y="3689438"/>
            <a:ext cx="676555" cy="1721715"/>
          </a:xfrm>
          <a:prstGeom prst="rightArrow">
            <a:avLst>
              <a:gd name="adj1" fmla="val 50000"/>
              <a:gd name="adj2" fmla="val 50005"/>
            </a:avLst>
          </a:prstGeom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83881" tIns="41204" rIns="83881" bIns="41204" anchor="ctr"/>
          <a:lstStyle>
            <a:lvl1pPr defTabSz="9445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73075" defTabSz="9445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944563" defTabSz="9445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417638" defTabSz="9445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890713" defTabSz="9445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347913" defTabSz="944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805113" defTabSz="944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262313" defTabSz="944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719513" defTabSz="944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700" b="1">
                <a:solidFill>
                  <a:srgbClr val="9900CC"/>
                </a:solidFill>
                <a:latin typeface="Arial" charset="0"/>
              </a:rPr>
              <a:t>Object</a:t>
            </a:r>
          </a:p>
          <a:p>
            <a:pPr algn="ctr">
              <a:lnSpc>
                <a:spcPct val="90000"/>
              </a:lnSpc>
            </a:pPr>
            <a:r>
              <a:rPr lang="en-US" altLang="en-US" sz="1700" b="1">
                <a:solidFill>
                  <a:srgbClr val="9900CC"/>
                </a:solidFill>
                <a:latin typeface="Arial" charset="0"/>
              </a:rPr>
              <a:t>Code</a:t>
            </a:r>
          </a:p>
        </p:txBody>
      </p:sp>
      <p:sp useBgFill="1">
        <p:nvSpPr>
          <p:cNvPr id="2688007" name="Rectangle 7"/>
          <p:cNvSpPr>
            <a:spLocks noChangeArrowheads="1"/>
          </p:cNvSpPr>
          <p:nvPr/>
        </p:nvSpPr>
        <p:spPr bwMode="auto">
          <a:xfrm>
            <a:off x="3711865" y="5094475"/>
            <a:ext cx="1420091" cy="712974"/>
          </a:xfrm>
          <a:prstGeom prst="rect">
            <a:avLst/>
          </a:prstGeom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881" tIns="41204" rIns="83881" bIns="41204" anchor="ctr"/>
          <a:lstStyle>
            <a:lvl1pPr defTabSz="9445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73075" defTabSz="9445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944563" defTabSz="9445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417638" defTabSz="9445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890713" defTabSz="9445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347913" defTabSz="944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805113" defTabSz="944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262313" defTabSz="944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719513" defTabSz="944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700" b="1">
                <a:solidFill>
                  <a:srgbClr val="9900CC"/>
                </a:solidFill>
                <a:latin typeface="Arial" charset="0"/>
              </a:rPr>
              <a:t>Link Object</a:t>
            </a:r>
          </a:p>
          <a:p>
            <a:pPr algn="ctr">
              <a:lnSpc>
                <a:spcPct val="90000"/>
              </a:lnSpc>
            </a:pPr>
            <a:r>
              <a:rPr lang="en-US" altLang="en-US" sz="1700" b="1">
                <a:solidFill>
                  <a:srgbClr val="9900CC"/>
                </a:solidFill>
                <a:latin typeface="Arial" charset="0"/>
              </a:rPr>
              <a:t>Code</a:t>
            </a:r>
          </a:p>
        </p:txBody>
      </p:sp>
      <p:graphicFrame>
        <p:nvGraphicFramePr>
          <p:cNvPr id="2688008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749015" y="1204637"/>
          <a:ext cx="1483591" cy="1550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CorelDRAW! Graphic" r:id="rId3" imgW="1560240" imgH="1680840" progId="CDraw">
                  <p:embed/>
                </p:oleObj>
              </mc:Choice>
              <mc:Fallback>
                <p:oleObj name="CorelDRAW! Graphic" r:id="rId3" imgW="1560240" imgH="1680840" progId="CDraw">
                  <p:embed/>
                  <p:pic>
                    <p:nvPicPr>
                      <p:cNvPr id="2688008" name="Object 8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015" y="1204637"/>
                        <a:ext cx="1483591" cy="1550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8009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6922947" y="4560802"/>
          <a:ext cx="1482147" cy="154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CorelDRAW! Graphic" r:id="rId5" imgW="1560240" imgH="1680840" progId="CDraw">
                  <p:embed/>
                </p:oleObj>
              </mc:Choice>
              <mc:Fallback>
                <p:oleObj name="CorelDRAW! Graphic" r:id="rId5" imgW="1560240" imgH="1680840" progId="CDraw">
                  <p:embed/>
                  <p:pic>
                    <p:nvPicPr>
                      <p:cNvPr id="2688009" name="Object 9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2947" y="4560802"/>
                        <a:ext cx="1482147" cy="154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2688010" name="AutoShape 10"/>
          <p:cNvSpPr>
            <a:spLocks noChangeArrowheads="1"/>
          </p:cNvSpPr>
          <p:nvPr/>
        </p:nvSpPr>
        <p:spPr bwMode="auto">
          <a:xfrm>
            <a:off x="5214216" y="5042655"/>
            <a:ext cx="1616364" cy="923085"/>
          </a:xfrm>
          <a:prstGeom prst="rightArrow">
            <a:avLst>
              <a:gd name="adj1" fmla="val 50000"/>
              <a:gd name="adj2" fmla="val 84985"/>
            </a:avLst>
          </a:prstGeom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881" tIns="41204" rIns="83881" bIns="41204" anchor="ctr"/>
          <a:lstStyle>
            <a:lvl1pPr defTabSz="9445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73075" defTabSz="9445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944563" defTabSz="9445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417638" defTabSz="9445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890713" defTabSz="9445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347913" defTabSz="944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805113" defTabSz="944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262313" defTabSz="944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719513" defTabSz="944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700" b="1">
                <a:solidFill>
                  <a:srgbClr val="9900CC"/>
                </a:solidFill>
                <a:latin typeface="Arial" charset="0"/>
              </a:rPr>
              <a:t>Executable</a:t>
            </a:r>
          </a:p>
        </p:txBody>
      </p:sp>
      <p:sp useBgFill="1">
        <p:nvSpPr>
          <p:cNvPr id="2688011" name="AutoShape 11"/>
          <p:cNvSpPr>
            <a:spLocks noChangeArrowheads="1"/>
          </p:cNvSpPr>
          <p:nvPr/>
        </p:nvSpPr>
        <p:spPr bwMode="auto">
          <a:xfrm>
            <a:off x="1978603" y="1350313"/>
            <a:ext cx="1526886" cy="924485"/>
          </a:xfrm>
          <a:prstGeom prst="rightArrow">
            <a:avLst>
              <a:gd name="adj1" fmla="val 50000"/>
              <a:gd name="adj2" fmla="val 80159"/>
            </a:avLst>
          </a:prstGeom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994" tIns="40995" rIns="81994" bIns="40995" anchor="ctr"/>
          <a:lstStyle/>
          <a:p>
            <a:pPr>
              <a:lnSpc>
                <a:spcPct val="9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endParaRPr lang="en-CA" sz="2900" b="1">
              <a:solidFill>
                <a:srgbClr val="9900CC"/>
              </a:solidFill>
              <a:latin typeface="Arial" charset="0"/>
            </a:endParaRPr>
          </a:p>
        </p:txBody>
      </p:sp>
      <p:sp useBgFill="1">
        <p:nvSpPr>
          <p:cNvPr id="2688012" name="AutoShape 12"/>
          <p:cNvSpPr>
            <a:spLocks noChangeArrowheads="1"/>
          </p:cNvSpPr>
          <p:nvPr/>
        </p:nvSpPr>
        <p:spPr bwMode="auto">
          <a:xfrm>
            <a:off x="1765019" y="4917982"/>
            <a:ext cx="1687079" cy="1047750"/>
          </a:xfrm>
          <a:prstGeom prst="rightArrow">
            <a:avLst>
              <a:gd name="adj1" fmla="val 50000"/>
              <a:gd name="adj2" fmla="val 78149"/>
            </a:avLst>
          </a:prstGeom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881" tIns="41204" rIns="83881" bIns="41204" anchor="ctr"/>
          <a:lstStyle>
            <a:lvl1pPr defTabSz="9445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73075" defTabSz="9445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944563" defTabSz="9445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417638" defTabSz="9445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890713" defTabSz="9445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347913" defTabSz="944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805113" defTabSz="944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262313" defTabSz="944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719513" defTabSz="944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700" b="1">
                <a:solidFill>
                  <a:srgbClr val="9900CC"/>
                </a:solidFill>
                <a:latin typeface="Arial" charset="0"/>
              </a:rPr>
              <a:t>Library</a:t>
            </a:r>
          </a:p>
          <a:p>
            <a:pPr algn="ctr">
              <a:lnSpc>
                <a:spcPct val="90000"/>
              </a:lnSpc>
            </a:pPr>
            <a:r>
              <a:rPr lang="en-US" altLang="en-US" sz="1700" b="1">
                <a:solidFill>
                  <a:srgbClr val="9900CC"/>
                </a:solidFill>
                <a:latin typeface="Arial" charset="0"/>
              </a:rPr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213145869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 program – </a:t>
            </a:r>
            <a:r>
              <a:rPr lang="en-US" dirty="0" err="1"/>
              <a:t>hello.c</a:t>
            </a:r>
            <a:endParaRPr lang="en-US" dirty="0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("Hello, world!\n");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75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Dissecting Hello World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("Hello, world!\n");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" name="Line Callout 1 14"/>
          <p:cNvSpPr/>
          <p:nvPr/>
        </p:nvSpPr>
        <p:spPr bwMode="auto">
          <a:xfrm>
            <a:off x="5911707" y="0"/>
            <a:ext cx="1733107" cy="606056"/>
          </a:xfrm>
          <a:prstGeom prst="borderCallout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76" tIns="45688" rIns="91376" bIns="45688" numCol="1" rtlCol="0" anchor="ctr" anchorCtr="0" compatLnSpc="1">
            <a:prstTxWarp prst="textNoShape">
              <a:avLst/>
            </a:prstTxWarp>
          </a:bodyPr>
          <a:lstStyle/>
          <a:p>
            <a:pPr marL="282377" algn="ctr" defTabSz="913758" eaLnBrk="1" hangingPunct="1">
              <a:spcBef>
                <a:spcPct val="2000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5692493" y="1447837"/>
            <a:ext cx="2505034" cy="1200264"/>
          </a:xfrm>
          <a:prstGeom prst="wedgeRectCallout">
            <a:avLst>
              <a:gd name="adj1" fmla="val -110365"/>
              <a:gd name="adj2" fmla="val 2022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76" tIns="45688" rIns="91376" bIns="45688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like import in Java;</a:t>
            </a:r>
            <a:br>
              <a:rPr lang="en-US" sz="1800" dirty="0"/>
            </a:br>
            <a:r>
              <a:rPr lang="en-US" sz="1800" dirty="0"/>
              <a:t>links the program to</a:t>
            </a:r>
            <a:br>
              <a:rPr lang="en-US" sz="1800" dirty="0"/>
            </a:br>
            <a:r>
              <a:rPr lang="en-US" sz="1800" dirty="0"/>
              <a:t>the standard I/O library</a:t>
            </a:r>
            <a:br>
              <a:rPr lang="en-US" sz="1800" dirty="0"/>
            </a:br>
            <a:r>
              <a:rPr lang="en-US" sz="1800" dirty="0"/>
              <a:t>(includes </a:t>
            </a:r>
            <a:r>
              <a:rPr lang="en-US" sz="1800" dirty="0" err="1"/>
              <a:t>printf</a:t>
            </a:r>
            <a:r>
              <a:rPr lang="en-US" sz="1800" dirty="0"/>
              <a:t> function)</a:t>
            </a:r>
          </a:p>
        </p:txBody>
      </p:sp>
      <p:sp>
        <p:nvSpPr>
          <p:cNvPr id="19" name="Rectangular Callout 18"/>
          <p:cNvSpPr/>
          <p:nvPr/>
        </p:nvSpPr>
        <p:spPr bwMode="auto">
          <a:xfrm>
            <a:off x="4706119" y="4075870"/>
            <a:ext cx="3863967" cy="1754262"/>
          </a:xfrm>
          <a:prstGeom prst="wedgeRectCallout">
            <a:avLst>
              <a:gd name="adj1" fmla="val -83345"/>
              <a:gd name="adj2" fmla="val -10220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76" tIns="45688" rIns="91376" bIns="45688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the main function header;</a:t>
            </a:r>
            <a:br>
              <a:rPr lang="en-US" sz="1800" dirty="0"/>
            </a:br>
            <a:r>
              <a:rPr lang="en-US" sz="1800" dirty="0"/>
              <a:t>you don't need to say public static</a:t>
            </a:r>
            <a:br>
              <a:rPr lang="en-US" sz="1800" dirty="0"/>
            </a:br>
            <a:r>
              <a:rPr lang="en-US" sz="1800" dirty="0"/>
              <a:t>because these are the default in C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main returns an </a:t>
            </a:r>
            <a:r>
              <a:rPr lang="en-US" sz="1800" dirty="0" err="1"/>
              <a:t>int</a:t>
            </a:r>
            <a:r>
              <a:rPr lang="en-US" sz="1800" dirty="0"/>
              <a:t> error code to the OS</a:t>
            </a:r>
            <a:br>
              <a:rPr lang="en-US" sz="1800" dirty="0"/>
            </a:br>
            <a:r>
              <a:rPr lang="en-US" sz="1800" dirty="0"/>
              <a:t>(0 on success, &gt; 0 on failure)</a:t>
            </a:r>
          </a:p>
        </p:txBody>
      </p:sp>
      <p:sp>
        <p:nvSpPr>
          <p:cNvPr id="21" name="Rectangular Callout 20"/>
          <p:cNvSpPr/>
          <p:nvPr/>
        </p:nvSpPr>
        <p:spPr bwMode="auto">
          <a:xfrm>
            <a:off x="499731" y="5368496"/>
            <a:ext cx="3919870" cy="923330"/>
          </a:xfrm>
          <a:prstGeom prst="wedgeRectCallout">
            <a:avLst>
              <a:gd name="adj1" fmla="val -19389"/>
              <a:gd name="adj2" fmla="val -2218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6" tIns="45688" rIns="91376" bIns="45688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+mn-lt"/>
              </a:rPr>
              <a:t> like </a:t>
            </a:r>
            <a:r>
              <a:rPr lang="en-US" sz="1800" dirty="0" err="1">
                <a:latin typeface="+mn-lt"/>
              </a:rPr>
              <a:t>println</a:t>
            </a:r>
            <a:r>
              <a:rPr lang="en-US" sz="1800" dirty="0">
                <a:latin typeface="+mn-lt"/>
              </a:rPr>
              <a:t> in Java (actually more like </a:t>
            </a:r>
            <a:r>
              <a:rPr lang="en-US" sz="1800" dirty="0" err="1">
                <a:latin typeface="+mn-lt"/>
              </a:rPr>
              <a:t>System.out.printf</a:t>
            </a:r>
            <a:r>
              <a:rPr lang="en-US" sz="1800" dirty="0">
                <a:latin typeface="+mn-lt"/>
              </a:rPr>
              <a:t>);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prints output to console</a:t>
            </a:r>
          </a:p>
        </p:txBody>
      </p:sp>
    </p:spTree>
    <p:extLst>
      <p:ext uri="{BB962C8B-B14F-4D97-AF65-F5344CB8AC3E}">
        <p14:creationId xmlns:p14="http://schemas.microsoft.com/office/powerpoint/2010/main" val="281043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3E065B-6044-4C38-80D6-050A6D21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3</a:t>
            </a:fld>
            <a:endParaRPr lang="en-CA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F3BDE3A-AE4D-4D22-B30F-9E72CE50E3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454903"/>
              </p:ext>
            </p:extLst>
          </p:nvPr>
        </p:nvGraphicFramePr>
        <p:xfrm>
          <a:off x="1112703" y="-1202385"/>
          <a:ext cx="6918594" cy="8954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Acrobat Document" r:id="rId3" imgW="5829300" imgH="7543800" progId="Acrobat.Document.11">
                  <p:embed/>
                </p:oleObj>
              </mc:Choice>
              <mc:Fallback>
                <p:oleObj name="Acrobat Document" r:id="rId3" imgW="5829300" imgH="7543800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2703" y="-1202385"/>
                        <a:ext cx="6918594" cy="8954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637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Second C program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447" y="1447800"/>
            <a:ext cx="8708064" cy="5562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/* Computes greatest common divisor (GCD) with Euclid's algorithm. */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1600" b="1" dirty="0">
              <a:solidFill>
                <a:srgbClr val="26262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600" b="1" dirty="0" err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a, b, temp, r;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1600" b="1" dirty="0">
              <a:solidFill>
                <a:srgbClr val="26262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("Please enter two positive integers: ");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("%d %d", &amp;a, &amp;b);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1600" b="1" dirty="0">
              <a:solidFill>
                <a:srgbClr val="26262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 if (b &gt; a)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   temp = a;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   a = b;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   b = temp;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1600" b="1" dirty="0">
              <a:solidFill>
                <a:srgbClr val="26262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 while ((r = a % b) != 0)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   a = b;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   b = r;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1600" b="1" dirty="0">
              <a:solidFill>
                <a:srgbClr val="26262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("The GCD is %d.\n", b);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3606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Compilation </a:t>
            </a:r>
            <a:endParaRPr lang="en-CA" altLang="en-US" dirty="0"/>
          </a:p>
        </p:txBody>
      </p:sp>
      <p:sp>
        <p:nvSpPr>
          <p:cNvPr id="269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Compilation translates your source code (in the file </a:t>
            </a:r>
            <a:r>
              <a:rPr lang="en-US" altLang="en-US" dirty="0" err="1">
                <a:solidFill>
                  <a:schemeClr val="accent2"/>
                </a:solidFill>
              </a:rPr>
              <a:t>hello.c</a:t>
            </a:r>
            <a:r>
              <a:rPr lang="en-US" altLang="en-US" dirty="0"/>
              <a:t>) into object code (machine dependent instructions for the particular machine you are on).</a:t>
            </a:r>
          </a:p>
          <a:p>
            <a:pPr lvl="1"/>
            <a:r>
              <a:rPr lang="en-US" altLang="en-US" dirty="0"/>
              <a:t>Note the difference with Java:</a:t>
            </a:r>
          </a:p>
          <a:p>
            <a:pPr lvl="2"/>
            <a:r>
              <a:rPr lang="en-US" altLang="en-US" dirty="0"/>
              <a:t>The </a:t>
            </a:r>
            <a:r>
              <a:rPr lang="en-US" altLang="en-US" dirty="0" err="1">
                <a:solidFill>
                  <a:schemeClr val="accent2"/>
                </a:solidFill>
              </a:rPr>
              <a:t>javac</a:t>
            </a:r>
            <a:r>
              <a:rPr lang="en-US" altLang="en-US" dirty="0"/>
              <a:t> compiler creates Java byte code from your Java program. </a:t>
            </a:r>
          </a:p>
          <a:p>
            <a:pPr lvl="2"/>
            <a:r>
              <a:rPr lang="en-US" altLang="en-US" dirty="0"/>
              <a:t>The byte code is then executed by a Java virtual machine, so it’s machine independent.</a:t>
            </a:r>
          </a:p>
          <a:p>
            <a:r>
              <a:rPr lang="en-US" altLang="en-US" dirty="0"/>
              <a:t>Linking the object code will generate an executable file.</a:t>
            </a:r>
          </a:p>
          <a:p>
            <a:r>
              <a:rPr lang="en-US" altLang="en-US" dirty="0"/>
              <a:t>There are many compilers for C under Unix</a:t>
            </a:r>
          </a:p>
          <a:p>
            <a:pPr lvl="1"/>
            <a:r>
              <a:rPr lang="en-US" altLang="en-US" dirty="0" err="1">
                <a:solidFill>
                  <a:schemeClr val="accent2"/>
                </a:solidFill>
              </a:rPr>
              <a:t>gcc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accent2"/>
                </a:solidFill>
              </a:rPr>
              <a:t>clang</a:t>
            </a:r>
          </a:p>
          <a:p>
            <a:pPr lvl="1"/>
            <a:r>
              <a:rPr lang="en-US" altLang="en-US" dirty="0"/>
              <a:t>we will use </a:t>
            </a:r>
            <a:r>
              <a:rPr lang="en-US" altLang="en-US" dirty="0">
                <a:solidFill>
                  <a:schemeClr val="accent2"/>
                </a:solidFill>
              </a:rPr>
              <a:t>clang</a:t>
            </a:r>
            <a:r>
              <a:rPr lang="en-US" altLang="en-US" dirty="0"/>
              <a:t> in this course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4848513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Compilation</a:t>
            </a:r>
            <a:endParaRPr lang="en-CA" altLang="en-US" dirty="0"/>
          </a:p>
        </p:txBody>
      </p:sp>
      <p:sp>
        <p:nvSpPr>
          <p:cNvPr id="269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78393" indent="-478393"/>
            <a:r>
              <a:rPr lang="en-US" altLang="en-US" sz="2900" dirty="0"/>
              <a:t>To compile a program:</a:t>
            </a:r>
          </a:p>
          <a:p>
            <a:pPr marL="861395" lvl="1" indent="-410051">
              <a:buSzPct val="75000"/>
              <a:buFont typeface="Monotype Sorts" pitchFamily="2" charset="2"/>
              <a:buChar char="u"/>
            </a:pPr>
            <a:r>
              <a:rPr lang="en-US" altLang="en-US" sz="2500" dirty="0"/>
              <a:t>Compile the program to object code.</a:t>
            </a:r>
          </a:p>
          <a:p>
            <a:pPr marL="1312734" lvl="2" indent="-410051">
              <a:buNone/>
            </a:pPr>
            <a:r>
              <a:rPr lang="en-US" altLang="en-US" sz="2500" dirty="0">
                <a:solidFill>
                  <a:schemeClr val="accent2"/>
                </a:solidFill>
              </a:rPr>
              <a:t>clang -c </a:t>
            </a:r>
            <a:r>
              <a:rPr lang="en-US" altLang="en-US" sz="2500" dirty="0" err="1">
                <a:solidFill>
                  <a:schemeClr val="accent2"/>
                </a:solidFill>
              </a:rPr>
              <a:t>hello.c</a:t>
            </a:r>
            <a:endParaRPr lang="en-US" altLang="en-US" sz="2500" dirty="0">
              <a:solidFill>
                <a:schemeClr val="accent2"/>
              </a:solidFill>
            </a:endParaRPr>
          </a:p>
          <a:p>
            <a:pPr marL="861395" lvl="1" indent="-410051">
              <a:buSzPct val="75000"/>
              <a:buFont typeface="Monotype Sorts" pitchFamily="2" charset="2"/>
              <a:buChar char="u"/>
            </a:pPr>
            <a:r>
              <a:rPr lang="en-US" altLang="en-US" sz="2500" dirty="0"/>
              <a:t>Link the object code to executable file.</a:t>
            </a:r>
            <a:endParaRPr lang="en-US" altLang="en-US" sz="2500" dirty="0">
              <a:solidFill>
                <a:srgbClr val="00FF00"/>
              </a:solidFill>
            </a:endParaRPr>
          </a:p>
          <a:p>
            <a:pPr marL="1312734" lvl="2" indent="-410051">
              <a:buNone/>
            </a:pPr>
            <a:r>
              <a:rPr lang="en-US" altLang="en-US" sz="2500" dirty="0">
                <a:solidFill>
                  <a:schemeClr val="accent2"/>
                </a:solidFill>
              </a:rPr>
              <a:t>clang </a:t>
            </a:r>
            <a:r>
              <a:rPr lang="en-US" altLang="en-US" sz="2500" dirty="0" err="1">
                <a:solidFill>
                  <a:schemeClr val="accent2"/>
                </a:solidFill>
              </a:rPr>
              <a:t>hello.o</a:t>
            </a:r>
            <a:r>
              <a:rPr lang="en-US" altLang="en-US" sz="2500" dirty="0">
                <a:solidFill>
                  <a:schemeClr val="accent2"/>
                </a:solidFill>
              </a:rPr>
              <a:t> -o hello</a:t>
            </a:r>
          </a:p>
          <a:p>
            <a:pPr marL="478393" indent="-478393"/>
            <a:r>
              <a:rPr lang="en-US" altLang="en-US" sz="2900" dirty="0"/>
              <a:t>You can do the two steps together by running:</a:t>
            </a:r>
          </a:p>
          <a:p>
            <a:pPr marL="1312734" lvl="2" indent="-410051">
              <a:buNone/>
            </a:pPr>
            <a:r>
              <a:rPr lang="en-US" altLang="en-US" sz="2500" dirty="0">
                <a:solidFill>
                  <a:schemeClr val="accent2"/>
                </a:solidFill>
              </a:rPr>
              <a:t>clang -Wall </a:t>
            </a:r>
            <a:r>
              <a:rPr lang="en-US" altLang="en-US" sz="2500" dirty="0" err="1">
                <a:solidFill>
                  <a:schemeClr val="accent2"/>
                </a:solidFill>
              </a:rPr>
              <a:t>hello.c</a:t>
            </a:r>
            <a:r>
              <a:rPr lang="en-US" altLang="en-US" sz="2500" dirty="0">
                <a:solidFill>
                  <a:schemeClr val="accent2"/>
                </a:solidFill>
              </a:rPr>
              <a:t> -o hello</a:t>
            </a:r>
          </a:p>
          <a:p>
            <a:pPr marL="478393" indent="-478393"/>
            <a:r>
              <a:rPr lang="en-US" altLang="en-US" sz="2900" dirty="0"/>
              <a:t>To run your program:</a:t>
            </a:r>
          </a:p>
          <a:p>
            <a:pPr marL="1312734" lvl="2" indent="-410051">
              <a:buNone/>
            </a:pPr>
            <a:r>
              <a:rPr lang="en-US" altLang="en-US" sz="2500" dirty="0">
                <a:solidFill>
                  <a:schemeClr val="accent2"/>
                </a:solidFill>
              </a:rPr>
              <a:t>./hello</a:t>
            </a:r>
          </a:p>
          <a:p>
            <a:pPr marL="1312734" lvl="2" indent="-410051">
              <a:buNone/>
            </a:pPr>
            <a:r>
              <a:rPr lang="en-US" altLang="en-US" sz="2500" dirty="0">
                <a:solidFill>
                  <a:schemeClr val="accent2"/>
                </a:solidFill>
              </a:rPr>
              <a:t>Hello World!</a:t>
            </a:r>
          </a:p>
          <a:p>
            <a:pPr marL="1312734" lvl="2" indent="-410051">
              <a:buNone/>
            </a:pPr>
            <a:endParaRPr lang="en-CA" altLang="en-US" sz="2500" dirty="0">
              <a:solidFill>
                <a:schemeClr val="hlink"/>
              </a:solidFill>
            </a:endParaRPr>
          </a:p>
        </p:txBody>
      </p:sp>
      <p:sp>
        <p:nvSpPr>
          <p:cNvPr id="2693124" name="Text Box 4"/>
          <p:cNvSpPr txBox="1">
            <a:spLocks noChangeArrowheads="1"/>
          </p:cNvSpPr>
          <p:nvPr/>
        </p:nvSpPr>
        <p:spPr bwMode="auto">
          <a:xfrm>
            <a:off x="4779819" y="4908178"/>
            <a:ext cx="3210236" cy="1236973"/>
          </a:xfrm>
          <a:prstGeom prst="rect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12" tIns="41005" rIns="82012" bIns="41005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500" dirty="0">
                <a:solidFill>
                  <a:schemeClr val="accent2"/>
                </a:solidFill>
              </a:rPr>
              <a:t>If you leave off the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500" dirty="0">
                <a:solidFill>
                  <a:schemeClr val="accent2"/>
                </a:solidFill>
              </a:rPr>
              <a:t>-o, executable goes into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500" dirty="0">
                <a:solidFill>
                  <a:schemeClr val="accent2"/>
                </a:solidFill>
              </a:rPr>
              <a:t>the file </a:t>
            </a:r>
            <a:r>
              <a:rPr lang="en-US" altLang="en-US" sz="2500" dirty="0" err="1">
                <a:solidFill>
                  <a:schemeClr val="accent2"/>
                </a:solidFill>
              </a:rPr>
              <a:t>a.out</a:t>
            </a:r>
            <a:endParaRPr lang="en-CA" altLang="en-US" sz="25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273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Compiling and running</a:t>
            </a:r>
            <a:endParaRPr lang="en-CA" altLang="en-US" dirty="0"/>
          </a:p>
        </p:txBody>
      </p:sp>
      <p:sp>
        <p:nvSpPr>
          <p:cNvPr id="269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78393" indent="-478393"/>
            <a:r>
              <a:rPr lang="en-US" altLang="en-US" sz="2900" dirty="0"/>
              <a:t>To compile the source code and generate the executable:</a:t>
            </a:r>
          </a:p>
          <a:p>
            <a:pPr marL="1312734" lvl="2" indent="-410051">
              <a:buNone/>
            </a:pPr>
            <a:r>
              <a:rPr lang="en-US" altLang="en-US" sz="2500" dirty="0">
                <a:solidFill>
                  <a:schemeClr val="accent2"/>
                </a:solidFill>
              </a:rPr>
              <a:t>clang -Wall </a:t>
            </a:r>
            <a:r>
              <a:rPr lang="en-US" altLang="en-US" sz="2500" dirty="0" err="1">
                <a:solidFill>
                  <a:schemeClr val="accent2"/>
                </a:solidFill>
              </a:rPr>
              <a:t>hello.c</a:t>
            </a:r>
            <a:r>
              <a:rPr lang="en-US" altLang="en-US" sz="2500" dirty="0">
                <a:solidFill>
                  <a:schemeClr val="accent2"/>
                </a:solidFill>
              </a:rPr>
              <a:t> -o hello</a:t>
            </a:r>
          </a:p>
          <a:p>
            <a:pPr marL="478393" indent="-478393"/>
            <a:r>
              <a:rPr lang="en-US" altLang="en-US" sz="2900" dirty="0"/>
              <a:t>To run your program:</a:t>
            </a:r>
          </a:p>
          <a:p>
            <a:pPr marL="1312734" lvl="2" indent="-410051">
              <a:buNone/>
            </a:pPr>
            <a:r>
              <a:rPr lang="en-US" altLang="en-US" sz="2500" dirty="0">
                <a:solidFill>
                  <a:schemeClr val="accent2"/>
                </a:solidFill>
              </a:rPr>
              <a:t>./hello</a:t>
            </a:r>
          </a:p>
          <a:p>
            <a:pPr marL="1312734" lvl="2" indent="-410051">
              <a:buNone/>
            </a:pPr>
            <a:r>
              <a:rPr lang="en-US" altLang="en-US" sz="2500" dirty="0">
                <a:solidFill>
                  <a:schemeClr val="accent2"/>
                </a:solidFill>
              </a:rPr>
              <a:t>Hello World!</a:t>
            </a:r>
          </a:p>
          <a:p>
            <a:pPr marL="1312734" lvl="2" indent="-410051">
              <a:buNone/>
            </a:pPr>
            <a:endParaRPr lang="en-CA" altLang="en-US" sz="2500" dirty="0">
              <a:solidFill>
                <a:schemeClr val="hlink"/>
              </a:solidFill>
            </a:endParaRPr>
          </a:p>
        </p:txBody>
      </p:sp>
      <p:sp>
        <p:nvSpPr>
          <p:cNvPr id="2693124" name="Text Box 4"/>
          <p:cNvSpPr txBox="1">
            <a:spLocks noChangeArrowheads="1"/>
          </p:cNvSpPr>
          <p:nvPr/>
        </p:nvSpPr>
        <p:spPr bwMode="auto">
          <a:xfrm>
            <a:off x="5183929" y="5210066"/>
            <a:ext cx="3210236" cy="1236973"/>
          </a:xfrm>
          <a:prstGeom prst="rect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12" tIns="41005" rIns="82012" bIns="41005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500" dirty="0">
                <a:solidFill>
                  <a:schemeClr val="accent2"/>
                </a:solidFill>
              </a:rPr>
              <a:t>If you leave off the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500" dirty="0">
                <a:solidFill>
                  <a:schemeClr val="accent2"/>
                </a:solidFill>
              </a:rPr>
              <a:t>-o, executable goes into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500" dirty="0">
                <a:solidFill>
                  <a:schemeClr val="accent2"/>
                </a:solidFill>
              </a:rPr>
              <a:t>the file </a:t>
            </a:r>
            <a:r>
              <a:rPr lang="en-US" altLang="en-US" sz="2500" dirty="0" err="1">
                <a:solidFill>
                  <a:schemeClr val="accent2"/>
                </a:solidFill>
              </a:rPr>
              <a:t>a.out</a:t>
            </a:r>
            <a:endParaRPr lang="en-CA" altLang="en-US" sz="25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251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Compilation error</a:t>
            </a:r>
          </a:p>
        </p:txBody>
      </p:sp>
      <p:sp>
        <p:nvSpPr>
          <p:cNvPr id="269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Error messages are a little different than you may be used to but they can be quite descriptive.</a:t>
            </a:r>
          </a:p>
          <a:p>
            <a:r>
              <a:rPr lang="en-US" altLang="en-US" dirty="0"/>
              <a:t>Always try to fix problems starting with the first error the compiler gives you - the others may disappear too!</a:t>
            </a:r>
          </a:p>
        </p:txBody>
      </p:sp>
    </p:spTree>
    <p:extLst>
      <p:ext uri="{BB962C8B-B14F-4D97-AF65-F5344CB8AC3E}">
        <p14:creationId xmlns:p14="http://schemas.microsoft.com/office/powerpoint/2010/main" val="108604748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Announcement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Your Unix account should be working now</a:t>
            </a:r>
          </a:p>
          <a:p>
            <a:endParaRPr lang="en-CA" dirty="0"/>
          </a:p>
          <a:p>
            <a:r>
              <a:rPr lang="en-CA" dirty="0"/>
              <a:t>Lab starts this week. Lab1 is available in </a:t>
            </a:r>
            <a:r>
              <a:rPr lang="en-CA" dirty="0" err="1"/>
              <a:t>UMLearn</a:t>
            </a:r>
            <a:endParaRPr lang="en-CA" dirty="0"/>
          </a:p>
          <a:p>
            <a:endParaRPr lang="en-CA" dirty="0"/>
          </a:p>
          <a:p>
            <a:r>
              <a:rPr lang="en-CA" dirty="0"/>
              <a:t>If you cannot finish lab1 within the scheduled lab, you can do it at the </a:t>
            </a:r>
            <a:r>
              <a:rPr lang="en-CA" u="sng" dirty="0"/>
              <a:t>BEGINNING</a:t>
            </a:r>
            <a:r>
              <a:rPr lang="en-CA" dirty="0"/>
              <a:t> of lab2</a:t>
            </a:r>
          </a:p>
          <a:p>
            <a:endParaRPr lang="en-CA" dirty="0"/>
          </a:p>
          <a:p>
            <a:r>
              <a:rPr lang="en-CA" dirty="0"/>
              <a:t>Due to limited seating, please attend the lab section that you are registered in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273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login on Mac lab for the 1</a:t>
            </a:r>
            <a:r>
              <a:rPr lang="en-US" baseline="30000" dirty="0"/>
              <a:t>st</a:t>
            </a:r>
            <a:r>
              <a:rPr lang="en-US" dirty="0"/>
              <a:t> time, it might take a while (e.g. 1-2 minutes) for the system for set up. Please be patient. Subsequent logins should be faster.</a:t>
            </a:r>
          </a:p>
          <a:p>
            <a:endParaRPr lang="en-US" dirty="0"/>
          </a:p>
          <a:p>
            <a:r>
              <a:rPr lang="en-US" dirty="0"/>
              <a:t>See the “announcements” posted in </a:t>
            </a:r>
            <a:r>
              <a:rPr lang="en-US" dirty="0" err="1"/>
              <a:t>UMLearn</a:t>
            </a:r>
            <a:r>
              <a:rPr lang="en-US" dirty="0"/>
              <a:t> on how to change your password. </a:t>
            </a:r>
          </a:p>
        </p:txBody>
      </p:sp>
    </p:spTree>
    <p:extLst>
      <p:ext uri="{BB962C8B-B14F-4D97-AF65-F5344CB8AC3E}">
        <p14:creationId xmlns:p14="http://schemas.microsoft.com/office/powerpoint/2010/main" val="30685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Quota Issue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students have been having issues when working on the Mac computers (rodents) caused by exceeding their file quota limit.</a:t>
            </a:r>
          </a:p>
          <a:p>
            <a:endParaRPr lang="en-US" dirty="0"/>
          </a:p>
          <a:p>
            <a:r>
              <a:rPr lang="en-US" dirty="0"/>
              <a:t>The problem is apparently caused by Adobe updater writing a bunch of files to your cache.</a:t>
            </a:r>
          </a:p>
          <a:p>
            <a:endParaRPr lang="en-US" dirty="0"/>
          </a:p>
          <a:p>
            <a:r>
              <a:rPr lang="en-US" dirty="0"/>
              <a:t>Here is a fix to get your quota back under the limit:</a:t>
            </a:r>
          </a:p>
          <a:p>
            <a:pPr lvl="1"/>
            <a:r>
              <a:rPr lang="en-US" dirty="0"/>
              <a:t>Open a Terminal window</a:t>
            </a:r>
          </a:p>
          <a:p>
            <a:pPr lvl="1"/>
            <a:r>
              <a:rPr lang="en-US" dirty="0"/>
              <a:t>Use the command quota -v to display your current quota limit and how much you have exceeded it.</a:t>
            </a:r>
          </a:p>
          <a:p>
            <a:pPr lvl="1"/>
            <a:r>
              <a:rPr lang="en-US" dirty="0"/>
              <a:t>Use the command </a:t>
            </a:r>
            <a:r>
              <a:rPr lang="en-US" dirty="0" err="1"/>
              <a:t>rm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~/Library/Caches/* to delete the cached files.</a:t>
            </a:r>
          </a:p>
          <a:p>
            <a:pPr lvl="1"/>
            <a:r>
              <a:rPr lang="en-US" dirty="0"/>
              <a:t>Repeat the command in step 2. You should now be under your quota limit.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1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4C3B-0003-490D-B1EB-5EB460D75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UNIX and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AE61B-ABC9-4C78-BC99-61E292F43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UNIX != C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 is a general purpose programming language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UNIX is an operating system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3CA5D-30C4-4D6C-8F90-96C637E0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801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C495-2DCE-4275-8DA0-CF145652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Editor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C0825-CEE4-4045-8C42-443DD685F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MAC: </a:t>
            </a:r>
            <a:r>
              <a:rPr lang="en-CA" dirty="0" err="1"/>
              <a:t>Xcode</a:t>
            </a:r>
            <a:r>
              <a:rPr lang="en-CA" dirty="0"/>
              <a:t>, vim, emacs, </a:t>
            </a:r>
            <a:r>
              <a:rPr lang="en-CA" dirty="0" err="1"/>
              <a:t>nano</a:t>
            </a:r>
            <a:r>
              <a:rPr lang="en-CA" dirty="0"/>
              <a:t>, </a:t>
            </a:r>
            <a:r>
              <a:rPr lang="en-CA" dirty="0" err="1"/>
              <a:t>pico</a:t>
            </a:r>
            <a:r>
              <a:rPr lang="en-CA" dirty="0"/>
              <a:t>, …</a:t>
            </a:r>
          </a:p>
          <a:p>
            <a:endParaRPr lang="en-CA" dirty="0"/>
          </a:p>
          <a:p>
            <a:r>
              <a:rPr lang="en-CA" dirty="0"/>
              <a:t>LINUX: sublime, vim, emacs, </a:t>
            </a:r>
            <a:r>
              <a:rPr lang="en-CA" dirty="0" err="1"/>
              <a:t>nano</a:t>
            </a:r>
            <a:r>
              <a:rPr lang="en-CA" dirty="0"/>
              <a:t>, </a:t>
            </a:r>
            <a:r>
              <a:rPr lang="en-CA" dirty="0" err="1"/>
              <a:t>pico</a:t>
            </a:r>
            <a:r>
              <a:rPr lang="en-CA" dirty="0"/>
              <a:t>, …</a:t>
            </a:r>
          </a:p>
          <a:p>
            <a:endParaRPr lang="en-CA" dirty="0"/>
          </a:p>
          <a:p>
            <a:r>
              <a:rPr lang="en-CA" dirty="0"/>
              <a:t>Windows:</a:t>
            </a:r>
          </a:p>
          <a:p>
            <a:pPr lvl="1"/>
            <a:r>
              <a:rPr lang="en-CA" dirty="0"/>
              <a:t>Visual Studio</a:t>
            </a:r>
          </a:p>
          <a:p>
            <a:pPr lvl="1"/>
            <a:r>
              <a:rPr lang="en-CA" dirty="0"/>
              <a:t>Sublime</a:t>
            </a:r>
          </a:p>
          <a:p>
            <a:pPr lvl="1"/>
            <a:r>
              <a:rPr lang="en-CA" dirty="0"/>
              <a:t>SSH to use an editor on MAC or LINUX</a:t>
            </a:r>
          </a:p>
          <a:p>
            <a:pPr lvl="1"/>
            <a:r>
              <a:rPr lang="en-CA" dirty="0"/>
              <a:t>…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Compile in Terminal using ‘</a:t>
            </a:r>
            <a:r>
              <a:rPr lang="en-CA" b="1" dirty="0"/>
              <a:t>clang</a:t>
            </a:r>
            <a:r>
              <a:rPr lang="en-CA" dirty="0"/>
              <a:t>’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1BBB5-7E3F-4FC2-B4B4-282CF5B42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860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48EF-7A25-4BE5-BA14-3E007C3B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SSH options for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455C9-0BD2-468F-BAD3-376FF0059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err="1"/>
              <a:t>PuTTY</a:t>
            </a:r>
            <a:r>
              <a:rPr lang="en-CA" dirty="0"/>
              <a:t> (</a:t>
            </a:r>
            <a:r>
              <a:rPr lang="en-CA" dirty="0">
                <a:hlinkClick r:id="rId2"/>
              </a:rPr>
              <a:t>http://www.putty.org/</a:t>
            </a:r>
            <a:r>
              <a:rPr lang="en-CA" dirty="0"/>
              <a:t>)</a:t>
            </a:r>
          </a:p>
          <a:p>
            <a:endParaRPr lang="en-CA" dirty="0"/>
          </a:p>
          <a:p>
            <a:r>
              <a:rPr lang="en-CA" dirty="0" err="1"/>
              <a:t>WinScp</a:t>
            </a:r>
            <a:r>
              <a:rPr lang="en-CA" dirty="0"/>
              <a:t> (</a:t>
            </a:r>
            <a:r>
              <a:rPr lang="en-CA" dirty="0">
                <a:hlinkClick r:id="rId3"/>
              </a:rPr>
              <a:t>https://winscp.net/eng/download.php</a:t>
            </a:r>
            <a:r>
              <a:rPr lang="en-CA" dirty="0"/>
              <a:t>)</a:t>
            </a:r>
          </a:p>
          <a:p>
            <a:endParaRPr lang="en-CA" dirty="0"/>
          </a:p>
          <a:p>
            <a:r>
              <a:rPr lang="en-CA" dirty="0"/>
              <a:t>Cygwin (</a:t>
            </a:r>
            <a:r>
              <a:rPr lang="en-CA" dirty="0">
                <a:hlinkClick r:id="rId4"/>
              </a:rPr>
              <a:t>https://www.cygwin.com/</a:t>
            </a:r>
            <a:r>
              <a:rPr lang="en-CA" dirty="0"/>
              <a:t>)</a:t>
            </a:r>
          </a:p>
          <a:p>
            <a:endParaRPr lang="en-CA" dirty="0"/>
          </a:p>
          <a:p>
            <a:r>
              <a:rPr lang="en-CA" dirty="0"/>
              <a:t>Bash on Ubuntu on Windows (</a:t>
            </a:r>
            <a:r>
              <a:rPr lang="en-CA" dirty="0">
                <a:hlinkClick r:id="rId5"/>
              </a:rPr>
              <a:t>https://msdn.microsoft.com/en-us/commandline/wsl/about</a:t>
            </a:r>
            <a:r>
              <a:rPr lang="en-CA" dirty="0"/>
              <a:t>)</a:t>
            </a:r>
          </a:p>
          <a:p>
            <a:endParaRPr lang="en-CA" dirty="0"/>
          </a:p>
          <a:p>
            <a:r>
              <a:rPr lang="en-CA" dirty="0"/>
              <a:t>Virtual Machine</a:t>
            </a:r>
          </a:p>
          <a:p>
            <a:endParaRPr lang="en-CA" dirty="0"/>
          </a:p>
          <a:p>
            <a:r>
              <a:rPr lang="en-CA" dirty="0"/>
              <a:t>Dual boot (multi boot)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618B0-996D-4119-8822-83782AF0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E3CC-453D-48CD-9F03-D315491B094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246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Myriad Web Pr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Myriad Web Pr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Myriad Web Pr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</TotalTime>
  <Words>1929</Words>
  <Application>Microsoft Office PowerPoint</Application>
  <PresentationFormat>On-screen Show (4:3)</PresentationFormat>
  <Paragraphs>323</Paragraphs>
  <Slides>34</Slides>
  <Notes>19</Notes>
  <HiddenSlides>3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9" baseType="lpstr">
      <vt:lpstr>Helvetica Light</vt:lpstr>
      <vt:lpstr>Monotype Sorts</vt:lpstr>
      <vt:lpstr>ＭＳ Ｐゴシック</vt:lpstr>
      <vt:lpstr>Myriad Web Pro</vt:lpstr>
      <vt:lpstr>Arial</vt:lpstr>
      <vt:lpstr>Calibri</vt:lpstr>
      <vt:lpstr>Calibri Light</vt:lpstr>
      <vt:lpstr>Courier New</vt:lpstr>
      <vt:lpstr>Times</vt:lpstr>
      <vt:lpstr>Office Theme</vt:lpstr>
      <vt:lpstr>1_Custom Design</vt:lpstr>
      <vt:lpstr>2_Custom Design</vt:lpstr>
      <vt:lpstr>3_Custom Design</vt:lpstr>
      <vt:lpstr>Acrobat Document</vt:lpstr>
      <vt:lpstr>CorelDRAW! Graphic</vt:lpstr>
      <vt:lpstr>COMP 2160 Programming Practices Section A01</vt:lpstr>
      <vt:lpstr>Student Accessibility Services </vt:lpstr>
      <vt:lpstr>PowerPoint Presentation</vt:lpstr>
      <vt:lpstr>Announcement</vt:lpstr>
      <vt:lpstr>Unix Account</vt:lpstr>
      <vt:lpstr>Disk Quota Issue</vt:lpstr>
      <vt:lpstr>UNIX and C</vt:lpstr>
      <vt:lpstr>Editor options</vt:lpstr>
      <vt:lpstr>SSH options for Windows</vt:lpstr>
      <vt:lpstr>PowerPoint Presentation</vt:lpstr>
      <vt:lpstr>Introduction to C</vt:lpstr>
      <vt:lpstr>History of C</vt:lpstr>
      <vt:lpstr>History of C</vt:lpstr>
      <vt:lpstr>Standardization of C</vt:lpstr>
      <vt:lpstr>C-Based Languages</vt:lpstr>
      <vt:lpstr>Properties of C</vt:lpstr>
      <vt:lpstr>Properties of C</vt:lpstr>
      <vt:lpstr>Properties of C</vt:lpstr>
      <vt:lpstr>Strengths of C</vt:lpstr>
      <vt:lpstr>Weaknesses of C</vt:lpstr>
      <vt:lpstr>Effective Use of C</vt:lpstr>
      <vt:lpstr>C vs Java</vt:lpstr>
      <vt:lpstr>Very much the same as Java</vt:lpstr>
      <vt:lpstr>Mostly the same as Java</vt:lpstr>
      <vt:lpstr>Very different from Java</vt:lpstr>
      <vt:lpstr>Also very different</vt:lpstr>
      <vt:lpstr>The C Development Cycle</vt:lpstr>
      <vt:lpstr>First C program – hello.c</vt:lpstr>
      <vt:lpstr>Dissecting Hello World</vt:lpstr>
      <vt:lpstr>Second C program</vt:lpstr>
      <vt:lpstr>Compilation </vt:lpstr>
      <vt:lpstr>Compilation</vt:lpstr>
      <vt:lpstr>Compiling and running</vt:lpstr>
      <vt:lpstr>Compilation error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2160 Programming Practices Section A01</dc:title>
  <dc:creator>Stela Seo</dc:creator>
  <cp:lastModifiedBy>Stela Seo</cp:lastModifiedBy>
  <cp:revision>57</cp:revision>
  <dcterms:created xsi:type="dcterms:W3CDTF">2017-09-02T14:22:59Z</dcterms:created>
  <dcterms:modified xsi:type="dcterms:W3CDTF">2017-09-12T16:09:03Z</dcterms:modified>
</cp:coreProperties>
</file>