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61" r:id="rId2"/>
    <p:sldMasterId id="2147483673" r:id="rId3"/>
    <p:sldMasterId id="2147483685" r:id="rId4"/>
    <p:sldMasterId id="2147483697" r:id="rId5"/>
  </p:sldMasterIdLst>
  <p:notesMasterIdLst>
    <p:notesMasterId r:id="rId35"/>
  </p:notesMasterIdLst>
  <p:handoutMasterIdLst>
    <p:handoutMasterId r:id="rId36"/>
  </p:handoutMasterIdLst>
  <p:sldIdLst>
    <p:sldId id="297" r:id="rId6"/>
    <p:sldId id="635" r:id="rId7"/>
    <p:sldId id="619" r:id="rId8"/>
    <p:sldId id="630" r:id="rId9"/>
    <p:sldId id="626" r:id="rId10"/>
    <p:sldId id="621" r:id="rId11"/>
    <p:sldId id="622" r:id="rId12"/>
    <p:sldId id="426" r:id="rId13"/>
    <p:sldId id="628" r:id="rId14"/>
    <p:sldId id="526" r:id="rId15"/>
    <p:sldId id="527" r:id="rId16"/>
    <p:sldId id="528" r:id="rId17"/>
    <p:sldId id="551" r:id="rId18"/>
    <p:sldId id="552" r:id="rId19"/>
    <p:sldId id="554" r:id="rId20"/>
    <p:sldId id="556" r:id="rId21"/>
    <p:sldId id="633" r:id="rId22"/>
    <p:sldId id="634" r:id="rId23"/>
    <p:sldId id="582" r:id="rId24"/>
    <p:sldId id="583" r:id="rId25"/>
    <p:sldId id="584" r:id="rId26"/>
    <p:sldId id="585" r:id="rId27"/>
    <p:sldId id="586" r:id="rId28"/>
    <p:sldId id="587" r:id="rId29"/>
    <p:sldId id="629" r:id="rId30"/>
    <p:sldId id="609" r:id="rId31"/>
    <p:sldId id="610" r:id="rId32"/>
    <p:sldId id="611" r:id="rId33"/>
    <p:sldId id="618" r:id="rId34"/>
  </p:sldIdLst>
  <p:sldSz cx="9144000" cy="6858000" type="screen4x3"/>
  <p:notesSz cx="6985000" cy="9271000"/>
  <p:defaultTextStyle>
    <a:defPPr>
      <a:defRPr lang="en-AU"/>
    </a:defPPr>
    <a:lvl1pPr algn="ctr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008000"/>
    <a:srgbClr val="CC0000"/>
    <a:srgbClr val="006600"/>
    <a:srgbClr val="800080"/>
    <a:srgbClr val="996600"/>
    <a:srgbClr val="CC66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3735" autoAdjust="0"/>
  </p:normalViewPr>
  <p:slideViewPr>
    <p:cSldViewPr>
      <p:cViewPr varScale="1">
        <p:scale>
          <a:sx n="96" d="100"/>
          <a:sy n="96" d="100"/>
        </p:scale>
        <p:origin x="155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70"/>
    </p:cViewPr>
  </p:sorterViewPr>
  <p:notesViewPr>
    <p:cSldViewPr>
      <p:cViewPr varScale="1">
        <p:scale>
          <a:sx n="56" d="100"/>
          <a:sy n="56" d="100"/>
        </p:scale>
        <p:origin x="-1878" y="-78"/>
      </p:cViewPr>
      <p:guideLst>
        <p:guide orient="horz" pos="2920"/>
        <p:guide pos="22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9" tIns="45514" rIns="91029" bIns="45514" numCol="1" anchor="t" anchorCtr="0" compatLnSpc="1">
            <a:prstTxWarp prst="textNoShape">
              <a:avLst/>
            </a:prstTxWarp>
            <a:spAutoFit/>
          </a:bodyPr>
          <a:lstStyle>
            <a:lvl1pPr algn="l" defTabSz="909638">
              <a:spcBef>
                <a:spcPct val="0"/>
              </a:spcBef>
              <a:defRPr sz="1200"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CSE1301 Sem 2-2003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0"/>
            <a:ext cx="30273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9" tIns="45514" rIns="91029" bIns="45514" numCol="1" anchor="t" anchorCtr="0" compatLnSpc="1">
            <a:prstTxWarp prst="textNoShape">
              <a:avLst/>
            </a:prstTxWarp>
            <a:spAutoFit/>
          </a:bodyPr>
          <a:lstStyle>
            <a:lvl1pPr algn="r" defTabSz="909638">
              <a:spcBef>
                <a:spcPct val="0"/>
              </a:spcBef>
              <a:defRPr sz="1200"/>
            </a:lvl1pPr>
          </a:lstStyle>
          <a:p>
            <a:fld id="{3E616263-F72D-1740-A5A5-6273C7287DFC}" type="datetime1">
              <a:rPr lang="en-US"/>
              <a:pPr/>
              <a:t>9/12/2017</a:t>
            </a:fld>
            <a:endParaRPr lang="en-US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96363"/>
            <a:ext cx="30273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9" tIns="45514" rIns="91029" bIns="45514" numCol="1" anchor="b" anchorCtr="0" compatLnSpc="1">
            <a:prstTxWarp prst="textNoShape">
              <a:avLst/>
            </a:prstTxWarp>
            <a:spAutoFit/>
          </a:bodyPr>
          <a:lstStyle>
            <a:lvl1pPr algn="l" defTabSz="909638">
              <a:spcBef>
                <a:spcPct val="0"/>
              </a:spcBef>
              <a:defRPr sz="1200"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Lecture 3: C Primitives 1</a:t>
            </a:r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996363"/>
            <a:ext cx="30273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9" tIns="45514" rIns="91029" bIns="45514" numCol="1" anchor="b" anchorCtr="0" compatLnSpc="1">
            <a:prstTxWarp prst="textNoShape">
              <a:avLst/>
            </a:prstTxWarp>
            <a:spAutoFit/>
          </a:bodyPr>
          <a:lstStyle>
            <a:lvl1pPr algn="r" defTabSz="909638">
              <a:spcBef>
                <a:spcPct val="0"/>
              </a:spcBef>
              <a:defRPr sz="1200"/>
            </a:lvl1pPr>
          </a:lstStyle>
          <a:p>
            <a:fld id="{2BE5EF0B-BD67-0E4F-A313-067EEE833F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23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9" tIns="45514" rIns="91029" bIns="45514" numCol="1" anchor="t" anchorCtr="0" compatLnSpc="1">
            <a:prstTxWarp prst="textNoShape">
              <a:avLst/>
            </a:prstTxWarp>
            <a:spAutoFit/>
          </a:bodyPr>
          <a:lstStyle>
            <a:lvl1pPr algn="l" defTabSz="909638">
              <a:spcBef>
                <a:spcPct val="0"/>
              </a:spcBef>
              <a:buFontTx/>
              <a:buChar char="•"/>
              <a:defRPr sz="1200"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CSE1301 Sem 2-2003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73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9" tIns="45514" rIns="91029" bIns="45514" numCol="1" anchor="t" anchorCtr="0" compatLnSpc="1">
            <a:prstTxWarp prst="textNoShape">
              <a:avLst/>
            </a:prstTxWarp>
            <a:spAutoFit/>
          </a:bodyPr>
          <a:lstStyle>
            <a:lvl1pPr algn="r" defTabSz="909638">
              <a:spcBef>
                <a:spcPct val="0"/>
              </a:spcBef>
              <a:buFontTx/>
              <a:buChar char="•"/>
              <a:defRPr sz="1200"/>
            </a:lvl1pPr>
          </a:lstStyle>
          <a:p>
            <a:fld id="{9AE229F6-929F-8C4C-B4E9-561058243D44}" type="datetime1">
              <a:rPr lang="en-US"/>
              <a:pPr/>
              <a:t>9/12/2017</a:t>
            </a:fld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4403725"/>
            <a:ext cx="5124450" cy="1227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9" tIns="45514" rIns="91029" bIns="45514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96363"/>
            <a:ext cx="30273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9" tIns="45514" rIns="91029" bIns="45514" numCol="1" anchor="b" anchorCtr="0" compatLnSpc="1">
            <a:prstTxWarp prst="textNoShape">
              <a:avLst/>
            </a:prstTxWarp>
            <a:spAutoFit/>
          </a:bodyPr>
          <a:lstStyle>
            <a:lvl1pPr algn="l" defTabSz="909638">
              <a:spcBef>
                <a:spcPct val="0"/>
              </a:spcBef>
              <a:buFontTx/>
              <a:buChar char="•"/>
              <a:defRPr sz="1200"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Lecture 3: C Primitives 1</a:t>
            </a:r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996363"/>
            <a:ext cx="30273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9" tIns="45514" rIns="91029" bIns="45514" numCol="1" anchor="b" anchorCtr="0" compatLnSpc="1">
            <a:prstTxWarp prst="textNoShape">
              <a:avLst/>
            </a:prstTxWarp>
            <a:spAutoFit/>
          </a:bodyPr>
          <a:lstStyle>
            <a:lvl1pPr algn="r" defTabSz="909638">
              <a:spcBef>
                <a:spcPct val="0"/>
              </a:spcBef>
              <a:buFontTx/>
              <a:buChar char="•"/>
              <a:defRPr sz="1200"/>
            </a:lvl1pPr>
          </a:lstStyle>
          <a:p>
            <a:fld id="{BA81538D-EDB2-A042-85E4-C16A220C5B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7690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096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096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096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096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096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defTabSz="909638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defTabSz="909638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defTabSz="909638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defTabSz="909638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/>
              <a:t>CSE1301 Sem 2-2003</a:t>
            </a:r>
          </a:p>
        </p:txBody>
      </p:sp>
      <p:sp>
        <p:nvSpPr>
          <p:cNvPr id="1003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096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096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096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096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096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defTabSz="909638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defTabSz="909638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defTabSz="909638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defTabSz="909638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/>
              <a:t>Lecture 3: C Primitives 1</a:t>
            </a:r>
          </a:p>
        </p:txBody>
      </p:sp>
      <p:sp>
        <p:nvSpPr>
          <p:cNvPr id="1003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096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096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096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096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096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defTabSz="909638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defTabSz="909638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defTabSz="909638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defTabSz="909638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40C622B-B574-F844-A742-E81B0FD45BB8}" type="slidenum">
              <a:rPr lang="en-US" sz="1200"/>
              <a:pPr/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45957-8DEE-4BFE-A060-7CF0EA1C934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75255-8E73-4D19-AD83-DC4E54DE3B5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096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096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096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096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096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defTabSz="909638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defTabSz="909638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defTabSz="909638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defTabSz="909638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/>
              <a:t>CSE1301 Sem 2-2003</a:t>
            </a:r>
          </a:p>
        </p:txBody>
      </p:sp>
      <p:sp>
        <p:nvSpPr>
          <p:cNvPr id="1044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096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096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096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096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096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defTabSz="909638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defTabSz="909638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defTabSz="909638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defTabSz="909638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/>
              <a:t>Lecture 3: C Primitives 1</a:t>
            </a:r>
          </a:p>
        </p:txBody>
      </p:sp>
      <p:sp>
        <p:nvSpPr>
          <p:cNvPr id="1044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096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096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096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096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096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defTabSz="909638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defTabSz="909638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defTabSz="909638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defTabSz="909638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B5C2147-122D-A343-98D8-F32C741C8BC9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10445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5325"/>
            <a:ext cx="4635500" cy="3476625"/>
          </a:xfrm>
          <a:ln/>
        </p:spPr>
      </p:sp>
      <p:sp>
        <p:nvSpPr>
          <p:cNvPr id="10445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1227138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\n = end of line</a:t>
            </a:r>
          </a:p>
          <a:p>
            <a:r>
              <a:rPr lang="en-US"/>
              <a:t>\t = tab</a:t>
            </a:r>
          </a:p>
          <a:p>
            <a:r>
              <a:rPr lang="en-US"/>
              <a:t>\0 = end of string</a:t>
            </a:r>
          </a:p>
          <a:p>
            <a:r>
              <a:rPr lang="en-US"/>
              <a:t>\’ gives single quote</a:t>
            </a:r>
          </a:p>
          <a:p>
            <a:r>
              <a:rPr lang="en-US"/>
              <a:t>\\ gives backslash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096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096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096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096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096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defTabSz="909638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defTabSz="909638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defTabSz="909638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defTabSz="909638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/>
              <a:t>CSE1301 Sem 2-2003</a:t>
            </a:r>
          </a:p>
        </p:txBody>
      </p:sp>
      <p:sp>
        <p:nvSpPr>
          <p:cNvPr id="1054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096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096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096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096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096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defTabSz="909638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defTabSz="909638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defTabSz="909638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defTabSz="909638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/>
              <a:t>Lecture 3: C Primitives 1</a:t>
            </a:r>
          </a:p>
        </p:txBody>
      </p:sp>
      <p:sp>
        <p:nvSpPr>
          <p:cNvPr id="1054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096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096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096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096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096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defTabSz="909638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defTabSz="909638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defTabSz="909638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defTabSz="909638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88C9F21-8AA8-AA4C-A320-90C3CCA90D9B}" type="slidenum">
              <a:rPr lang="en-US" sz="1200"/>
              <a:pPr/>
              <a:t>8</a:t>
            </a:fld>
            <a:endParaRPr lang="en-US" sz="1200"/>
          </a:p>
        </p:txBody>
      </p:sp>
      <p:sp>
        <p:nvSpPr>
          <p:cNvPr id="1054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275" y="4403725"/>
            <a:ext cx="5124450" cy="274638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DAF374-2463-0848-A828-F73C332835DF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391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9A1340-1850-C149-A8CF-49EDB43A80D1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2673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EF3725-0920-F648-8654-0E611DB4DD66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6816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107950" y="6092825"/>
            <a:ext cx="8928100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>
              <a:spcBef>
                <a:spcPct val="0"/>
              </a:spcBef>
            </a:pPr>
            <a:endParaRPr lang="en-CA" altLang="en-US">
              <a:solidFill>
                <a:srgbClr val="000000"/>
              </a:solidFill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3790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107950" y="6092825"/>
            <a:ext cx="8928100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>
              <a:spcBef>
                <a:spcPct val="0"/>
              </a:spcBef>
            </a:pPr>
            <a:endParaRPr lang="en-CA" altLang="en-US">
              <a:solidFill>
                <a:srgbClr val="000000"/>
              </a:solidFill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1194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107950" y="6092825"/>
            <a:ext cx="8928100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>
              <a:spcBef>
                <a:spcPct val="0"/>
              </a:spcBef>
            </a:pPr>
            <a:endParaRPr lang="en-CA" altLang="en-US">
              <a:solidFill>
                <a:srgbClr val="000000"/>
              </a:solidFill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7483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107950" y="6092825"/>
            <a:ext cx="8928100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>
              <a:spcBef>
                <a:spcPct val="0"/>
              </a:spcBef>
            </a:pPr>
            <a:endParaRPr lang="en-CA" altLang="en-US">
              <a:solidFill>
                <a:srgbClr val="000000"/>
              </a:solidFill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4887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 userDrawn="1"/>
        </p:nvSpPr>
        <p:spPr bwMode="auto">
          <a:xfrm>
            <a:off x="107950" y="6092825"/>
            <a:ext cx="8928100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>
              <a:spcBef>
                <a:spcPct val="0"/>
              </a:spcBef>
            </a:pPr>
            <a:endParaRPr lang="en-CA" altLang="en-US">
              <a:solidFill>
                <a:srgbClr val="000000"/>
              </a:solidFill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73936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 userDrawn="1"/>
        </p:nvSpPr>
        <p:spPr bwMode="auto">
          <a:xfrm>
            <a:off x="107950" y="6092825"/>
            <a:ext cx="8928100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>
              <a:spcBef>
                <a:spcPct val="0"/>
              </a:spcBef>
            </a:pPr>
            <a:endParaRPr lang="en-CA" altLang="en-US">
              <a:solidFill>
                <a:srgbClr val="000000"/>
              </a:solidFill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9697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 userDrawn="1"/>
        </p:nvSpPr>
        <p:spPr bwMode="auto">
          <a:xfrm>
            <a:off x="107950" y="6092825"/>
            <a:ext cx="8928100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>
              <a:spcBef>
                <a:spcPct val="0"/>
              </a:spcBef>
            </a:pPr>
            <a:endParaRPr lang="en-CA" altLang="en-US">
              <a:solidFill>
                <a:srgbClr val="000000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8847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107950" y="6092825"/>
            <a:ext cx="8928100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>
              <a:spcBef>
                <a:spcPct val="0"/>
              </a:spcBef>
            </a:pPr>
            <a:endParaRPr lang="en-CA" altLang="en-US">
              <a:solidFill>
                <a:srgbClr val="000000"/>
              </a:solidFill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803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78CE8B-0495-DB4C-8C30-3D682B6924C8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77108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107950" y="6092825"/>
            <a:ext cx="8928100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>
              <a:spcBef>
                <a:spcPct val="0"/>
              </a:spcBef>
            </a:pPr>
            <a:endParaRPr lang="en-CA" altLang="en-US">
              <a:solidFill>
                <a:srgbClr val="000000"/>
              </a:solidFill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98293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107950" y="6092825"/>
            <a:ext cx="8928100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>
              <a:spcBef>
                <a:spcPct val="0"/>
              </a:spcBef>
            </a:pPr>
            <a:endParaRPr lang="en-CA" altLang="en-US">
              <a:solidFill>
                <a:srgbClr val="000000"/>
              </a:solidFill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78586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107950" y="6092825"/>
            <a:ext cx="8928100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>
              <a:spcBef>
                <a:spcPct val="0"/>
              </a:spcBef>
            </a:pPr>
            <a:endParaRPr lang="en-CA" altLang="en-US">
              <a:solidFill>
                <a:srgbClr val="000000"/>
              </a:solidFill>
              <a:ea typeface="+mn-ea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72252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B6E1C7-F262-4F1F-B74C-1156402EFF8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6212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E046C2-1B41-4EB6-BC7B-92884674018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9495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13AF75-EB32-4831-9EA2-66DFC0A992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0046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E155D1-7D13-4DC7-82F5-055601FB4CA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281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67E009-2A12-4301-94A1-A34EA8358A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2284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EA986B-F86E-448F-BA6F-8ED05646B75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1776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42B44E-0D41-41D1-88D1-45A983B26FE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49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7A529D-41F2-CD4F-B247-952B78C14291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90419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A37838-659A-4EB9-BEB1-CB1C40191E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3797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B1C0CD-E50B-453B-9FEF-F8A34C263F2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8043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15666-A1BF-4E8D-AF1F-DDF8FAD89BC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0494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17A1D4-8074-4733-BFC7-AACC5312AE3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6833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7B21B-D921-461E-BC1D-110272450F52}" type="datetime1">
              <a:rPr lang="en-US" altLang="en-US">
                <a:solidFill>
                  <a:srgbClr val="000000"/>
                </a:solidFill>
              </a:rPr>
              <a:pPr>
                <a:defRPr/>
              </a:pPr>
              <a:t>9/12/2017</a:t>
            </a:fld>
            <a:endParaRPr lang="en-AU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9B737-56BD-4D96-9021-618EDBF011B8}" type="slidenum">
              <a:rPr lang="en-AU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344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150292-D1E2-46F9-8280-CB2C85040B9D}" type="datetime1">
              <a:rPr lang="en-US" altLang="en-US">
                <a:solidFill>
                  <a:srgbClr val="000000"/>
                </a:solidFill>
              </a:rPr>
              <a:pPr>
                <a:defRPr/>
              </a:pPr>
              <a:t>9/12/2017</a:t>
            </a:fld>
            <a:endParaRPr lang="en-AU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8538D-6CFA-4548-99C2-A19A9808CBBB}" type="slidenum">
              <a:rPr lang="en-AU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46798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808727-2FA2-456D-8C60-ED80F66F5007}" type="datetime1">
              <a:rPr lang="en-US" altLang="en-US">
                <a:solidFill>
                  <a:srgbClr val="000000"/>
                </a:solidFill>
              </a:rPr>
              <a:pPr>
                <a:defRPr/>
              </a:pPr>
              <a:t>9/12/2017</a:t>
            </a:fld>
            <a:endParaRPr lang="en-AU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10489-BCDE-4C56-993A-BBAE1AE78580}" type="slidenum">
              <a:rPr lang="en-AU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0937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C2389-5A68-44A0-ACC3-0EA8F47ABE35}" type="datetime1">
              <a:rPr lang="en-US" altLang="en-US">
                <a:solidFill>
                  <a:srgbClr val="000000"/>
                </a:solidFill>
              </a:rPr>
              <a:pPr>
                <a:defRPr/>
              </a:pPr>
              <a:t>9/12/2017</a:t>
            </a:fld>
            <a:endParaRPr lang="en-AU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344AB7-B87F-42D3-84F9-3906EEA3FCD8}" type="slidenum">
              <a:rPr lang="en-AU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08240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1BC1D-111F-4EB5-886E-F5B3486B8650}" type="datetime1">
              <a:rPr lang="en-US" altLang="en-US">
                <a:solidFill>
                  <a:srgbClr val="000000"/>
                </a:solidFill>
              </a:rPr>
              <a:pPr>
                <a:defRPr/>
              </a:pPr>
              <a:t>9/12/2017</a:t>
            </a:fld>
            <a:endParaRPr lang="en-AU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D8C10-6913-4819-A67D-216CAB5835B0}" type="slidenum">
              <a:rPr lang="en-AU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09755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96B00-5E86-48FC-B128-B96871370163}" type="datetime1">
              <a:rPr lang="en-US" altLang="en-US">
                <a:solidFill>
                  <a:srgbClr val="000000"/>
                </a:solidFill>
              </a:rPr>
              <a:pPr>
                <a:defRPr/>
              </a:pPr>
              <a:t>9/12/2017</a:t>
            </a:fld>
            <a:endParaRPr lang="en-AU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57A71-1AAD-4B2C-BC99-CD2DD93F7D01}" type="slidenum">
              <a:rPr lang="en-AU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607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9A6595-3344-0D40-AC00-9B5174B625DA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33255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BED26-D936-4D0C-82B4-E446BFFF90B1}" type="datetime1">
              <a:rPr lang="en-US" altLang="en-US">
                <a:solidFill>
                  <a:srgbClr val="000000"/>
                </a:solidFill>
              </a:rPr>
              <a:pPr>
                <a:defRPr/>
              </a:pPr>
              <a:t>9/12/2017</a:t>
            </a:fld>
            <a:endParaRPr lang="en-AU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AA084-0671-402F-9004-05DDF4CACCB4}" type="slidenum">
              <a:rPr lang="en-AU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8464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485D84-793E-4FBD-9E29-A4709F2780EB}" type="datetime1">
              <a:rPr lang="en-US" altLang="en-US">
                <a:solidFill>
                  <a:srgbClr val="000000"/>
                </a:solidFill>
              </a:rPr>
              <a:pPr>
                <a:defRPr/>
              </a:pPr>
              <a:t>9/12/2017</a:t>
            </a:fld>
            <a:endParaRPr lang="en-AU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9790E-8471-4B5F-B375-7A011040DC8B}" type="slidenum">
              <a:rPr lang="en-AU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96808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A3475-2D50-4CAA-89DD-4D2D2421359B}" type="datetime1">
              <a:rPr lang="en-US" altLang="en-US">
                <a:solidFill>
                  <a:srgbClr val="000000"/>
                </a:solidFill>
              </a:rPr>
              <a:pPr>
                <a:defRPr/>
              </a:pPr>
              <a:t>9/12/2017</a:t>
            </a:fld>
            <a:endParaRPr lang="en-AU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87A81-BD73-417F-BFF9-CB0586BD2C40}" type="slidenum">
              <a:rPr lang="en-AU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39788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58AED0-7589-4CD9-B2CC-591223B57BC4}" type="datetime1">
              <a:rPr lang="en-US" altLang="en-US">
                <a:solidFill>
                  <a:srgbClr val="000000"/>
                </a:solidFill>
              </a:rPr>
              <a:pPr>
                <a:defRPr/>
              </a:pPr>
              <a:t>9/12/2017</a:t>
            </a:fld>
            <a:endParaRPr lang="en-AU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669D87-CBC6-4DC0-A59A-344849F3D234}" type="slidenum">
              <a:rPr lang="en-AU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4078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7EC2EF-F8B3-4027-8091-B17974E047CD}" type="datetime1">
              <a:rPr lang="en-US" altLang="en-US">
                <a:solidFill>
                  <a:srgbClr val="000000"/>
                </a:solidFill>
              </a:rPr>
              <a:pPr>
                <a:defRPr/>
              </a:pPr>
              <a:t>9/12/2017</a:t>
            </a:fld>
            <a:endParaRPr lang="en-AU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918D69-0021-429F-87D8-0D62AB844AB2}" type="slidenum">
              <a:rPr lang="en-AU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7885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E6C28-5740-45A6-BD86-EAA95FE2FF9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8776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64DDD8-028A-4130-8834-A967131385B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62036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DEE375-8D37-4B8F-96E4-70C300D6918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609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F6DE42-1FCB-4269-AC6F-CA5C753ACFF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28583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6DC94B-5B88-453F-8723-4349FE424B5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497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2B61B7-B3CE-4A4F-997E-4BC51E717BF3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640299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01A99C-DE6D-41F7-9566-73070E4BAB7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58127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CE79B5-0B2C-4D4C-9406-83E73FCBE66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3896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A1DC29-32BC-4B36-914B-F346562AF3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46964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C3AB74-9A32-4212-912A-20968A7972E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3107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914711-64B1-43C4-AB70-453D74C315F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73244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C9F3FB-9F30-44CA-A42A-46BF63373E6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50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149978-0D50-7A44-BBBA-BC96FEC6CD56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1374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E4866F-FF73-A349-813A-EFB8642DDFA3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27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F8316E-B51D-B049-8707-0E05B793D270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657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60271A-1D37-E84F-8D39-A3CC882D20D6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1970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/>
            </a:lvl1pPr>
          </a:lstStyle>
          <a:p>
            <a:endParaRPr lang="en-AU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/>
            </a:lvl1pPr>
          </a:lstStyle>
          <a:p>
            <a:endParaRPr lang="en-AU"/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/>
            </a:lvl1pPr>
          </a:lstStyle>
          <a:p>
            <a:fld id="{74DC0B1E-2F81-394D-92C2-D3CA7DA2C930}" type="slidenum">
              <a:rPr lang="en-AU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1028" name="Rectangle 6"/>
          <p:cNvSpPr>
            <a:spLocks noChangeArrowheads="1"/>
          </p:cNvSpPr>
          <p:nvPr userDrawn="1"/>
        </p:nvSpPr>
        <p:spPr bwMode="auto">
          <a:xfrm>
            <a:off x="107950" y="6092825"/>
            <a:ext cx="8928100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>
              <a:spcBef>
                <a:spcPct val="0"/>
              </a:spcBef>
            </a:pPr>
            <a:endParaRPr lang="en-CA" altLang="en-US">
              <a:solidFill>
                <a:srgbClr val="000000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728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algn="l">
              <a:spcBef>
                <a:spcPct val="0"/>
              </a:spcBef>
            </a:pPr>
            <a:endParaRPr lang="en-US" altLang="en-US">
              <a:solidFill>
                <a:srgbClr val="000000"/>
              </a:solidFill>
              <a:ea typeface="+mn-ea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spcBef>
                <a:spcPct val="0"/>
              </a:spcBef>
            </a:pPr>
            <a:endParaRPr lang="en-US" altLang="en-US">
              <a:solidFill>
                <a:srgbClr val="000000"/>
              </a:solidFill>
              <a:ea typeface="+mn-ea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spcBef>
                <a:spcPct val="0"/>
              </a:spcBef>
            </a:pPr>
            <a:fld id="{9D46DF4F-447F-4452-ABF1-5F42BD20F385}" type="slidenum">
              <a:rPr lang="en-US" altLang="en-US" smtClean="0">
                <a:solidFill>
                  <a:srgbClr val="000000"/>
                </a:solidFill>
                <a:ea typeface="+mn-ea"/>
              </a:rPr>
              <a:pPr>
                <a:spcBef>
                  <a:spcPct val="0"/>
                </a:spcBef>
              </a:pPr>
              <a:t>‹#›</a:t>
            </a:fld>
            <a:endParaRPr lang="en-US" altLang="en-US">
              <a:solidFill>
                <a:srgbClr val="000000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855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smtClean="0">
                <a:latin typeface="+mn-lt"/>
              </a:defRPr>
            </a:lvl1pPr>
          </a:lstStyle>
          <a:p>
            <a:pPr algn="l">
              <a:spcBef>
                <a:spcPct val="0"/>
              </a:spcBef>
              <a:defRPr/>
            </a:pPr>
            <a:fld id="{F9A9A403-B3D8-4C61-A505-96BEAF369518}" type="datetime1">
              <a:rPr lang="en-US" altLang="en-US">
                <a:solidFill>
                  <a:srgbClr val="000000"/>
                </a:solidFill>
                <a:ea typeface="+mn-ea"/>
              </a:rPr>
              <a:pPr algn="l">
                <a:spcBef>
                  <a:spcPct val="0"/>
                </a:spcBef>
                <a:defRPr/>
              </a:pPr>
              <a:t>9/12/2017</a:t>
            </a:fld>
            <a:endParaRPr lang="en-AU" altLang="en-US">
              <a:solidFill>
                <a:srgbClr val="000000"/>
              </a:solidFill>
              <a:ea typeface="+mn-ea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smtClean="0">
                <a:latin typeface="+mn-lt"/>
              </a:defRPr>
            </a:lvl1pPr>
          </a:lstStyle>
          <a:p>
            <a:pPr>
              <a:spcBef>
                <a:spcPct val="0"/>
              </a:spcBef>
              <a:defRPr/>
            </a:pPr>
            <a:endParaRPr lang="en-AU" altLang="en-US">
              <a:solidFill>
                <a:srgbClr val="000000"/>
              </a:solidFill>
              <a:ea typeface="+mn-ea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b="0" smtClean="0">
                <a:latin typeface="+mn-lt"/>
              </a:defRPr>
            </a:lvl1pPr>
          </a:lstStyle>
          <a:p>
            <a:pPr>
              <a:spcBef>
                <a:spcPct val="0"/>
              </a:spcBef>
              <a:defRPr/>
            </a:pPr>
            <a:fld id="{2DA37B42-516A-4152-AB60-07692091649A}" type="slidenum">
              <a:rPr lang="en-AU" altLang="en-US" sz="1800">
                <a:solidFill>
                  <a:srgbClr val="000000"/>
                </a:solidFill>
                <a:ea typeface="+mn-ea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AU" altLang="en-US" sz="1800">
              <a:solidFill>
                <a:srgbClr val="000000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5247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algn="l">
              <a:spcBef>
                <a:spcPct val="0"/>
              </a:spcBef>
            </a:pPr>
            <a:endParaRPr lang="en-US" altLang="en-US">
              <a:solidFill>
                <a:srgbClr val="000000"/>
              </a:solidFill>
              <a:ea typeface="+mn-ea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spcBef>
                <a:spcPct val="0"/>
              </a:spcBef>
            </a:pPr>
            <a:endParaRPr lang="en-US" altLang="en-US">
              <a:solidFill>
                <a:srgbClr val="000000"/>
              </a:solidFill>
              <a:ea typeface="+mn-ea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spcBef>
                <a:spcPct val="0"/>
              </a:spcBef>
            </a:pPr>
            <a:fld id="{AC9017B7-36BA-4B4C-A0DD-4B5E71403DBF}" type="slidenum">
              <a:rPr lang="en-US" altLang="en-US" smtClean="0">
                <a:solidFill>
                  <a:srgbClr val="000000"/>
                </a:solidFill>
                <a:ea typeface="+mn-ea"/>
              </a:rPr>
              <a:pPr>
                <a:spcBef>
                  <a:spcPct val="0"/>
                </a:spcBef>
              </a:pPr>
              <a:t>‹#›</a:t>
            </a:fld>
            <a:endParaRPr lang="en-US" altLang="en-US">
              <a:solidFill>
                <a:srgbClr val="000000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16094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762000"/>
            <a:ext cx="8382000" cy="3048000"/>
          </a:xfrm>
          <a:noFill/>
        </p:spPr>
        <p:txBody>
          <a:bodyPr lIns="92075" tIns="46038" rIns="92075" bIns="46038" anchor="b"/>
          <a:lstStyle/>
          <a:p>
            <a:br>
              <a:rPr lang="en-US" dirty="0">
                <a:latin typeface="Times New Roman" charset="0"/>
              </a:rPr>
            </a:br>
            <a:r>
              <a:rPr lang="en-US" dirty="0">
                <a:latin typeface="Times New Roman" charset="0"/>
              </a:rPr>
              <a:t>C Basics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 </a:t>
            </a:r>
            <a:r>
              <a:rPr lang="en-US" altLang="en-US" b="1">
                <a:latin typeface="Courier New" pitchFamily="49" charset="0"/>
              </a:rPr>
              <a:t>int</a:t>
            </a:r>
            <a:r>
              <a:rPr lang="en-US" altLang="en-US"/>
              <a:t> as Boolean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 C, integers are used as Booleans</a:t>
            </a:r>
          </a:p>
          <a:p>
            <a:r>
              <a:rPr lang="en-US" altLang="en-US"/>
              <a:t>Integer value </a:t>
            </a:r>
            <a:r>
              <a:rPr lang="en-US" altLang="en-US">
                <a:solidFill>
                  <a:schemeClr val="accent2"/>
                </a:solidFill>
              </a:rPr>
              <a:t>0</a:t>
            </a:r>
            <a:r>
              <a:rPr lang="en-US" altLang="en-US"/>
              <a:t> is </a:t>
            </a:r>
            <a:r>
              <a:rPr lang="en-US" altLang="en-US">
                <a:solidFill>
                  <a:schemeClr val="accent2"/>
                </a:solidFill>
              </a:rPr>
              <a:t>false</a:t>
            </a:r>
            <a:r>
              <a:rPr lang="en-US" altLang="en-US"/>
              <a:t>.</a:t>
            </a:r>
          </a:p>
          <a:p>
            <a:r>
              <a:rPr lang="en-US" altLang="en-US"/>
              <a:t>Any </a:t>
            </a:r>
            <a:r>
              <a:rPr lang="en-US" altLang="en-US">
                <a:solidFill>
                  <a:schemeClr val="accent2"/>
                </a:solidFill>
              </a:rPr>
              <a:t>non-zero</a:t>
            </a:r>
            <a:r>
              <a:rPr lang="en-US" altLang="en-US"/>
              <a:t> integer value is </a:t>
            </a:r>
            <a:r>
              <a:rPr lang="en-US" altLang="en-US">
                <a:solidFill>
                  <a:schemeClr val="accent2"/>
                </a:solidFill>
              </a:rPr>
              <a:t>true</a:t>
            </a:r>
            <a:r>
              <a:rPr lang="en-US" alt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2282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Type </a:t>
            </a:r>
            <a:r>
              <a:rPr lang="en-US" altLang="en-US" b="1">
                <a:latin typeface="Courier New" pitchFamily="49" charset="0"/>
              </a:rPr>
              <a:t>int</a:t>
            </a:r>
            <a:r>
              <a:rPr lang="en-CA" altLang="en-US"/>
              <a:t> as Boolean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684213" y="1628775"/>
            <a:ext cx="7772400" cy="4114800"/>
          </a:xfrm>
        </p:spPr>
        <p:txBody>
          <a:bodyPr/>
          <a:lstStyle/>
          <a:p>
            <a:r>
              <a:rPr lang="en-CA" altLang="en-US"/>
              <a:t>Any expression with an integer result can be used in comparison for decision and looping statements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900113" y="3500438"/>
            <a:ext cx="7086600" cy="1441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AU" altLang="en-US" sz="2000" b="1" dirty="0" err="1">
                <a:solidFill>
                  <a:srgbClr val="000000"/>
                </a:solidFill>
                <a:latin typeface="Courier New" pitchFamily="49" charset="0"/>
                <a:ea typeface="+mn-ea"/>
              </a:rPr>
              <a:t>int</a:t>
            </a:r>
            <a:r>
              <a:rPr lang="en-AU" altLang="en-US" sz="2000" b="1" dirty="0">
                <a:solidFill>
                  <a:srgbClr val="000000"/>
                </a:solidFill>
                <a:latin typeface="Courier New" pitchFamily="49" charset="0"/>
                <a:ea typeface="+mn-ea"/>
              </a:rPr>
              <a:t> index = 10;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AU" altLang="en-US" sz="2000" b="1" dirty="0">
                <a:solidFill>
                  <a:srgbClr val="000000"/>
                </a:solidFill>
                <a:latin typeface="Courier New" pitchFamily="49" charset="0"/>
                <a:ea typeface="+mn-ea"/>
              </a:rPr>
              <a:t>while (index){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AU" altLang="en-US" sz="2000" b="1" dirty="0">
                <a:solidFill>
                  <a:srgbClr val="000000"/>
                </a:solidFill>
                <a:latin typeface="Courier New" pitchFamily="49" charset="0"/>
                <a:ea typeface="+mn-ea"/>
              </a:rPr>
              <a:t>	index--;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AU" altLang="en-US" sz="2000" b="1" dirty="0">
                <a:solidFill>
                  <a:srgbClr val="000000"/>
                </a:solidFill>
                <a:latin typeface="Courier New" pitchFamily="49" charset="0"/>
                <a:ea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0412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Type </a:t>
            </a:r>
            <a:r>
              <a:rPr lang="en-US" altLang="en-US" b="1">
                <a:latin typeface="Courier New" pitchFamily="49" charset="0"/>
              </a:rPr>
              <a:t>int</a:t>
            </a:r>
            <a:r>
              <a:rPr lang="en-CA" altLang="en-US"/>
              <a:t> as Boolean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700088" y="3429000"/>
            <a:ext cx="7772400" cy="2879725"/>
          </a:xfrm>
        </p:spPr>
        <p:txBody>
          <a:bodyPr/>
          <a:lstStyle/>
          <a:p>
            <a:r>
              <a:rPr lang="en-CA" altLang="en-US" dirty="0"/>
              <a:t>First, the </a:t>
            </a:r>
            <a:r>
              <a:rPr lang="en-CA" altLang="en-US" dirty="0">
                <a:solidFill>
                  <a:srgbClr val="0000FF"/>
                </a:solidFill>
              </a:rPr>
              <a:t>swap</a:t>
            </a:r>
            <a:r>
              <a:rPr lang="en-CA" altLang="en-US" dirty="0"/>
              <a:t> function is called, and its result is assigned to the variable </a:t>
            </a:r>
            <a:r>
              <a:rPr lang="en-CA" altLang="en-US" dirty="0">
                <a:solidFill>
                  <a:srgbClr val="0000FF"/>
                </a:solidFill>
              </a:rPr>
              <a:t>answer</a:t>
            </a:r>
          </a:p>
          <a:p>
            <a:r>
              <a:rPr lang="en-CA" altLang="en-US" dirty="0"/>
              <a:t>The value of </a:t>
            </a:r>
            <a:r>
              <a:rPr lang="en-CA" altLang="en-US" dirty="0">
                <a:solidFill>
                  <a:srgbClr val="0000FF"/>
                </a:solidFill>
              </a:rPr>
              <a:t>answer</a:t>
            </a:r>
            <a:r>
              <a:rPr lang="en-CA" altLang="en-US" dirty="0"/>
              <a:t> is compared to zero. If it is greater, the loop body is executed.</a:t>
            </a: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1042988" y="1628775"/>
            <a:ext cx="7086600" cy="16562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AU" altLang="en-US" sz="2000" b="1" dirty="0">
                <a:solidFill>
                  <a:srgbClr val="000000"/>
                </a:solidFill>
                <a:latin typeface="Courier New" pitchFamily="49" charset="0"/>
              </a:rPr>
              <a:t>answer = swap(first, second);</a:t>
            </a:r>
            <a:endParaRPr lang="en-AU" altLang="en-US" sz="2000" b="1" dirty="0">
              <a:solidFill>
                <a:srgbClr val="000000"/>
              </a:solidFill>
              <a:latin typeface="Courier New" pitchFamily="49" charset="0"/>
              <a:ea typeface="+mn-ea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lang="en-AU" altLang="en-US" sz="2000" b="1" dirty="0">
                <a:solidFill>
                  <a:srgbClr val="000000"/>
                </a:solidFill>
                <a:latin typeface="Courier New" pitchFamily="49" charset="0"/>
                <a:ea typeface="+mn-ea"/>
              </a:rPr>
              <a:t>while (answer &gt; 0){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AU" altLang="en-US" sz="2000" b="1" dirty="0">
                <a:solidFill>
                  <a:srgbClr val="000000"/>
                </a:solidFill>
                <a:latin typeface="Courier New" pitchFamily="49" charset="0"/>
                <a:ea typeface="+mn-ea"/>
              </a:rPr>
              <a:t>	……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AU" altLang="en-US" sz="2000" b="1" dirty="0">
                <a:solidFill>
                  <a:srgbClr val="000000"/>
                </a:solidFill>
                <a:latin typeface="Courier New" pitchFamily="49" charset="0"/>
              </a:rPr>
              <a:t>  answer = swap(first, second);</a:t>
            </a:r>
            <a:endParaRPr lang="en-AU" altLang="en-US" sz="2000" b="1" dirty="0">
              <a:solidFill>
                <a:srgbClr val="000000"/>
              </a:solidFill>
              <a:latin typeface="Courier New" pitchFamily="49" charset="0"/>
              <a:ea typeface="+mn-ea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lang="en-AU" altLang="en-US" sz="2000" b="1" dirty="0">
                <a:solidFill>
                  <a:srgbClr val="000000"/>
                </a:solidFill>
                <a:latin typeface="Courier New" pitchFamily="49" charset="0"/>
                <a:ea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9777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Common Mistake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Using </a:t>
            </a:r>
            <a:r>
              <a:rPr lang="en-US" altLang="en-US" b="1">
                <a:solidFill>
                  <a:srgbClr val="0000FF"/>
                </a:solidFill>
                <a:latin typeface="Courier New" pitchFamily="49" charset="0"/>
              </a:rPr>
              <a:t>=</a:t>
            </a:r>
            <a:r>
              <a:rPr lang="en-US" altLang="en-US"/>
              <a:t> (assignment) instead of </a:t>
            </a:r>
            <a:r>
              <a:rPr lang="en-US" altLang="en-US" b="1">
                <a:solidFill>
                  <a:srgbClr val="0000FF"/>
                </a:solidFill>
                <a:latin typeface="Courier New" pitchFamily="49" charset="0"/>
              </a:rPr>
              <a:t>==</a:t>
            </a:r>
            <a:r>
              <a:rPr lang="en-US" altLang="en-US"/>
              <a:t>(comparison)</a:t>
            </a:r>
          </a:p>
        </p:txBody>
      </p:sp>
    </p:spTree>
    <p:extLst>
      <p:ext uri="{BB962C8B-B14F-4D97-AF65-F5344CB8AC3E}">
        <p14:creationId xmlns:p14="http://schemas.microsoft.com/office/powerpoint/2010/main" val="3969277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304800" y="30480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i="1">
                <a:solidFill>
                  <a:srgbClr val="000000"/>
                </a:solidFill>
                <a:ea typeface="+mn-ea"/>
              </a:rPr>
              <a:t>Example: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990600" y="1066800"/>
            <a:ext cx="7086600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  <a:ea typeface="+mn-ea"/>
              </a:rPr>
              <a:t>#include &lt;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  <a:ea typeface="+mn-ea"/>
              </a:rPr>
              <a:t>stdio.h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  <a:ea typeface="+mn-ea"/>
              </a:rPr>
              <a:t>&gt;</a:t>
            </a:r>
          </a:p>
          <a:p>
            <a:pPr algn="l">
              <a:spcBef>
                <a:spcPct val="0"/>
              </a:spcBef>
              <a:buFontTx/>
              <a:buNone/>
            </a:pPr>
            <a:endParaRPr lang="en-US" altLang="en-US" sz="2000" b="1" dirty="0">
              <a:solidFill>
                <a:srgbClr val="000000"/>
              </a:solidFill>
              <a:latin typeface="Courier New" pitchFamily="49" charset="0"/>
              <a:ea typeface="+mn-ea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  <a:ea typeface="+mn-ea"/>
              </a:rPr>
              <a:t>/* Probably the most common C error. */</a:t>
            </a:r>
          </a:p>
          <a:p>
            <a:pPr algn="l">
              <a:spcBef>
                <a:spcPct val="0"/>
              </a:spcBef>
              <a:buFontTx/>
              <a:buNone/>
            </a:pPr>
            <a:endParaRPr lang="en-US" altLang="en-US" sz="2000" b="1" dirty="0">
              <a:solidFill>
                <a:srgbClr val="000000"/>
              </a:solidFill>
              <a:latin typeface="Courier New" pitchFamily="49" charset="0"/>
              <a:ea typeface="+mn-ea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  <a:ea typeface="+mn-ea"/>
              </a:rPr>
              <a:t>int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  <a:ea typeface="+mn-ea"/>
              </a:rPr>
              <a:t> main()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  <a:ea typeface="+mn-ea"/>
              </a:rPr>
              <a:t>{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  <a:ea typeface="+mn-ea"/>
              </a:rPr>
              <a:t>  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  <a:ea typeface="+mn-ea"/>
              </a:rPr>
              <a:t>int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  <a:ea typeface="+mn-ea"/>
              </a:rPr>
              <a:t> score = 10;</a:t>
            </a:r>
          </a:p>
          <a:p>
            <a:pPr algn="l">
              <a:spcBef>
                <a:spcPct val="0"/>
              </a:spcBef>
              <a:buFontTx/>
              <a:buNone/>
            </a:pPr>
            <a:endParaRPr lang="en-US" altLang="en-US" sz="2000" b="1" dirty="0">
              <a:solidFill>
                <a:srgbClr val="000000"/>
              </a:solidFill>
              <a:latin typeface="Courier New" pitchFamily="49" charset="0"/>
              <a:ea typeface="+mn-ea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  <a:ea typeface="+mn-ea"/>
              </a:rPr>
              <a:t>   if (score = 48 || score = 49)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  <a:ea typeface="+mn-ea"/>
              </a:rPr>
              <a:t>   {  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  <a:ea typeface="+mn-ea"/>
              </a:rPr>
              <a:t>     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  <a:ea typeface="+mn-ea"/>
              </a:rPr>
              <a:t>printf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  <a:ea typeface="+mn-ea"/>
              </a:rPr>
              <a:t>("Almost!\n");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  <a:ea typeface="+mn-ea"/>
              </a:rPr>
              <a:t>   }</a:t>
            </a:r>
          </a:p>
          <a:p>
            <a:pPr algn="l">
              <a:spcBef>
                <a:spcPct val="0"/>
              </a:spcBef>
              <a:buFontTx/>
              <a:buNone/>
            </a:pPr>
            <a:endParaRPr lang="en-US" altLang="en-US" sz="2000" b="1" dirty="0">
              <a:solidFill>
                <a:srgbClr val="000000"/>
              </a:solidFill>
              <a:latin typeface="Courier New" pitchFamily="49" charset="0"/>
              <a:ea typeface="+mn-ea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  <a:ea typeface="+mn-ea"/>
              </a:rPr>
              <a:t>   return 0;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  <a:ea typeface="+mn-ea"/>
              </a:rPr>
              <a:t>}</a:t>
            </a:r>
          </a:p>
          <a:p>
            <a:pPr algn="l">
              <a:spcBef>
                <a:spcPct val="0"/>
              </a:spcBef>
              <a:buFontTx/>
              <a:buNone/>
            </a:pPr>
            <a:endParaRPr lang="en-AU" altLang="en-US" sz="2000" b="1" dirty="0">
              <a:solidFill>
                <a:srgbClr val="000000"/>
              </a:solidFill>
              <a:latin typeface="Courier New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73565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304800" y="30480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i="1">
                <a:solidFill>
                  <a:srgbClr val="000000"/>
                </a:solidFill>
                <a:ea typeface="+mn-ea"/>
              </a:rPr>
              <a:t>Example: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990600" y="1066800"/>
            <a:ext cx="7086600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B2B2B2"/>
                </a:solidFill>
                <a:latin typeface="Courier New" pitchFamily="49" charset="0"/>
                <a:ea typeface="+mn-ea"/>
              </a:rPr>
              <a:t>#include &lt;</a:t>
            </a:r>
            <a:r>
              <a:rPr lang="en-US" altLang="en-US" sz="2000" b="1" dirty="0" err="1">
                <a:solidFill>
                  <a:srgbClr val="B2B2B2"/>
                </a:solidFill>
                <a:latin typeface="Courier New" pitchFamily="49" charset="0"/>
                <a:ea typeface="+mn-ea"/>
              </a:rPr>
              <a:t>stdio.h</a:t>
            </a:r>
            <a:r>
              <a:rPr lang="en-US" altLang="en-US" sz="2000" b="1" dirty="0">
                <a:solidFill>
                  <a:srgbClr val="B2B2B2"/>
                </a:solidFill>
                <a:latin typeface="Courier New" pitchFamily="49" charset="0"/>
                <a:ea typeface="+mn-ea"/>
              </a:rPr>
              <a:t>&gt;</a:t>
            </a:r>
          </a:p>
          <a:p>
            <a:pPr algn="l">
              <a:spcBef>
                <a:spcPct val="0"/>
              </a:spcBef>
              <a:buFontTx/>
              <a:buNone/>
            </a:pPr>
            <a:endParaRPr lang="en-US" altLang="en-US" sz="2000" b="1" dirty="0">
              <a:solidFill>
                <a:srgbClr val="B2B2B2"/>
              </a:solidFill>
              <a:latin typeface="Courier New" pitchFamily="49" charset="0"/>
              <a:ea typeface="+mn-ea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B2B2B2"/>
                </a:solidFill>
                <a:latin typeface="Courier New" pitchFamily="49" charset="0"/>
                <a:ea typeface="+mn-ea"/>
              </a:rPr>
              <a:t>/* Probably the most common C error. */</a:t>
            </a:r>
          </a:p>
          <a:p>
            <a:pPr algn="l">
              <a:spcBef>
                <a:spcPct val="0"/>
              </a:spcBef>
              <a:buFontTx/>
              <a:buNone/>
            </a:pPr>
            <a:endParaRPr lang="en-US" altLang="en-US" sz="2000" b="1" dirty="0">
              <a:solidFill>
                <a:srgbClr val="B2B2B2"/>
              </a:solidFill>
              <a:latin typeface="Courier New" pitchFamily="49" charset="0"/>
              <a:ea typeface="+mn-ea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2000" b="1" dirty="0" err="1">
                <a:solidFill>
                  <a:srgbClr val="B2B2B2"/>
                </a:solidFill>
                <a:latin typeface="Courier New" pitchFamily="49" charset="0"/>
                <a:ea typeface="+mn-ea"/>
              </a:rPr>
              <a:t>int</a:t>
            </a:r>
            <a:r>
              <a:rPr lang="en-US" altLang="en-US" sz="2000" b="1" dirty="0">
                <a:solidFill>
                  <a:srgbClr val="B2B2B2"/>
                </a:solidFill>
                <a:latin typeface="Courier New" pitchFamily="49" charset="0"/>
                <a:ea typeface="+mn-ea"/>
              </a:rPr>
              <a:t> main()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B2B2B2"/>
                </a:solidFill>
                <a:latin typeface="Courier New" pitchFamily="49" charset="0"/>
                <a:ea typeface="+mn-ea"/>
              </a:rPr>
              <a:t>{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B2B2B2"/>
                </a:solidFill>
                <a:latin typeface="Courier New" pitchFamily="49" charset="0"/>
                <a:ea typeface="+mn-ea"/>
              </a:rPr>
              <a:t>   </a:t>
            </a:r>
            <a:r>
              <a:rPr lang="en-US" altLang="en-US" sz="2000" b="1" dirty="0" err="1">
                <a:solidFill>
                  <a:srgbClr val="B2B2B2"/>
                </a:solidFill>
                <a:latin typeface="Courier New" pitchFamily="49" charset="0"/>
                <a:ea typeface="+mn-ea"/>
              </a:rPr>
              <a:t>int</a:t>
            </a:r>
            <a:r>
              <a:rPr lang="en-US" altLang="en-US" sz="2000" b="1" dirty="0">
                <a:solidFill>
                  <a:srgbClr val="B2B2B2"/>
                </a:solidFill>
                <a:latin typeface="Courier New" pitchFamily="49" charset="0"/>
                <a:ea typeface="+mn-ea"/>
              </a:rPr>
              <a:t> score = 10;</a:t>
            </a:r>
          </a:p>
          <a:p>
            <a:pPr algn="l">
              <a:spcBef>
                <a:spcPct val="0"/>
              </a:spcBef>
              <a:buFontTx/>
              <a:buNone/>
            </a:pPr>
            <a:endParaRPr lang="en-US" altLang="en-US" sz="2000" b="1" dirty="0">
              <a:solidFill>
                <a:srgbClr val="B2B2B2"/>
              </a:solidFill>
              <a:latin typeface="Courier New" pitchFamily="49" charset="0"/>
              <a:ea typeface="+mn-ea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B2B2B2"/>
                </a:solidFill>
                <a:latin typeface="Courier New" pitchFamily="49" charset="0"/>
                <a:ea typeface="+mn-ea"/>
              </a:rPr>
              <a:t>   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  <a:ea typeface="+mn-ea"/>
              </a:rPr>
              <a:t>if (score </a:t>
            </a:r>
            <a:r>
              <a:rPr lang="en-US" altLang="en-US" sz="2000" b="1" dirty="0">
                <a:solidFill>
                  <a:srgbClr val="0000FF"/>
                </a:solidFill>
                <a:latin typeface="Courier New" pitchFamily="49" charset="0"/>
                <a:ea typeface="+mn-ea"/>
              </a:rPr>
              <a:t>==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  <a:ea typeface="+mn-ea"/>
              </a:rPr>
              <a:t> 48 || score </a:t>
            </a:r>
            <a:r>
              <a:rPr lang="en-US" altLang="en-US" sz="2000" b="1" dirty="0">
                <a:solidFill>
                  <a:srgbClr val="0000FF"/>
                </a:solidFill>
                <a:latin typeface="Courier New" pitchFamily="49" charset="0"/>
                <a:ea typeface="+mn-ea"/>
              </a:rPr>
              <a:t>==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  <a:ea typeface="+mn-ea"/>
              </a:rPr>
              <a:t> 49)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B2B2B2"/>
                </a:solidFill>
                <a:latin typeface="Courier New" pitchFamily="49" charset="0"/>
                <a:ea typeface="+mn-ea"/>
              </a:rPr>
              <a:t>   {  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B2B2B2"/>
                </a:solidFill>
                <a:latin typeface="Courier New" pitchFamily="49" charset="0"/>
                <a:ea typeface="+mn-ea"/>
              </a:rPr>
              <a:t>      </a:t>
            </a:r>
            <a:r>
              <a:rPr lang="en-US" altLang="en-US" sz="2000" b="1" dirty="0" err="1">
                <a:solidFill>
                  <a:srgbClr val="B2B2B2"/>
                </a:solidFill>
                <a:latin typeface="Courier New" pitchFamily="49" charset="0"/>
                <a:ea typeface="+mn-ea"/>
              </a:rPr>
              <a:t>printf</a:t>
            </a:r>
            <a:r>
              <a:rPr lang="en-US" altLang="en-US" sz="2000" b="1" dirty="0">
                <a:solidFill>
                  <a:srgbClr val="B2B2B2"/>
                </a:solidFill>
                <a:latin typeface="Courier New" pitchFamily="49" charset="0"/>
                <a:ea typeface="+mn-ea"/>
              </a:rPr>
              <a:t>("Almost!\n");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B2B2B2"/>
                </a:solidFill>
                <a:latin typeface="Courier New" pitchFamily="49" charset="0"/>
                <a:ea typeface="+mn-ea"/>
              </a:rPr>
              <a:t>   }</a:t>
            </a:r>
          </a:p>
          <a:p>
            <a:pPr algn="l">
              <a:spcBef>
                <a:spcPct val="0"/>
              </a:spcBef>
              <a:buFontTx/>
              <a:buNone/>
            </a:pPr>
            <a:endParaRPr lang="en-US" altLang="en-US" sz="2000" b="1" dirty="0">
              <a:solidFill>
                <a:srgbClr val="B2B2B2"/>
              </a:solidFill>
              <a:latin typeface="Courier New" pitchFamily="49" charset="0"/>
              <a:ea typeface="+mn-ea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B2B2B2"/>
                </a:solidFill>
                <a:latin typeface="Courier New" pitchFamily="49" charset="0"/>
                <a:ea typeface="+mn-ea"/>
              </a:rPr>
              <a:t>   return 0;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B2B2B2"/>
                </a:solidFill>
                <a:latin typeface="Courier New" pitchFamily="49" charset="0"/>
                <a:ea typeface="+mn-ea"/>
              </a:rPr>
              <a:t>}</a:t>
            </a:r>
          </a:p>
          <a:p>
            <a:pPr algn="l">
              <a:spcBef>
                <a:spcPct val="0"/>
              </a:spcBef>
              <a:buFontTx/>
              <a:buNone/>
            </a:pPr>
            <a:endParaRPr lang="en-AU" altLang="en-US" sz="2000" b="1" dirty="0">
              <a:solidFill>
                <a:srgbClr val="B2B2B2"/>
              </a:solidFill>
              <a:latin typeface="Courier New" pitchFamily="49" charset="0"/>
              <a:ea typeface="+mn-ea"/>
            </a:endParaRPr>
          </a:p>
        </p:txBody>
      </p:sp>
      <p:pic>
        <p:nvPicPr>
          <p:cNvPr id="46085" name="Picture 5" descr="C:\Public\cse1301.2000S2\Slides\Complete\lect07\answer_goo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7338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1586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1143000"/>
          </a:xfrm>
        </p:spPr>
        <p:txBody>
          <a:bodyPr/>
          <a:lstStyle/>
          <a:p>
            <a:r>
              <a:rPr lang="en-US" altLang="en-US"/>
              <a:t>One way of avoiding this mistake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4050" y="1196975"/>
            <a:ext cx="7772400" cy="4114800"/>
          </a:xfrm>
        </p:spPr>
        <p:txBody>
          <a:bodyPr/>
          <a:lstStyle/>
          <a:p>
            <a:r>
              <a:rPr lang="en-US" altLang="en-US"/>
              <a:t>Reverse the order of operands in the comparison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If an assignment operator is used by mistake, the compiler will catch the error</a:t>
            </a:r>
          </a:p>
          <a:p>
            <a:endParaRPr lang="en-US" altLang="en-US"/>
          </a:p>
        </p:txBody>
      </p:sp>
      <p:sp>
        <p:nvSpPr>
          <p:cNvPr id="48132" name="Rectangle 3"/>
          <p:cNvSpPr>
            <a:spLocks noChangeArrowheads="1"/>
          </p:cNvSpPr>
          <p:nvPr/>
        </p:nvSpPr>
        <p:spPr bwMode="auto">
          <a:xfrm>
            <a:off x="977900" y="2420938"/>
            <a:ext cx="7086600" cy="86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AU" altLang="en-US" sz="2000" b="1">
                <a:solidFill>
                  <a:srgbClr val="000000"/>
                </a:solidFill>
                <a:latin typeface="Courier New" pitchFamily="49" charset="0"/>
                <a:ea typeface="+mn-ea"/>
              </a:rPr>
              <a:t>int code = 10;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AU" altLang="en-US" sz="2000" b="1">
                <a:solidFill>
                  <a:srgbClr val="000000"/>
                </a:solidFill>
                <a:latin typeface="Courier New" pitchFamily="49" charset="0"/>
                <a:ea typeface="+mn-ea"/>
              </a:rPr>
              <a:t>if (1 </a:t>
            </a:r>
            <a:r>
              <a:rPr lang="en-AU" altLang="en-US" sz="2000" b="1">
                <a:solidFill>
                  <a:srgbClr val="0000FF"/>
                </a:solidFill>
                <a:latin typeface="Courier New" pitchFamily="49" charset="0"/>
                <a:ea typeface="+mn-ea"/>
              </a:rPr>
              <a:t>==</a:t>
            </a:r>
            <a:r>
              <a:rPr lang="en-AU" altLang="en-US" sz="2000" b="1">
                <a:solidFill>
                  <a:srgbClr val="000000"/>
                </a:solidFill>
                <a:latin typeface="Courier New" pitchFamily="49" charset="0"/>
                <a:ea typeface="+mn-ea"/>
              </a:rPr>
              <a:t> code)</a:t>
            </a:r>
          </a:p>
        </p:txBody>
      </p:sp>
    </p:spTree>
    <p:extLst>
      <p:ext uri="{BB962C8B-B14F-4D97-AF65-F5344CB8AC3E}">
        <p14:creationId xmlns:p14="http://schemas.microsoft.com/office/powerpoint/2010/main" val="4266067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The </a:t>
            </a:r>
            <a:r>
              <a:rPr lang="en-US" altLang="en-US" b="1">
                <a:solidFill>
                  <a:srgbClr val="FF3300"/>
                </a:solidFill>
                <a:latin typeface="Courier New" pitchFamily="49" charset="0"/>
              </a:rPr>
              <a:t>if</a:t>
            </a:r>
            <a:r>
              <a:rPr lang="en-US" altLang="en-US" b="1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en-US">
                <a:solidFill>
                  <a:schemeClr val="tx1"/>
                </a:solidFill>
              </a:rPr>
              <a:t>statement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3886200"/>
          </a:xfrm>
        </p:spPr>
        <p:txBody>
          <a:bodyPr/>
          <a:lstStyle/>
          <a:p>
            <a:r>
              <a:rPr lang="en-US" altLang="en-US" sz="2800" dirty="0"/>
              <a:t>Determines whether a </a:t>
            </a:r>
            <a:r>
              <a:rPr lang="en-US" altLang="en-US" sz="2800" dirty="0">
                <a:solidFill>
                  <a:srgbClr val="0000FF"/>
                </a:solidFill>
              </a:rPr>
              <a:t>statement or block</a:t>
            </a:r>
            <a:r>
              <a:rPr lang="en-US" altLang="en-US" sz="2800" dirty="0"/>
              <a:t> is executed.</a:t>
            </a:r>
          </a:p>
          <a:p>
            <a:r>
              <a:rPr lang="en-US" altLang="en-US" sz="2800" dirty="0"/>
              <a:t>If the expression is </a:t>
            </a:r>
            <a:r>
              <a:rPr lang="en-US" altLang="en-US" sz="2800" dirty="0">
                <a:solidFill>
                  <a:srgbClr val="0000FF"/>
                </a:solidFill>
              </a:rPr>
              <a:t>true</a:t>
            </a:r>
            <a:r>
              <a:rPr lang="en-US" altLang="en-US" sz="2800" dirty="0"/>
              <a:t> (non-zero), the statement or block is executed.</a:t>
            </a:r>
            <a:endParaRPr lang="en-US" altLang="en-US" sz="2800" i="1" dirty="0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1403648" y="4005064"/>
            <a:ext cx="38100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>
              <a:buFontTx/>
              <a:buNone/>
            </a:pPr>
            <a:r>
              <a:rPr lang="en-US" altLang="en-US" sz="2800" dirty="0">
                <a:solidFill>
                  <a:srgbClr val="000000"/>
                </a:solidFill>
                <a:ea typeface="+mn-ea"/>
              </a:rPr>
              <a:t>	if ( </a:t>
            </a:r>
            <a:r>
              <a:rPr lang="en-US" altLang="en-US" sz="2800" i="1" dirty="0">
                <a:solidFill>
                  <a:srgbClr val="000000"/>
                </a:solidFill>
                <a:ea typeface="+mn-ea"/>
              </a:rPr>
              <a:t>expression</a:t>
            </a:r>
            <a:r>
              <a:rPr lang="en-US" altLang="en-US" sz="2800" dirty="0">
                <a:solidFill>
                  <a:srgbClr val="000000"/>
                </a:solidFill>
                <a:ea typeface="+mn-ea"/>
              </a:rPr>
              <a:t> )</a:t>
            </a:r>
          </a:p>
          <a:p>
            <a:pPr algn="l">
              <a:buFontTx/>
              <a:buNone/>
            </a:pPr>
            <a:r>
              <a:rPr lang="en-US" altLang="en-US" sz="2800" dirty="0">
                <a:solidFill>
                  <a:srgbClr val="000000"/>
                </a:solidFill>
                <a:ea typeface="+mn-ea"/>
              </a:rPr>
              <a:t>		</a:t>
            </a:r>
            <a:r>
              <a:rPr lang="en-US" altLang="en-US" sz="2800" i="1" dirty="0">
                <a:solidFill>
                  <a:srgbClr val="000000"/>
                </a:solidFill>
                <a:ea typeface="+mn-ea"/>
              </a:rPr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3802017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a statement?</a:t>
            </a:r>
            <a:endParaRPr lang="en-AU" alt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696200" cy="22098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en-US">
                <a:solidFill>
                  <a:srgbClr val="0000FF"/>
                </a:solidFill>
              </a:rPr>
              <a:t>Statements</a:t>
            </a:r>
            <a:r>
              <a:rPr lang="en-US" altLang="en-US"/>
              <a:t> are lines of instructions in our programs ending with a semicolon (;).</a:t>
            </a:r>
          </a:p>
          <a:p>
            <a:r>
              <a:rPr lang="en-US" altLang="en-US"/>
              <a:t>A </a:t>
            </a:r>
            <a:r>
              <a:rPr lang="en-US" altLang="en-US">
                <a:solidFill>
                  <a:srgbClr val="0000FF"/>
                </a:solidFill>
              </a:rPr>
              <a:t>compound statement</a:t>
            </a:r>
            <a:r>
              <a:rPr lang="en-US" altLang="en-US"/>
              <a:t> or </a:t>
            </a:r>
            <a:r>
              <a:rPr lang="en-US" altLang="en-US">
                <a:solidFill>
                  <a:srgbClr val="0000FF"/>
                </a:solidFill>
              </a:rPr>
              <a:t>block</a:t>
            </a:r>
            <a:r>
              <a:rPr lang="en-US" altLang="en-US"/>
              <a:t> is a series of statements surrounded by braces.</a:t>
            </a:r>
            <a:endParaRPr lang="en-AU" altLang="en-US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1524000" y="3962400"/>
            <a:ext cx="5410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ea typeface="+mn-ea"/>
              </a:rPr>
              <a:t>   {</a:t>
            </a:r>
          </a:p>
          <a:p>
            <a:pPr algn="l"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ea typeface="+mn-ea"/>
              </a:rPr>
              <a:t>      number = number + 1;</a:t>
            </a:r>
          </a:p>
          <a:p>
            <a:pPr algn="l"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ea typeface="+mn-ea"/>
              </a:rPr>
              <a:t>      printf("%d\n", number);</a:t>
            </a:r>
          </a:p>
          <a:p>
            <a:pPr algn="l"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ea typeface="+mn-ea"/>
              </a:rPr>
              <a:t>   }</a:t>
            </a:r>
            <a:endParaRPr lang="en-US" altLang="en-US" sz="1800" b="1">
              <a:solidFill>
                <a:srgbClr val="B2B2B2"/>
              </a:solidFill>
              <a:latin typeface="Courier New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83261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/>
              <a:t>Notes on </a:t>
            </a:r>
            <a:r>
              <a:rPr lang="en-US" altLang="en-US" b="1">
                <a:latin typeface="Courier New" pitchFamily="49" charset="0"/>
              </a:rPr>
              <a:t>if</a:t>
            </a:r>
            <a:endParaRPr lang="en-US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458200" cy="685800"/>
          </a:xfrm>
        </p:spPr>
        <p:txBody>
          <a:bodyPr/>
          <a:lstStyle/>
          <a:p>
            <a:r>
              <a:rPr lang="en-US" altLang="en-US" sz="2400"/>
              <a:t>Which of the following code fragments are equivalent?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828800" y="1752600"/>
            <a:ext cx="54102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ea typeface="+mn-ea"/>
              </a:rPr>
              <a:t>   if (number % 2 != 0)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ea typeface="+mn-ea"/>
              </a:rPr>
              <a:t>   {  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ea typeface="+mn-ea"/>
              </a:rPr>
              <a:t>      printf("%d", number);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ea typeface="+mn-ea"/>
              </a:rPr>
              <a:t>   }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ea typeface="+mn-ea"/>
              </a:rPr>
              <a:t>   printf(” is odd\n");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1828800" y="3581400"/>
            <a:ext cx="5410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ea typeface="+mn-ea"/>
              </a:rPr>
              <a:t>   if (number % 2 != 0)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ea typeface="+mn-ea"/>
              </a:rPr>
              <a:t>      printf("%d", number);   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ea typeface="+mn-ea"/>
              </a:rPr>
              <a:t>      printf(” is odd\n");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1828800" y="4953000"/>
            <a:ext cx="54102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ea typeface="+mn-ea"/>
              </a:rPr>
              <a:t>   if (number % 2 != 0)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ea typeface="+mn-ea"/>
              </a:rPr>
              <a:t>   {  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ea typeface="+mn-ea"/>
              </a:rPr>
              <a:t>      printf("%d", number);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ea typeface="+mn-ea"/>
              </a:rPr>
              <a:t>      printf(” is odd\n");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ea typeface="+mn-ea"/>
              </a:rPr>
              <a:t>   }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1600200" y="1676400"/>
            <a:ext cx="465138" cy="5889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b="1" i="1">
                <a:solidFill>
                  <a:srgbClr val="FFFFFF"/>
                </a:solidFill>
                <a:ea typeface="+mn-ea"/>
              </a:rPr>
              <a:t>A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1600200" y="3505200"/>
            <a:ext cx="465138" cy="5889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b="1" i="1">
                <a:solidFill>
                  <a:srgbClr val="FFFFFF"/>
                </a:solidFill>
                <a:ea typeface="+mn-ea"/>
              </a:rPr>
              <a:t>B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1600200" y="4876800"/>
            <a:ext cx="465138" cy="5889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b="1" i="1">
                <a:solidFill>
                  <a:srgbClr val="FFFFFF"/>
                </a:solidFill>
                <a:ea typeface="+mn-ea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661632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-99392"/>
            <a:ext cx="7772400" cy="1143000"/>
          </a:xfrm>
        </p:spPr>
        <p:txBody>
          <a:bodyPr/>
          <a:lstStyle/>
          <a:p>
            <a:r>
              <a:rPr lang="en-US" dirty="0" err="1"/>
              <a:t>printf</a:t>
            </a:r>
            <a:endParaRPr lang="en-US" dirty="0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16832"/>
            <a:ext cx="8566720" cy="4114800"/>
          </a:xfrm>
        </p:spPr>
        <p:txBody>
          <a:bodyPr/>
          <a:lstStyle/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("format string", parameters);</a:t>
            </a:r>
            <a:endParaRPr lang="en-US" sz="2400" dirty="0"/>
          </a:p>
          <a:p>
            <a:r>
              <a:rPr lang="en-US" sz="2800" dirty="0"/>
              <a:t>A format string contains placeholders to insert parameters into it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%d </a:t>
            </a:r>
            <a:r>
              <a:rPr lang="en-US" dirty="0">
                <a:cs typeface="Courier New" pitchFamily="49" charset="0"/>
              </a:rPr>
              <a:t>	</a:t>
            </a:r>
            <a:r>
              <a:rPr lang="en-US" dirty="0"/>
              <a:t>	an integer</a:t>
            </a:r>
          </a:p>
          <a:p>
            <a:pPr lvl="1"/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%f</a:t>
            </a:r>
            <a:r>
              <a:rPr lang="en-US" dirty="0"/>
              <a:t>		a float</a:t>
            </a:r>
          </a:p>
          <a:p>
            <a:pPr lvl="1"/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%s</a:t>
            </a:r>
            <a:r>
              <a:rPr lang="en-US" dirty="0"/>
              <a:t>		a string</a:t>
            </a:r>
          </a:p>
          <a:p>
            <a:pPr lvl="1"/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%p</a:t>
            </a:r>
            <a:r>
              <a:rPr lang="en-US" dirty="0"/>
              <a:t>		a pointer (seen later)</a:t>
            </a:r>
          </a:p>
          <a:p>
            <a:pPr lvl="1">
              <a:buNone/>
            </a:pPr>
            <a:r>
              <a:rPr lang="en-US" sz="2400" b="1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 x = 3; </a:t>
            </a:r>
            <a:r>
              <a:rPr lang="en-US" sz="2400" b="1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 y = 2;</a:t>
            </a:r>
          </a:p>
          <a:p>
            <a:pPr lvl="1">
              <a:buNone/>
            </a:pPr>
            <a:r>
              <a:rPr lang="en-US" sz="2400" b="1" dirty="0" err="1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("(%d, %d)\n", x, y);   // (3, 2)</a:t>
            </a:r>
          </a:p>
        </p:txBody>
      </p:sp>
      <p:graphicFrame>
        <p:nvGraphicFramePr>
          <p:cNvPr id="134166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469496"/>
              </p:ext>
            </p:extLst>
          </p:nvPr>
        </p:nvGraphicFramePr>
        <p:xfrm>
          <a:off x="1691680" y="908720"/>
          <a:ext cx="5638800" cy="79248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function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printf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prints formatted output to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stdout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1206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/>
              <a:t>Notes on </a:t>
            </a:r>
            <a:r>
              <a:rPr lang="en-US" altLang="en-US" b="1">
                <a:latin typeface="Courier New" pitchFamily="49" charset="0"/>
              </a:rPr>
              <a:t>if</a:t>
            </a:r>
            <a:endParaRPr lang="en-US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458200" cy="685800"/>
          </a:xfrm>
        </p:spPr>
        <p:txBody>
          <a:bodyPr/>
          <a:lstStyle/>
          <a:p>
            <a:r>
              <a:rPr lang="en-US" altLang="en-US" sz="2400"/>
              <a:t>Which of the following code fragments are equivalent?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828800" y="1752600"/>
            <a:ext cx="54102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B2B2B2"/>
                </a:solidFill>
                <a:latin typeface="Courier New" pitchFamily="49" charset="0"/>
                <a:ea typeface="+mn-ea"/>
              </a:rPr>
              <a:t>   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ea typeface="+mn-ea"/>
              </a:rPr>
              <a:t>if (number % 2 != 0)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ea typeface="+mn-ea"/>
              </a:rPr>
              <a:t>   {  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ea typeface="+mn-ea"/>
              </a:rPr>
              <a:t>      printf("%d", number);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ea typeface="+mn-ea"/>
              </a:rPr>
              <a:t>   }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B2B2B2"/>
                </a:solidFill>
                <a:latin typeface="Courier New" pitchFamily="49" charset="0"/>
                <a:ea typeface="+mn-ea"/>
              </a:rPr>
              <a:t>   printf(” is odd\n");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1828800" y="3581400"/>
            <a:ext cx="5410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B2B2B2"/>
                </a:solidFill>
                <a:latin typeface="Courier New" pitchFamily="49" charset="0"/>
                <a:ea typeface="+mn-ea"/>
              </a:rPr>
              <a:t>   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ea typeface="+mn-ea"/>
              </a:rPr>
              <a:t>if (number % 2 != 0)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ea typeface="+mn-ea"/>
              </a:rPr>
              <a:t>      printf("%d", number);</a:t>
            </a:r>
            <a:r>
              <a:rPr lang="en-US" altLang="en-US" sz="1800" b="1">
                <a:solidFill>
                  <a:srgbClr val="B2B2B2"/>
                </a:solidFill>
                <a:latin typeface="Courier New" pitchFamily="49" charset="0"/>
                <a:ea typeface="+mn-ea"/>
              </a:rPr>
              <a:t>   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B2B2B2"/>
                </a:solidFill>
                <a:latin typeface="Courier New" pitchFamily="49" charset="0"/>
                <a:ea typeface="+mn-ea"/>
              </a:rPr>
              <a:t>      printf(” is odd\n");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1828800" y="4953000"/>
            <a:ext cx="54102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B2B2B2"/>
                </a:solidFill>
                <a:latin typeface="Courier New" pitchFamily="49" charset="0"/>
                <a:ea typeface="+mn-ea"/>
              </a:rPr>
              <a:t>   if (number % 2 != 0)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B2B2B2"/>
                </a:solidFill>
                <a:latin typeface="Courier New" pitchFamily="49" charset="0"/>
                <a:ea typeface="+mn-ea"/>
              </a:rPr>
              <a:t>   {  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B2B2B2"/>
                </a:solidFill>
                <a:latin typeface="Courier New" pitchFamily="49" charset="0"/>
                <a:ea typeface="+mn-ea"/>
              </a:rPr>
              <a:t>      printf("%d", number);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B2B2B2"/>
                </a:solidFill>
                <a:latin typeface="Courier New" pitchFamily="49" charset="0"/>
                <a:ea typeface="+mn-ea"/>
              </a:rPr>
              <a:t>      printf(” is odd\n");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B2B2B2"/>
                </a:solidFill>
                <a:latin typeface="Courier New" pitchFamily="49" charset="0"/>
                <a:ea typeface="+mn-ea"/>
              </a:rPr>
              <a:t>   }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1600200" y="1676400"/>
            <a:ext cx="465138" cy="58896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b="1" i="1">
                <a:solidFill>
                  <a:srgbClr val="FFFFFF"/>
                </a:solidFill>
                <a:ea typeface="+mn-ea"/>
              </a:rPr>
              <a:t>A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1600200" y="3505200"/>
            <a:ext cx="465138" cy="58896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b="1" i="1">
                <a:solidFill>
                  <a:srgbClr val="FFFFFF"/>
                </a:solidFill>
                <a:ea typeface="+mn-ea"/>
              </a:rPr>
              <a:t>B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1600200" y="4876800"/>
            <a:ext cx="465138" cy="58896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b="1" i="1">
                <a:solidFill>
                  <a:srgbClr val="FFFFFF"/>
                </a:solidFill>
                <a:ea typeface="+mn-ea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009337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/>
              <a:t>Notes on </a:t>
            </a:r>
            <a:r>
              <a:rPr lang="en-US" altLang="en-US" b="1">
                <a:latin typeface="Courier New" pitchFamily="49" charset="0"/>
              </a:rPr>
              <a:t>if</a:t>
            </a:r>
            <a:endParaRPr lang="en-US" altLang="en-US"/>
          </a:p>
        </p:txBody>
      </p:sp>
      <p:sp>
        <p:nvSpPr>
          <p:cNvPr id="593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458200" cy="685800"/>
          </a:xfrm>
        </p:spPr>
        <p:txBody>
          <a:bodyPr/>
          <a:lstStyle/>
          <a:p>
            <a:r>
              <a:rPr lang="en-US" altLang="en-US" sz="2400"/>
              <a:t>Which of the following code fragments are equivalent?</a:t>
            </a:r>
          </a:p>
        </p:txBody>
      </p:sp>
      <p:sp>
        <p:nvSpPr>
          <p:cNvPr id="59396" name="Rectangle 1028"/>
          <p:cNvSpPr>
            <a:spLocks noChangeArrowheads="1"/>
          </p:cNvSpPr>
          <p:nvPr/>
        </p:nvSpPr>
        <p:spPr bwMode="auto">
          <a:xfrm>
            <a:off x="1828800" y="1752600"/>
            <a:ext cx="54102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B2B2B2"/>
                </a:solidFill>
                <a:latin typeface="Courier New" pitchFamily="49" charset="0"/>
                <a:ea typeface="+mn-ea"/>
              </a:rPr>
              <a:t>   if (number % 2 != 0)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ea typeface="+mn-ea"/>
              </a:rPr>
              <a:t>   {  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ea typeface="+mn-ea"/>
              </a:rPr>
              <a:t>      printf("%d", number);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ea typeface="+mn-ea"/>
              </a:rPr>
              <a:t>   }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B2B2B2"/>
                </a:solidFill>
                <a:latin typeface="Courier New" pitchFamily="49" charset="0"/>
                <a:ea typeface="+mn-ea"/>
              </a:rPr>
              <a:t>   printf(” is odd\n");</a:t>
            </a:r>
          </a:p>
        </p:txBody>
      </p:sp>
      <p:sp>
        <p:nvSpPr>
          <p:cNvPr id="59397" name="Rectangle 1029"/>
          <p:cNvSpPr>
            <a:spLocks noChangeArrowheads="1"/>
          </p:cNvSpPr>
          <p:nvPr/>
        </p:nvSpPr>
        <p:spPr bwMode="auto">
          <a:xfrm>
            <a:off x="1828800" y="3581400"/>
            <a:ext cx="5410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B2B2B2"/>
                </a:solidFill>
                <a:latin typeface="Courier New" pitchFamily="49" charset="0"/>
                <a:ea typeface="+mn-ea"/>
              </a:rPr>
              <a:t>   if (number % 2 != 0)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ea typeface="+mn-ea"/>
              </a:rPr>
              <a:t>      printf("%d", number);</a:t>
            </a:r>
            <a:r>
              <a:rPr lang="en-US" altLang="en-US" sz="1800" b="1">
                <a:solidFill>
                  <a:srgbClr val="B2B2B2"/>
                </a:solidFill>
                <a:latin typeface="Courier New" pitchFamily="49" charset="0"/>
                <a:ea typeface="+mn-ea"/>
              </a:rPr>
              <a:t>   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B2B2B2"/>
                </a:solidFill>
                <a:latin typeface="Courier New" pitchFamily="49" charset="0"/>
                <a:ea typeface="+mn-ea"/>
              </a:rPr>
              <a:t>      printf(” is odd\n");</a:t>
            </a:r>
          </a:p>
        </p:txBody>
      </p:sp>
      <p:sp>
        <p:nvSpPr>
          <p:cNvPr id="59398" name="Rectangle 1030"/>
          <p:cNvSpPr>
            <a:spLocks noChangeArrowheads="1"/>
          </p:cNvSpPr>
          <p:nvPr/>
        </p:nvSpPr>
        <p:spPr bwMode="auto">
          <a:xfrm>
            <a:off x="1828800" y="4953000"/>
            <a:ext cx="54102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B2B2B2"/>
                </a:solidFill>
                <a:latin typeface="Courier New" pitchFamily="49" charset="0"/>
                <a:ea typeface="+mn-ea"/>
              </a:rPr>
              <a:t>   if (number % 2 != 0)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B2B2B2"/>
                </a:solidFill>
                <a:latin typeface="Courier New" pitchFamily="49" charset="0"/>
                <a:ea typeface="+mn-ea"/>
              </a:rPr>
              <a:t>   {  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B2B2B2"/>
                </a:solidFill>
                <a:latin typeface="Courier New" pitchFamily="49" charset="0"/>
                <a:ea typeface="+mn-ea"/>
              </a:rPr>
              <a:t>      printf("%d", number);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B2B2B2"/>
                </a:solidFill>
                <a:latin typeface="Courier New" pitchFamily="49" charset="0"/>
                <a:ea typeface="+mn-ea"/>
              </a:rPr>
              <a:t>      printf(” is odd\n");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B2B2B2"/>
                </a:solidFill>
                <a:latin typeface="Courier New" pitchFamily="49" charset="0"/>
                <a:ea typeface="+mn-ea"/>
              </a:rPr>
              <a:t>   }</a:t>
            </a:r>
          </a:p>
        </p:txBody>
      </p:sp>
      <p:sp>
        <p:nvSpPr>
          <p:cNvPr id="59399" name="Text Box 1031"/>
          <p:cNvSpPr txBox="1">
            <a:spLocks noChangeArrowheads="1"/>
          </p:cNvSpPr>
          <p:nvPr/>
        </p:nvSpPr>
        <p:spPr bwMode="auto">
          <a:xfrm>
            <a:off x="1600200" y="1676400"/>
            <a:ext cx="465138" cy="58896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b="1" i="1">
                <a:solidFill>
                  <a:srgbClr val="FFFFFF"/>
                </a:solidFill>
                <a:ea typeface="+mn-ea"/>
              </a:rPr>
              <a:t>A</a:t>
            </a:r>
          </a:p>
        </p:txBody>
      </p:sp>
      <p:sp>
        <p:nvSpPr>
          <p:cNvPr id="59400" name="Text Box 1032"/>
          <p:cNvSpPr txBox="1">
            <a:spLocks noChangeArrowheads="1"/>
          </p:cNvSpPr>
          <p:nvPr/>
        </p:nvSpPr>
        <p:spPr bwMode="auto">
          <a:xfrm>
            <a:off x="1600200" y="3505200"/>
            <a:ext cx="465138" cy="58896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b="1" i="1">
                <a:solidFill>
                  <a:srgbClr val="FFFFFF"/>
                </a:solidFill>
                <a:ea typeface="+mn-ea"/>
              </a:rPr>
              <a:t>B</a:t>
            </a:r>
          </a:p>
        </p:txBody>
      </p:sp>
      <p:sp>
        <p:nvSpPr>
          <p:cNvPr id="59401" name="Text Box 1033"/>
          <p:cNvSpPr txBox="1">
            <a:spLocks noChangeArrowheads="1"/>
          </p:cNvSpPr>
          <p:nvPr/>
        </p:nvSpPr>
        <p:spPr bwMode="auto">
          <a:xfrm>
            <a:off x="1600200" y="4876800"/>
            <a:ext cx="465138" cy="58896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b="1" i="1">
                <a:solidFill>
                  <a:srgbClr val="FFFFFF"/>
                </a:solidFill>
                <a:ea typeface="+mn-ea"/>
              </a:rPr>
              <a:t>C</a:t>
            </a:r>
          </a:p>
        </p:txBody>
      </p:sp>
      <p:sp>
        <p:nvSpPr>
          <p:cNvPr id="59402" name="AutoShape 1034"/>
          <p:cNvSpPr>
            <a:spLocks noChangeArrowheads="1"/>
          </p:cNvSpPr>
          <p:nvPr/>
        </p:nvSpPr>
        <p:spPr bwMode="auto">
          <a:xfrm>
            <a:off x="6477000" y="4419600"/>
            <a:ext cx="2362200" cy="685800"/>
          </a:xfrm>
          <a:prstGeom prst="wedgeRectCallout">
            <a:avLst>
              <a:gd name="adj1" fmla="val -80912"/>
              <a:gd name="adj2" fmla="val -103704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en-US">
                <a:solidFill>
                  <a:srgbClr val="FFFFFF"/>
                </a:solidFill>
                <a:latin typeface="Arial" charset="0"/>
                <a:ea typeface="+mn-ea"/>
              </a:rPr>
              <a:t>A Statement</a:t>
            </a:r>
          </a:p>
        </p:txBody>
      </p:sp>
      <p:sp>
        <p:nvSpPr>
          <p:cNvPr id="59403" name="AutoShape 1035"/>
          <p:cNvSpPr>
            <a:spLocks noChangeArrowheads="1"/>
          </p:cNvSpPr>
          <p:nvPr/>
        </p:nvSpPr>
        <p:spPr bwMode="auto">
          <a:xfrm>
            <a:off x="6553200" y="2438400"/>
            <a:ext cx="2362200" cy="838200"/>
          </a:xfrm>
          <a:prstGeom prst="wedgeRectCallout">
            <a:avLst>
              <a:gd name="adj1" fmla="val -84005"/>
              <a:gd name="adj2" fmla="val -54356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en-US">
                <a:solidFill>
                  <a:srgbClr val="FFFFFF"/>
                </a:solidFill>
                <a:latin typeface="Arial" charset="0"/>
                <a:ea typeface="+mn-ea"/>
              </a:rPr>
              <a:t>A Compound Statement</a:t>
            </a:r>
          </a:p>
        </p:txBody>
      </p:sp>
    </p:spTree>
    <p:extLst>
      <p:ext uri="{BB962C8B-B14F-4D97-AF65-F5344CB8AC3E}">
        <p14:creationId xmlns:p14="http://schemas.microsoft.com/office/powerpoint/2010/main" val="1864179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/>
              <a:t>Notes on </a:t>
            </a:r>
            <a:r>
              <a:rPr lang="en-US" altLang="en-US" b="1">
                <a:latin typeface="Courier New" pitchFamily="49" charset="0"/>
              </a:rPr>
              <a:t>if</a:t>
            </a: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458200" cy="685800"/>
          </a:xfrm>
        </p:spPr>
        <p:txBody>
          <a:bodyPr/>
          <a:lstStyle/>
          <a:p>
            <a:r>
              <a:rPr lang="en-US" altLang="en-US" sz="2400"/>
              <a:t>Common mistake</a:t>
            </a: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1676400" y="2286000"/>
            <a:ext cx="6248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itchFamily="49" charset="0"/>
                <a:ea typeface="+mn-ea"/>
              </a:rPr>
              <a:t>   if (number % 2 != 0);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itchFamily="49" charset="0"/>
                <a:ea typeface="+mn-ea"/>
              </a:rPr>
              <a:t>   {  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itchFamily="49" charset="0"/>
                <a:ea typeface="+mn-ea"/>
              </a:rPr>
              <a:t>      printf("%d is an odd ", number);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itchFamily="49" charset="0"/>
                <a:ea typeface="+mn-ea"/>
              </a:rPr>
              <a:t>   }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itchFamily="49" charset="0"/>
                <a:ea typeface="+mn-ea"/>
              </a:rPr>
              <a:t>   printf("number\n");</a:t>
            </a:r>
          </a:p>
        </p:txBody>
      </p:sp>
    </p:spTree>
    <p:extLst>
      <p:ext uri="{BB962C8B-B14F-4D97-AF65-F5344CB8AC3E}">
        <p14:creationId xmlns:p14="http://schemas.microsoft.com/office/powerpoint/2010/main" val="3470538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/>
              <a:t>Notes on </a:t>
            </a:r>
            <a:r>
              <a:rPr lang="en-US" altLang="en-US" b="1">
                <a:latin typeface="Courier New" pitchFamily="49" charset="0"/>
              </a:rPr>
              <a:t>if</a:t>
            </a:r>
            <a:endParaRPr lang="en-US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458200" cy="685800"/>
          </a:xfrm>
        </p:spPr>
        <p:txBody>
          <a:bodyPr/>
          <a:lstStyle/>
          <a:p>
            <a:r>
              <a:rPr lang="en-US" altLang="en-US" sz="2400"/>
              <a:t>Common mistake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1676400" y="2286000"/>
            <a:ext cx="6248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B2B2B2"/>
                </a:solidFill>
                <a:latin typeface="Courier New" pitchFamily="49" charset="0"/>
                <a:ea typeface="+mn-ea"/>
              </a:rPr>
              <a:t>   if (number % 2 != 0)</a:t>
            </a:r>
            <a:r>
              <a:rPr lang="en-US" altLang="en-US" sz="2000" b="1">
                <a:solidFill>
                  <a:srgbClr val="000000"/>
                </a:solidFill>
                <a:latin typeface="Courier New" pitchFamily="49" charset="0"/>
                <a:ea typeface="+mn-ea"/>
              </a:rPr>
              <a:t>;</a:t>
            </a:r>
            <a:endParaRPr lang="en-US" altLang="en-US" sz="2000" b="1">
              <a:solidFill>
                <a:srgbClr val="B2B2B2"/>
              </a:solidFill>
              <a:latin typeface="Courier New" pitchFamily="49" charset="0"/>
              <a:ea typeface="+mn-ea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B2B2B2"/>
                </a:solidFill>
                <a:latin typeface="Courier New" pitchFamily="49" charset="0"/>
                <a:ea typeface="+mn-ea"/>
              </a:rPr>
              <a:t>   {  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B2B2B2"/>
                </a:solidFill>
                <a:latin typeface="Courier New" pitchFamily="49" charset="0"/>
                <a:ea typeface="+mn-ea"/>
              </a:rPr>
              <a:t>      printf("%d is an odd ", number);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B2B2B2"/>
                </a:solidFill>
                <a:latin typeface="Courier New" pitchFamily="49" charset="0"/>
                <a:ea typeface="+mn-ea"/>
              </a:rPr>
              <a:t>   }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B2B2B2"/>
                </a:solidFill>
                <a:latin typeface="Courier New" pitchFamily="49" charset="0"/>
                <a:ea typeface="+mn-ea"/>
              </a:rPr>
              <a:t>   printf("number\n");</a:t>
            </a:r>
          </a:p>
        </p:txBody>
      </p:sp>
      <p:sp>
        <p:nvSpPr>
          <p:cNvPr id="15366" name="AutoShape 6"/>
          <p:cNvSpPr>
            <a:spLocks noChangeArrowheads="1"/>
          </p:cNvSpPr>
          <p:nvPr/>
        </p:nvSpPr>
        <p:spPr bwMode="auto">
          <a:xfrm>
            <a:off x="2195736" y="3225800"/>
            <a:ext cx="2209800" cy="965200"/>
          </a:xfrm>
          <a:prstGeom prst="wedgeEllipseCallout">
            <a:avLst>
              <a:gd name="adj1" fmla="val 94398"/>
              <a:gd name="adj2" fmla="val -109208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2000" dirty="0">
                <a:solidFill>
                  <a:srgbClr val="000000"/>
                </a:solidFill>
                <a:ea typeface="+mn-ea"/>
              </a:rPr>
              <a:t>No semi-colon here!</a:t>
            </a:r>
            <a:endParaRPr lang="en-US" altLang="en-US" sz="2000" dirty="0">
              <a:solidFill>
                <a:srgbClr val="0000FF"/>
              </a:solidFill>
              <a:ea typeface="+mn-ea"/>
            </a:endParaRP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2438400" y="5486400"/>
            <a:ext cx="4872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en-US">
                <a:solidFill>
                  <a:srgbClr val="000000"/>
                </a:solidFill>
                <a:ea typeface="+mn-ea"/>
              </a:rPr>
              <a:t>The semicolon is an </a:t>
            </a:r>
            <a:r>
              <a:rPr lang="en-US" altLang="en-US">
                <a:solidFill>
                  <a:srgbClr val="0000FF"/>
                </a:solidFill>
                <a:ea typeface="+mn-ea"/>
              </a:rPr>
              <a:t>empty statement</a:t>
            </a:r>
            <a:r>
              <a:rPr lang="en-US" altLang="en-US">
                <a:solidFill>
                  <a:srgbClr val="000000"/>
                </a:solidFill>
                <a:ea typeface="+mn-ea"/>
              </a:rPr>
              <a:t>.</a:t>
            </a:r>
            <a:endParaRPr lang="en-AU" altLang="en-US">
              <a:solidFill>
                <a:srgbClr val="000000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70863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/>
              <a:t>Notes on </a:t>
            </a:r>
            <a:r>
              <a:rPr lang="en-US" altLang="en-US" b="1">
                <a:latin typeface="Courier New" pitchFamily="49" charset="0"/>
              </a:rPr>
              <a:t>if</a:t>
            </a: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458200" cy="685800"/>
          </a:xfrm>
        </p:spPr>
        <p:txBody>
          <a:bodyPr/>
          <a:lstStyle/>
          <a:p>
            <a:r>
              <a:rPr lang="en-US" altLang="en-US" sz="2400"/>
              <a:t>Common mistake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676400" y="2286000"/>
            <a:ext cx="54102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itchFamily="49" charset="0"/>
                <a:ea typeface="+mn-ea"/>
              </a:rPr>
              <a:t>   if (number = 0)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itchFamily="49" charset="0"/>
                <a:ea typeface="+mn-ea"/>
              </a:rPr>
              <a:t>   {  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itchFamily="49" charset="0"/>
                <a:ea typeface="+mn-ea"/>
              </a:rPr>
              <a:t>      printf("%d\n", number);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itchFamily="49" charset="0"/>
                <a:ea typeface="+mn-ea"/>
              </a:rPr>
              <a:t>   }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itchFamily="49" charset="0"/>
                <a:ea typeface="+mn-ea"/>
              </a:rPr>
              <a:t>   printf("%d\n", number);</a:t>
            </a:r>
          </a:p>
        </p:txBody>
      </p:sp>
    </p:spTree>
    <p:extLst>
      <p:ext uri="{BB962C8B-B14F-4D97-AF65-F5344CB8AC3E}">
        <p14:creationId xmlns:p14="http://schemas.microsoft.com/office/powerpoint/2010/main" val="2821185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-9685"/>
            <a:ext cx="7772400" cy="1143000"/>
          </a:xfrm>
        </p:spPr>
        <p:txBody>
          <a:bodyPr/>
          <a:lstStyle/>
          <a:p>
            <a:r>
              <a:rPr lang="en-CA" dirty="0"/>
              <a:t>“Dangling else”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6"/>
            <a:ext cx="8424936" cy="5043264"/>
          </a:xfrm>
        </p:spPr>
        <p:txBody>
          <a:bodyPr/>
          <a:lstStyle/>
          <a:p>
            <a:pPr marL="0" indent="0">
              <a:buNone/>
            </a:pPr>
            <a:r>
              <a:rPr lang="en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(expr1)</a:t>
            </a:r>
          </a:p>
          <a:p>
            <a:pPr marL="0" indent="0">
              <a:buNone/>
            </a:pPr>
            <a:r>
              <a:rPr lang="en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(expr2)</a:t>
            </a:r>
          </a:p>
          <a:p>
            <a:pPr marL="0" indent="0">
              <a:buNone/>
            </a:pPr>
            <a:r>
              <a:rPr lang="en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statement1;</a:t>
            </a:r>
          </a:p>
          <a:p>
            <a:pPr marL="0" indent="0">
              <a:buNone/>
            </a:pPr>
            <a:r>
              <a:rPr lang="en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statement2;</a:t>
            </a:r>
          </a:p>
          <a:p>
            <a:pPr marL="0" indent="0">
              <a:buNone/>
            </a:pPr>
            <a:r>
              <a:rPr lang="en-CA" dirty="0"/>
              <a:t>       </a:t>
            </a:r>
          </a:p>
          <a:p>
            <a:r>
              <a:rPr lang="en-CA" dirty="0"/>
              <a:t>The compiler will match “else” with the 2</a:t>
            </a:r>
            <a:r>
              <a:rPr lang="en-CA" baseline="30000" dirty="0"/>
              <a:t>nd</a:t>
            </a:r>
            <a:r>
              <a:rPr lang="en-CA" dirty="0"/>
              <a:t> “if”</a:t>
            </a:r>
          </a:p>
          <a:p>
            <a:r>
              <a:rPr lang="en-CA" dirty="0"/>
              <a:t>Use braces to eliminate ambiguity like this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61926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/>
              <a:t>Common Mistakes in </a:t>
            </a:r>
            <a:r>
              <a:rPr lang="en-US" altLang="en-US" sz="4000" b="1">
                <a:latin typeface="Courier New" pitchFamily="49" charset="0"/>
              </a:rPr>
              <a:t>while</a:t>
            </a:r>
            <a:r>
              <a:rPr lang="en-US" altLang="en-US" b="1">
                <a:latin typeface="Courier New" pitchFamily="49" charset="0"/>
              </a:rPr>
              <a:t> – “</a:t>
            </a:r>
            <a:r>
              <a:rPr lang="en-US" altLang="en-US" i="1"/>
              <a:t>one liners”</a:t>
            </a:r>
          </a:p>
        </p:txBody>
      </p:sp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762000" y="1676400"/>
            <a:ext cx="79248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ea typeface="+mn-ea"/>
              </a:rPr>
              <a:t>while (num &lt; minimum)</a:t>
            </a:r>
          </a:p>
          <a:p>
            <a:pPr algn="l"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ea typeface="+mn-ea"/>
              </a:rPr>
              <a:t>  scanf(“%d”, &amp;num); </a:t>
            </a:r>
          </a:p>
          <a:p>
            <a:pPr algn="l">
              <a:buFontTx/>
              <a:buNone/>
            </a:pPr>
            <a:r>
              <a:rPr lang="en-AU" altLang="en-US" sz="1800" b="1">
                <a:solidFill>
                  <a:srgbClr val="000000"/>
                </a:solidFill>
                <a:latin typeface="Courier New" pitchFamily="49" charset="0"/>
                <a:ea typeface="+mn-ea"/>
              </a:rPr>
              <a:t>  printf(“Number must be greater than %d.\n”, minimum);</a:t>
            </a:r>
          </a:p>
          <a:p>
            <a:pPr algn="l">
              <a:buFontTx/>
              <a:buNone/>
            </a:pPr>
            <a:r>
              <a:rPr lang="en-AU" altLang="en-US" sz="1800" b="1">
                <a:solidFill>
                  <a:srgbClr val="000000"/>
                </a:solidFill>
                <a:latin typeface="Courier New" pitchFamily="49" charset="0"/>
                <a:ea typeface="+mn-ea"/>
              </a:rPr>
              <a:t>  printf(“Please try again.\n”);</a:t>
            </a:r>
          </a:p>
        </p:txBody>
      </p:sp>
      <p:sp>
        <p:nvSpPr>
          <p:cNvPr id="108551" name="Rectangle 7"/>
          <p:cNvSpPr>
            <a:spLocks noChangeArrowheads="1"/>
          </p:cNvSpPr>
          <p:nvPr/>
        </p:nvSpPr>
        <p:spPr bwMode="auto">
          <a:xfrm>
            <a:off x="723900" y="4038600"/>
            <a:ext cx="76962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ea typeface="+mn-ea"/>
              </a:rPr>
              <a:t>while (num &lt; minimum)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ea typeface="+mn-ea"/>
              </a:rPr>
              <a:t>{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ea typeface="+mn-ea"/>
              </a:rPr>
              <a:t>  scanf(“%d”, &amp;num);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ea typeface="+mn-ea"/>
              </a:rPr>
              <a:t>} </a:t>
            </a:r>
          </a:p>
          <a:p>
            <a:pPr algn="l">
              <a:spcBef>
                <a:spcPct val="0"/>
              </a:spcBef>
              <a:buFontTx/>
              <a:buNone/>
            </a:pPr>
            <a:endParaRPr lang="en-AU" altLang="en-US" sz="1800" b="1">
              <a:solidFill>
                <a:srgbClr val="000000"/>
              </a:solidFill>
              <a:latin typeface="Courier New" pitchFamily="49" charset="0"/>
              <a:ea typeface="+mn-ea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lang="en-AU" altLang="en-US" sz="1800" b="1">
                <a:solidFill>
                  <a:srgbClr val="000000"/>
                </a:solidFill>
                <a:latin typeface="Courier New" pitchFamily="49" charset="0"/>
                <a:ea typeface="+mn-ea"/>
              </a:rPr>
              <a:t>printf(“Number must be greater than %d.\n”, minimum);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AU" altLang="en-US" sz="1800" b="1">
                <a:solidFill>
                  <a:srgbClr val="000000"/>
                </a:solidFill>
                <a:latin typeface="Courier New" pitchFamily="49" charset="0"/>
                <a:ea typeface="+mn-ea"/>
              </a:rPr>
              <a:t>printf(“Please try again.\n”);</a:t>
            </a:r>
          </a:p>
        </p:txBody>
      </p:sp>
      <p:sp>
        <p:nvSpPr>
          <p:cNvPr id="108552" name="AutoShape 8"/>
          <p:cNvSpPr>
            <a:spLocks noChangeArrowheads="1"/>
          </p:cNvSpPr>
          <p:nvPr/>
        </p:nvSpPr>
        <p:spPr bwMode="auto">
          <a:xfrm>
            <a:off x="4305300" y="3352800"/>
            <a:ext cx="533400" cy="533400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</a:pPr>
            <a:endParaRPr lang="en-CA" altLang="en-US" sz="1800">
              <a:solidFill>
                <a:srgbClr val="000000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12545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609600" y="4343400"/>
            <a:ext cx="79248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ea typeface="+mn-ea"/>
              </a:rPr>
              <a:t>while (num &lt; minimum)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ea typeface="+mn-ea"/>
              </a:rPr>
              <a:t>{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ea typeface="+mn-ea"/>
              </a:rPr>
              <a:t>  scanf(“%d”, &amp;num);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AU" altLang="en-US" sz="1800" b="1">
                <a:solidFill>
                  <a:srgbClr val="000000"/>
                </a:solidFill>
                <a:latin typeface="Courier New" pitchFamily="49" charset="0"/>
                <a:ea typeface="+mn-ea"/>
              </a:rPr>
              <a:t>  printf(“Number must be greater than %d.\n”, minimum);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AU" altLang="en-US" sz="1800" b="1">
                <a:solidFill>
                  <a:srgbClr val="000000"/>
                </a:solidFill>
                <a:latin typeface="Courier New" pitchFamily="49" charset="0"/>
                <a:ea typeface="+mn-ea"/>
              </a:rPr>
              <a:t>  printf(“Please try again.\n”);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AU" altLang="en-US" sz="1800" b="1">
                <a:solidFill>
                  <a:srgbClr val="000000"/>
                </a:solidFill>
                <a:latin typeface="Courier New" pitchFamily="49" charset="0"/>
                <a:ea typeface="+mn-ea"/>
              </a:rPr>
              <a:t>}</a:t>
            </a:r>
          </a:p>
        </p:txBody>
      </p:sp>
      <p:pic>
        <p:nvPicPr>
          <p:cNvPr id="110600" name="Picture 8" descr="C:\Public\cse1301.2000S2\Slides\Complete\lect09\answer_goo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038600"/>
            <a:ext cx="8715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Rectangle 9"/>
          <p:cNvSpPr>
            <a:spLocks noChangeArrowheads="1"/>
          </p:cNvSpPr>
          <p:nvPr/>
        </p:nvSpPr>
        <p:spPr bwMode="auto">
          <a:xfrm>
            <a:off x="609600" y="2286000"/>
            <a:ext cx="7924800" cy="1524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>
              <a:buFontTx/>
              <a:buNone/>
            </a:pPr>
            <a:r>
              <a:rPr lang="en-US" altLang="en-US" sz="1800" b="1">
                <a:solidFill>
                  <a:srgbClr val="808080"/>
                </a:solidFill>
                <a:latin typeface="Courier New" pitchFamily="49" charset="0"/>
                <a:ea typeface="+mn-ea"/>
              </a:rPr>
              <a:t>while (num &lt; minimum)</a:t>
            </a:r>
          </a:p>
          <a:p>
            <a:pPr algn="l">
              <a:buFontTx/>
              <a:buNone/>
            </a:pPr>
            <a:r>
              <a:rPr lang="en-US" altLang="en-US" sz="1800" b="1">
                <a:solidFill>
                  <a:srgbClr val="808080"/>
                </a:solidFill>
                <a:latin typeface="Courier New" pitchFamily="49" charset="0"/>
                <a:ea typeface="+mn-ea"/>
              </a:rPr>
              <a:t>  scanf(“%d”, &amp;num); </a:t>
            </a:r>
          </a:p>
          <a:p>
            <a:pPr algn="l">
              <a:buFontTx/>
              <a:buNone/>
            </a:pPr>
            <a:r>
              <a:rPr lang="en-AU" altLang="en-US" sz="1800" b="1">
                <a:solidFill>
                  <a:srgbClr val="808080"/>
                </a:solidFill>
                <a:latin typeface="Courier New" pitchFamily="49" charset="0"/>
                <a:ea typeface="+mn-ea"/>
              </a:rPr>
              <a:t>  printf(“Number must be greater than %d.\n”, minimum);</a:t>
            </a:r>
          </a:p>
          <a:p>
            <a:pPr algn="l">
              <a:buFontTx/>
              <a:buNone/>
            </a:pPr>
            <a:r>
              <a:rPr lang="en-AU" altLang="en-US" sz="1800" b="1">
                <a:solidFill>
                  <a:srgbClr val="808080"/>
                </a:solidFill>
                <a:latin typeface="Courier New" pitchFamily="49" charset="0"/>
                <a:ea typeface="+mn-ea"/>
              </a:rPr>
              <a:t>  printf(“Please try again.\n”);</a:t>
            </a:r>
          </a:p>
        </p:txBody>
      </p:sp>
      <p:sp>
        <p:nvSpPr>
          <p:cNvPr id="22534" name="Rectangle 1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Common Mistakes in </a:t>
            </a:r>
            <a:r>
              <a:rPr lang="en-US" altLang="en-US" sz="4000" b="1" dirty="0">
                <a:latin typeface="Courier New" pitchFamily="49" charset="0"/>
              </a:rPr>
              <a:t>while</a:t>
            </a:r>
            <a:r>
              <a:rPr lang="en-US" altLang="en-US" b="1" dirty="0">
                <a:latin typeface="Courier New" pitchFamily="49" charset="0"/>
              </a:rPr>
              <a:t> -- “</a:t>
            </a:r>
            <a:r>
              <a:rPr lang="en-US" altLang="en-US" i="1" dirty="0"/>
              <a:t>one liners” </a:t>
            </a:r>
            <a:r>
              <a:rPr lang="en-US" altLang="en-US" dirty="0"/>
              <a:t>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19499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5"/>
          <p:cNvSpPr>
            <a:spLocks noChangeArrowheads="1"/>
          </p:cNvSpPr>
          <p:nvPr/>
        </p:nvSpPr>
        <p:spPr bwMode="auto">
          <a:xfrm>
            <a:off x="762000" y="2286000"/>
            <a:ext cx="79248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ea typeface="+mn-ea"/>
              </a:rPr>
              <a:t>while (num &lt; minimum);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ea typeface="+mn-ea"/>
              </a:rPr>
              <a:t>{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  <a:ea typeface="+mn-ea"/>
              </a:rPr>
              <a:t>  scanf(“%d”, &amp;num);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AU" altLang="en-US" sz="1800" b="1">
                <a:solidFill>
                  <a:srgbClr val="000000"/>
                </a:solidFill>
                <a:latin typeface="Courier New" pitchFamily="49" charset="0"/>
                <a:ea typeface="+mn-ea"/>
              </a:rPr>
              <a:t>  printf(“Number must be greater than %d.\n”, minimum);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AU" altLang="en-US" sz="1800" b="1">
                <a:solidFill>
                  <a:srgbClr val="000000"/>
                </a:solidFill>
                <a:latin typeface="Courier New" pitchFamily="49" charset="0"/>
                <a:ea typeface="+mn-ea"/>
              </a:rPr>
              <a:t>  printf(“Please try again.\n”);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AU" altLang="en-US" sz="1800" b="1">
                <a:solidFill>
                  <a:srgbClr val="000000"/>
                </a:solidFill>
                <a:latin typeface="Courier New" pitchFamily="49" charset="0"/>
                <a:ea typeface="+mn-ea"/>
              </a:rPr>
              <a:t>}</a:t>
            </a:r>
          </a:p>
        </p:txBody>
      </p:sp>
      <p:sp>
        <p:nvSpPr>
          <p:cNvPr id="23556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Common Mistakes in </a:t>
            </a:r>
            <a:r>
              <a:rPr lang="en-US" altLang="en-US" sz="4000" b="1">
                <a:latin typeface="Courier New" pitchFamily="49" charset="0"/>
              </a:rPr>
              <a:t>while</a:t>
            </a:r>
            <a:r>
              <a:rPr lang="en-US" altLang="en-US" b="1">
                <a:latin typeface="Courier New" pitchFamily="49" charset="0"/>
              </a:rPr>
              <a:t> -- </a:t>
            </a:r>
            <a:r>
              <a:rPr lang="en-US" altLang="en-US"/>
              <a:t>extra semi-colon;</a:t>
            </a:r>
          </a:p>
        </p:txBody>
      </p:sp>
      <p:sp>
        <p:nvSpPr>
          <p:cNvPr id="109578" name="AutoShape 10"/>
          <p:cNvSpPr>
            <a:spLocks noChangeArrowheads="1"/>
          </p:cNvSpPr>
          <p:nvPr/>
        </p:nvSpPr>
        <p:spPr bwMode="auto">
          <a:xfrm>
            <a:off x="4191000" y="4495800"/>
            <a:ext cx="4114800" cy="1371600"/>
          </a:xfrm>
          <a:prstGeom prst="wedgeRectCallout">
            <a:avLst>
              <a:gd name="adj1" fmla="val -52083"/>
              <a:gd name="adj2" fmla="val -198611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2800">
                <a:solidFill>
                  <a:srgbClr val="FFFFFF"/>
                </a:solidFill>
                <a:ea typeface="+mn-ea"/>
              </a:rPr>
              <a:t>Marks the end of the while-block -- usual cause of infinite loops</a:t>
            </a:r>
            <a:endParaRPr lang="en-AU" altLang="en-US" sz="2800" b="0">
              <a:solidFill>
                <a:srgbClr val="000000"/>
              </a:solidFill>
              <a:latin typeface="Times New Roman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9390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itchFamily="49" charset="0"/>
              </a:rPr>
              <a:t>for</a:t>
            </a:r>
            <a:r>
              <a:rPr lang="en-US" altLang="en-US"/>
              <a:t> Statement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Syntax:</a:t>
            </a: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800100" y="2743200"/>
            <a:ext cx="80010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0000"/>
                </a:solidFill>
                <a:latin typeface="Courier New" pitchFamily="49" charset="0"/>
                <a:ea typeface="+mn-ea"/>
              </a:rPr>
              <a:t>for ( </a:t>
            </a:r>
            <a:r>
              <a:rPr lang="en-US" altLang="en-US" i="1">
                <a:solidFill>
                  <a:srgbClr val="0000FF"/>
                </a:solidFill>
                <a:ea typeface="+mn-ea"/>
              </a:rPr>
              <a:t>initialization</a:t>
            </a:r>
            <a:r>
              <a:rPr lang="en-US" altLang="en-US" b="1">
                <a:solidFill>
                  <a:srgbClr val="000000"/>
                </a:solidFill>
                <a:latin typeface="Courier New" pitchFamily="49" charset="0"/>
                <a:ea typeface="+mn-ea"/>
              </a:rPr>
              <a:t>; </a:t>
            </a:r>
            <a:r>
              <a:rPr lang="en-US" altLang="en-US" i="1">
                <a:solidFill>
                  <a:srgbClr val="0000FF"/>
                </a:solidFill>
                <a:ea typeface="+mn-ea"/>
              </a:rPr>
              <a:t>condition</a:t>
            </a:r>
            <a:r>
              <a:rPr lang="en-US" altLang="en-US" b="1">
                <a:solidFill>
                  <a:srgbClr val="000000"/>
                </a:solidFill>
                <a:latin typeface="Courier New" pitchFamily="49" charset="0"/>
                <a:ea typeface="+mn-ea"/>
              </a:rPr>
              <a:t>; </a:t>
            </a:r>
            <a:r>
              <a:rPr lang="en-US" altLang="en-US" i="1">
                <a:solidFill>
                  <a:srgbClr val="0000FF"/>
                </a:solidFill>
                <a:ea typeface="+mn-ea"/>
              </a:rPr>
              <a:t>update</a:t>
            </a:r>
            <a:r>
              <a:rPr lang="en-US" altLang="en-US" i="1">
                <a:solidFill>
                  <a:srgbClr val="000000"/>
                </a:solidFill>
                <a:ea typeface="+mn-ea"/>
              </a:rPr>
              <a:t> </a:t>
            </a:r>
            <a:r>
              <a:rPr lang="en-US" altLang="en-US" b="1">
                <a:solidFill>
                  <a:srgbClr val="000000"/>
                </a:solidFill>
                <a:latin typeface="Courier New" pitchFamily="49" charset="0"/>
                <a:ea typeface="+mn-ea"/>
              </a:rPr>
              <a:t>)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0000"/>
                </a:solidFill>
                <a:latin typeface="Courier New" pitchFamily="49" charset="0"/>
                <a:ea typeface="+mn-ea"/>
              </a:rPr>
              <a:t>{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0000"/>
                </a:solidFill>
                <a:latin typeface="Courier New" pitchFamily="49" charset="0"/>
                <a:ea typeface="+mn-ea"/>
              </a:rPr>
              <a:t>   </a:t>
            </a:r>
            <a:r>
              <a:rPr lang="en-US" altLang="en-US" i="1">
                <a:solidFill>
                  <a:srgbClr val="0000FF"/>
                </a:solidFill>
                <a:ea typeface="+mn-ea"/>
              </a:rPr>
              <a:t>instruction block</a:t>
            </a:r>
            <a:endParaRPr lang="en-US" altLang="en-US" b="1">
              <a:solidFill>
                <a:srgbClr val="000000"/>
              </a:solidFill>
              <a:latin typeface="Courier New" pitchFamily="49" charset="0"/>
              <a:ea typeface="+mn-ea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0000"/>
                </a:solidFill>
                <a:latin typeface="Courier New" pitchFamily="49" charset="0"/>
                <a:ea typeface="+mn-ea"/>
              </a:rPr>
              <a:t>}</a:t>
            </a:r>
            <a:endParaRPr lang="en-AU" altLang="en-US" b="1">
              <a:solidFill>
                <a:srgbClr val="000000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129029" name="AutoShape 5"/>
          <p:cNvSpPr>
            <a:spLocks noChangeArrowheads="1"/>
          </p:cNvSpPr>
          <p:nvPr/>
        </p:nvSpPr>
        <p:spPr bwMode="auto">
          <a:xfrm>
            <a:off x="5029200" y="3717032"/>
            <a:ext cx="4114800" cy="1447800"/>
          </a:xfrm>
          <a:prstGeom prst="wedgeRectCallout">
            <a:avLst>
              <a:gd name="adj1" fmla="val 36074"/>
              <a:gd name="adj2" fmla="val -87171"/>
            </a:avLst>
          </a:prstGeom>
          <a:solidFill>
            <a:srgbClr val="99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en-US" sz="2800" dirty="0">
                <a:solidFill>
                  <a:srgbClr val="FFFFFF"/>
                </a:solidFill>
                <a:ea typeface="+mn-ea"/>
              </a:rPr>
              <a:t>Careful!  A semi-colon here marks the end of the instruction block!</a:t>
            </a:r>
            <a:endParaRPr lang="en-AU" altLang="en-US" sz="2800" dirty="0">
              <a:solidFill>
                <a:srgbClr val="FFFFFF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9681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60648"/>
            <a:ext cx="7772400" cy="1143000"/>
          </a:xfrm>
        </p:spPr>
        <p:txBody>
          <a:bodyPr/>
          <a:lstStyle/>
          <a:p>
            <a:r>
              <a:rPr lang="en-US" dirty="0"/>
              <a:t>Primitive data types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386" y="1447800"/>
            <a:ext cx="9144000" cy="5562600"/>
          </a:xfrm>
        </p:spPr>
        <p:txBody>
          <a:bodyPr/>
          <a:lstStyle/>
          <a:p>
            <a:pPr marL="457200" lvl="1" indent="0">
              <a:lnSpc>
                <a:spcPct val="90000"/>
              </a:lnSpc>
              <a:buNone/>
              <a:tabLst>
                <a:tab pos="2343150" algn="l"/>
              </a:tabLst>
            </a:pPr>
            <a:r>
              <a:rPr lang="en-US" sz="2000" dirty="0">
                <a:solidFill>
                  <a:srgbClr val="262626"/>
                </a:solidFill>
              </a:rPr>
              <a:t>The size of data types is hardware dependent. Typical sizes are:</a:t>
            </a:r>
          </a:p>
          <a:p>
            <a:pPr lvl="1">
              <a:lnSpc>
                <a:spcPct val="90000"/>
              </a:lnSpc>
              <a:tabLst>
                <a:tab pos="2343150" algn="l"/>
              </a:tabLst>
            </a:pPr>
            <a:r>
              <a:rPr lang="en-US" sz="2000" dirty="0">
                <a:solidFill>
                  <a:srgbClr val="262626"/>
                </a:solidFill>
              </a:rPr>
              <a:t>integer types:	</a:t>
            </a:r>
            <a:r>
              <a:rPr lang="en-US" sz="2000" dirty="0">
                <a:solidFill>
                  <a:srgbClr val="262626"/>
                </a:solidFill>
                <a:latin typeface="Consolas" pitchFamily="49" charset="0"/>
              </a:rPr>
              <a:t>char</a:t>
            </a:r>
            <a:r>
              <a:rPr lang="en-US" sz="2000" dirty="0">
                <a:solidFill>
                  <a:srgbClr val="262626"/>
                </a:solidFill>
              </a:rPr>
              <a:t> (1B), </a:t>
            </a:r>
            <a:r>
              <a:rPr lang="en-US" sz="2000" dirty="0">
                <a:solidFill>
                  <a:srgbClr val="262626"/>
                </a:solidFill>
                <a:latin typeface="Consolas" pitchFamily="49" charset="0"/>
              </a:rPr>
              <a:t>short</a:t>
            </a:r>
            <a:r>
              <a:rPr lang="en-US" sz="2000" dirty="0">
                <a:solidFill>
                  <a:srgbClr val="262626"/>
                </a:solidFill>
              </a:rPr>
              <a:t> (2B), </a:t>
            </a:r>
            <a:r>
              <a:rPr lang="en-US" sz="2000" dirty="0" err="1">
                <a:solidFill>
                  <a:srgbClr val="262626"/>
                </a:solidFill>
                <a:latin typeface="Consolas" pitchFamily="49" charset="0"/>
              </a:rPr>
              <a:t>int</a:t>
            </a:r>
            <a:r>
              <a:rPr lang="en-US" sz="2000" dirty="0">
                <a:solidFill>
                  <a:srgbClr val="262626"/>
                </a:solidFill>
              </a:rPr>
              <a:t> (4B), </a:t>
            </a:r>
            <a:r>
              <a:rPr lang="en-US" sz="2000" dirty="0">
                <a:solidFill>
                  <a:srgbClr val="262626"/>
                </a:solidFill>
                <a:latin typeface="Consolas" pitchFamily="49" charset="0"/>
              </a:rPr>
              <a:t>long</a:t>
            </a:r>
            <a:r>
              <a:rPr lang="en-US" sz="2000" dirty="0">
                <a:solidFill>
                  <a:srgbClr val="262626"/>
                </a:solidFill>
              </a:rPr>
              <a:t> (8B)</a:t>
            </a:r>
          </a:p>
          <a:p>
            <a:pPr lvl="1">
              <a:lnSpc>
                <a:spcPct val="90000"/>
              </a:lnSpc>
              <a:tabLst>
                <a:tab pos="2343150" algn="l"/>
              </a:tabLst>
            </a:pPr>
            <a:r>
              <a:rPr lang="en-US" sz="2000" dirty="0">
                <a:solidFill>
                  <a:srgbClr val="262626"/>
                </a:solidFill>
              </a:rPr>
              <a:t>real numbers:	</a:t>
            </a:r>
            <a:r>
              <a:rPr lang="en-US" sz="2000" dirty="0">
                <a:solidFill>
                  <a:srgbClr val="262626"/>
                </a:solidFill>
                <a:latin typeface="Consolas" pitchFamily="49" charset="0"/>
              </a:rPr>
              <a:t>float</a:t>
            </a:r>
            <a:r>
              <a:rPr lang="en-US" sz="2000" dirty="0">
                <a:solidFill>
                  <a:srgbClr val="262626"/>
                </a:solidFill>
              </a:rPr>
              <a:t> (4B), </a:t>
            </a:r>
            <a:r>
              <a:rPr lang="en-US" sz="2000" dirty="0">
                <a:solidFill>
                  <a:srgbClr val="262626"/>
                </a:solidFill>
                <a:latin typeface="Consolas" pitchFamily="49" charset="0"/>
              </a:rPr>
              <a:t>double</a:t>
            </a:r>
            <a:r>
              <a:rPr lang="en-US" sz="2000" dirty="0">
                <a:solidFill>
                  <a:srgbClr val="262626"/>
                </a:solidFill>
              </a:rPr>
              <a:t> (8B)</a:t>
            </a:r>
            <a:endParaRPr lang="en-US" sz="700" dirty="0">
              <a:solidFill>
                <a:srgbClr val="262626"/>
              </a:solidFill>
            </a:endParaRPr>
          </a:p>
          <a:p>
            <a:pPr lvl="1">
              <a:lnSpc>
                <a:spcPct val="90000"/>
              </a:lnSpc>
              <a:tabLst>
                <a:tab pos="2343150" algn="l"/>
              </a:tabLst>
            </a:pPr>
            <a:r>
              <a:rPr lang="en-US" sz="2000" dirty="0">
                <a:solidFill>
                  <a:srgbClr val="262626"/>
                </a:solidFill>
              </a:rPr>
              <a:t>modifiers:	</a:t>
            </a:r>
            <a:r>
              <a:rPr lang="en-US" sz="2000" dirty="0">
                <a:solidFill>
                  <a:srgbClr val="262626"/>
                </a:solidFill>
                <a:latin typeface="Consolas" pitchFamily="49" charset="0"/>
              </a:rPr>
              <a:t>short</a:t>
            </a:r>
            <a:r>
              <a:rPr lang="en-US" sz="2000" dirty="0">
                <a:solidFill>
                  <a:srgbClr val="262626"/>
                </a:solidFill>
              </a:rPr>
              <a:t>, </a:t>
            </a:r>
            <a:r>
              <a:rPr lang="en-US" sz="2000" dirty="0">
                <a:solidFill>
                  <a:srgbClr val="262626"/>
                </a:solidFill>
                <a:latin typeface="Consolas" pitchFamily="49" charset="0"/>
              </a:rPr>
              <a:t>long</a:t>
            </a:r>
            <a:r>
              <a:rPr lang="en-US" sz="2000" dirty="0">
                <a:solidFill>
                  <a:srgbClr val="262626"/>
                </a:solidFill>
              </a:rPr>
              <a:t>, </a:t>
            </a:r>
            <a:r>
              <a:rPr lang="en-US" sz="2000" dirty="0">
                <a:solidFill>
                  <a:srgbClr val="262626"/>
                </a:solidFill>
                <a:latin typeface="Consolas" pitchFamily="49" charset="0"/>
              </a:rPr>
              <a:t>signed</a:t>
            </a:r>
            <a:r>
              <a:rPr lang="en-US" sz="2000" dirty="0">
                <a:solidFill>
                  <a:srgbClr val="262626"/>
                </a:solidFill>
              </a:rPr>
              <a:t>, </a:t>
            </a:r>
            <a:r>
              <a:rPr lang="en-US" sz="2000" dirty="0">
                <a:solidFill>
                  <a:srgbClr val="262626"/>
                </a:solidFill>
                <a:latin typeface="Consolas" pitchFamily="49" charset="0"/>
              </a:rPr>
              <a:t>unsigned</a:t>
            </a:r>
            <a:r>
              <a:rPr lang="en-US" sz="2000" dirty="0">
                <a:solidFill>
                  <a:srgbClr val="262626"/>
                </a:solidFill>
              </a:rPr>
              <a:t> (non-negative)</a:t>
            </a:r>
          </a:p>
        </p:txBody>
      </p:sp>
      <p:graphicFrame>
        <p:nvGraphicFramePr>
          <p:cNvPr id="5" name="Group 151"/>
          <p:cNvGraphicFramePr>
            <a:graphicFrameLocks noGrp="1"/>
          </p:cNvGraphicFramePr>
          <p:nvPr/>
        </p:nvGraphicFramePr>
        <p:xfrm>
          <a:off x="437833" y="2817628"/>
          <a:ext cx="8020367" cy="3713164"/>
        </p:xfrm>
        <a:graphic>
          <a:graphicData uri="http://schemas.openxmlformats.org/drawingml/2006/table">
            <a:tbl>
              <a:tblPr/>
              <a:tblGrid>
                <a:gridCol w="2776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5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6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range of values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printf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0 to 255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  %c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short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-32,768 to 32,767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 %hi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unsigned short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0 to 65,535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 %hu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-2,147,483,648 to 2,147,483,647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%d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,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%i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unsigned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0 to 4,294,967,295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  %u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long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long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-9e18 to 9e18 - 1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%lli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float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approx. 10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-45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 to 10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  %f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double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approx. 10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-324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 to 10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308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 %lf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long double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 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A lot!</a:t>
                      </a:r>
                      <a:endParaRPr kumimoji="0" lang="en-US" sz="1800" b="0" i="0" u="none" strike="noStrike" cap="none" normalizeH="0" baseline="3000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 %Lf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334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>
          <a:xfrm>
            <a:off x="611560" y="0"/>
            <a:ext cx="7772400" cy="1143000"/>
          </a:xfrm>
        </p:spPr>
        <p:txBody>
          <a:bodyPr/>
          <a:lstStyle/>
          <a:p>
            <a:r>
              <a:rPr lang="en-CA" dirty="0" err="1">
                <a:latin typeface="Times New Roman" charset="0"/>
              </a:rPr>
              <a:t>sizeof</a:t>
            </a:r>
            <a:r>
              <a:rPr lang="en-CA" dirty="0">
                <a:latin typeface="Times New Roman" charset="0"/>
              </a:rPr>
              <a:t>()</a:t>
            </a:r>
          </a:p>
        </p:txBody>
      </p:sp>
      <p:sp>
        <p:nvSpPr>
          <p:cNvPr id="97283" name="Content Placeholder 2"/>
          <p:cNvSpPr>
            <a:spLocks noGrp="1"/>
          </p:cNvSpPr>
          <p:nvPr>
            <p:ph idx="1"/>
          </p:nvPr>
        </p:nvSpPr>
        <p:spPr>
          <a:xfrm>
            <a:off x="685800" y="1052736"/>
            <a:ext cx="8134672" cy="5043264"/>
          </a:xfrm>
        </p:spPr>
        <p:txBody>
          <a:bodyPr/>
          <a:lstStyle/>
          <a:p>
            <a:r>
              <a:rPr lang="en-CA" dirty="0">
                <a:latin typeface="Times New Roman" charset="0"/>
              </a:rPr>
              <a:t>The </a:t>
            </a:r>
            <a:r>
              <a:rPr lang="en-CA" dirty="0" err="1">
                <a:latin typeface="Times New Roman" charset="0"/>
              </a:rPr>
              <a:t>sizeof</a:t>
            </a:r>
            <a:r>
              <a:rPr lang="en-CA" dirty="0">
                <a:latin typeface="Times New Roman" charset="0"/>
              </a:rPr>
              <a:t>() function returns the number of bytes in a data type</a:t>
            </a:r>
          </a:p>
          <a:p>
            <a:r>
              <a:rPr lang="en-CA" dirty="0">
                <a:latin typeface="Times New Roman" charset="0"/>
              </a:rPr>
              <a:t>Example</a:t>
            </a:r>
          </a:p>
          <a:p>
            <a:endParaRPr lang="en-CA" dirty="0">
              <a:latin typeface="Times New Roman" charset="0"/>
            </a:endParaRPr>
          </a:p>
          <a:p>
            <a:pPr marL="0" indent="0">
              <a:buNone/>
            </a:pPr>
            <a:r>
              <a:rPr lang="en-CA" sz="2200" b="1" dirty="0">
                <a:latin typeface="Courier New"/>
                <a:cs typeface="Courier New"/>
              </a:rPr>
              <a:t>// </a:t>
            </a:r>
            <a:r>
              <a:rPr lang="en-CA" sz="2200" b="1" dirty="0" err="1">
                <a:latin typeface="Courier New"/>
                <a:cs typeface="Courier New"/>
              </a:rPr>
              <a:t>sizeof</a:t>
            </a:r>
            <a:r>
              <a:rPr lang="en-CA" sz="2200" b="1" dirty="0">
                <a:latin typeface="Courier New"/>
                <a:cs typeface="Courier New"/>
              </a:rPr>
              <a:t>() returns “unsigned long”</a:t>
            </a:r>
          </a:p>
          <a:p>
            <a:pPr marL="0" indent="0">
              <a:buNone/>
            </a:pPr>
            <a:r>
              <a:rPr lang="en-CA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CA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CA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(“size of </a:t>
            </a:r>
            <a:r>
              <a:rPr lang="en-CA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=%d\n”, (</a:t>
            </a:r>
            <a:r>
              <a:rPr lang="en-CA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CA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CA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CA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CA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(“size of </a:t>
            </a:r>
            <a:r>
              <a:rPr lang="en-CA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=%d\n”, (</a:t>
            </a:r>
            <a:r>
              <a:rPr lang="en-CA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CA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CA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4219056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Basic Types: </a:t>
            </a:r>
            <a:r>
              <a:rPr lang="en-US" b="1">
                <a:latin typeface="Courier New" charset="0"/>
              </a:rPr>
              <a:t>char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2672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Characters (</a:t>
            </a:r>
            <a:r>
              <a:rPr lang="en-US" b="1">
                <a:solidFill>
                  <a:srgbClr val="0000FF"/>
                </a:solidFill>
                <a:latin typeface="Courier New" charset="0"/>
              </a:rPr>
              <a:t>char</a:t>
            </a:r>
            <a:r>
              <a:rPr lang="en-US">
                <a:latin typeface="Times New Roman" charset="0"/>
              </a:rPr>
              <a:t>)</a:t>
            </a:r>
          </a:p>
          <a:p>
            <a:pPr lvl="1">
              <a:buFontTx/>
              <a:buNone/>
            </a:pPr>
            <a:r>
              <a:rPr lang="en-US" b="1">
                <a:latin typeface="Courier New" charset="0"/>
              </a:rPr>
              <a:t>’a’ ’z’ ’A’ ’Z’ ’?’ ’@’ ’0’ ’9’</a:t>
            </a:r>
          </a:p>
          <a:p>
            <a:pPr>
              <a:buFontTx/>
              <a:buNone/>
            </a:pPr>
            <a:r>
              <a:rPr lang="en-US">
                <a:latin typeface="Times New Roman" charset="0"/>
              </a:rPr>
              <a:t>	  - Special Characters: preceded by</a:t>
            </a:r>
            <a:r>
              <a:rPr lang="en-US" i="1">
                <a:latin typeface="Times New Roman" charset="0"/>
              </a:rPr>
              <a:t> </a:t>
            </a:r>
            <a:r>
              <a:rPr lang="en-US" b="1">
                <a:latin typeface="Courier New" charset="0"/>
              </a:rPr>
              <a:t>\</a:t>
            </a:r>
          </a:p>
          <a:p>
            <a:pPr lvl="1">
              <a:buFontTx/>
              <a:buNone/>
            </a:pPr>
            <a:r>
              <a:rPr lang="en-US" b="1">
                <a:latin typeface="Courier New" charset="0"/>
              </a:rPr>
              <a:t>	’\n’ ’\t’ ’\0’ ’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\’</a:t>
            </a:r>
            <a:r>
              <a:rPr lang="en-US" b="1">
                <a:latin typeface="Courier New" charset="0"/>
              </a:rPr>
              <a:t>’ ’</a:t>
            </a:r>
            <a:r>
              <a:rPr lang="en-US" b="1">
                <a:solidFill>
                  <a:srgbClr val="0000FF"/>
                </a:solidFill>
                <a:latin typeface="Courier New" charset="0"/>
              </a:rPr>
              <a:t>\\</a:t>
            </a:r>
            <a:r>
              <a:rPr lang="en-US" b="1">
                <a:latin typeface="Courier New" charset="0"/>
              </a:rPr>
              <a:t>’ </a:t>
            </a:r>
            <a:r>
              <a:rPr lang="en-US" i="1">
                <a:latin typeface="Times New Roman" charset="0"/>
              </a:rPr>
              <a:t>etc.</a:t>
            </a:r>
            <a:endParaRPr lang="en-US" b="1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0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Times New Roman" charset="0"/>
              </a:rPr>
              <a:t>Character Representation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924800" cy="4724400"/>
          </a:xfrm>
        </p:spPr>
        <p:txBody>
          <a:bodyPr/>
          <a:lstStyle/>
          <a:p>
            <a:r>
              <a:rPr lang="en-US" dirty="0">
                <a:latin typeface="Times New Roman" charset="0"/>
              </a:rPr>
              <a:t>Characters are stored as a </a:t>
            </a:r>
            <a:r>
              <a:rPr lang="en-US" dirty="0">
                <a:solidFill>
                  <a:srgbClr val="0000FF"/>
                </a:solidFill>
                <a:latin typeface="Times New Roman" charset="0"/>
              </a:rPr>
              <a:t>small integer</a:t>
            </a:r>
            <a:endParaRPr lang="en-US" dirty="0">
              <a:latin typeface="Times New Roman" charset="0"/>
            </a:endParaRPr>
          </a:p>
          <a:p>
            <a:r>
              <a:rPr lang="en-US" dirty="0">
                <a:latin typeface="Times New Roman" charset="0"/>
              </a:rPr>
              <a:t>Each character has a unique integer equivalent specified by its position in the </a:t>
            </a:r>
            <a:r>
              <a:rPr lang="en-US" dirty="0">
                <a:solidFill>
                  <a:srgbClr val="0000FF"/>
                </a:solidFill>
                <a:latin typeface="Times New Roman" charset="0"/>
              </a:rPr>
              <a:t>ASCII</a:t>
            </a:r>
            <a:r>
              <a:rPr lang="en-US" dirty="0">
                <a:latin typeface="Times New Roman" charset="0"/>
              </a:rPr>
              <a:t> table </a:t>
            </a:r>
            <a:r>
              <a:rPr lang="en-US" sz="2400" dirty="0">
                <a:latin typeface="Times New Roman" charset="0"/>
              </a:rPr>
              <a:t>(pronounced “as-key”)</a:t>
            </a:r>
            <a:endParaRPr lang="en-US" sz="3600" dirty="0">
              <a:latin typeface="Times New Roman" charset="0"/>
            </a:endParaRPr>
          </a:p>
          <a:p>
            <a:pPr lvl="1"/>
            <a:r>
              <a:rPr lang="en-US" sz="2400" dirty="0">
                <a:latin typeface="Times New Roman" charset="0"/>
              </a:rPr>
              <a:t>American Standard Code for Information Interchange</a:t>
            </a:r>
            <a:endParaRPr lang="en-US" sz="20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193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3" name="Picture 2" descr="C:\Public\cse1301.2000S2\Slides\Complete\lect05\ascii-0-127.gi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7064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Basic Types: character string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267200"/>
          </a:xfrm>
        </p:spPr>
        <p:txBody>
          <a:bodyPr/>
          <a:lstStyle/>
          <a:p>
            <a:r>
              <a:rPr lang="en-US" dirty="0">
                <a:latin typeface="Times New Roman" charset="0"/>
              </a:rPr>
              <a:t>No build-in String </a:t>
            </a:r>
            <a:r>
              <a:rPr lang="en-US">
                <a:latin typeface="Times New Roman" charset="0"/>
              </a:rPr>
              <a:t>type in C</a:t>
            </a:r>
          </a:p>
          <a:p>
            <a:r>
              <a:rPr lang="en-US" dirty="0">
                <a:latin typeface="Times New Roman" charset="0"/>
              </a:rPr>
              <a:t>Character Strings (a string of </a:t>
            </a:r>
            <a:r>
              <a:rPr lang="en-US" b="1" dirty="0">
                <a:solidFill>
                  <a:srgbClr val="0000FF"/>
                </a:solidFill>
                <a:latin typeface="Courier New" charset="0"/>
              </a:rPr>
              <a:t>char</a:t>
            </a:r>
            <a:r>
              <a:rPr lang="en-US" dirty="0">
                <a:latin typeface="Times New Roman" charset="0"/>
              </a:rPr>
              <a:t>-s)</a:t>
            </a:r>
          </a:p>
          <a:p>
            <a:r>
              <a:rPr lang="en-US" dirty="0">
                <a:latin typeface="Times New Roman" charset="0"/>
              </a:rPr>
              <a:t>Examples:</a:t>
            </a:r>
          </a:p>
          <a:p>
            <a:pPr lvl="1"/>
            <a:r>
              <a:rPr lang="en-US" b="1" dirty="0">
                <a:latin typeface="Courier New" charset="0"/>
              </a:rPr>
              <a:t>”Hi there!”</a:t>
            </a:r>
          </a:p>
          <a:p>
            <a:pPr lvl="1"/>
            <a:r>
              <a:rPr lang="en-US" b="1" dirty="0">
                <a:latin typeface="Courier New" charset="0"/>
              </a:rPr>
              <a:t>”Line 1</a:t>
            </a:r>
            <a:r>
              <a:rPr lang="en-US" b="1" dirty="0">
                <a:solidFill>
                  <a:srgbClr val="0000FF"/>
                </a:solidFill>
                <a:latin typeface="Courier New" charset="0"/>
              </a:rPr>
              <a:t>\</a:t>
            </a:r>
            <a:r>
              <a:rPr lang="en-US" b="1" dirty="0" err="1">
                <a:solidFill>
                  <a:srgbClr val="0000FF"/>
                </a:solidFill>
                <a:latin typeface="Courier New" charset="0"/>
              </a:rPr>
              <a:t>n</a:t>
            </a:r>
            <a:r>
              <a:rPr lang="en-US" b="1" dirty="0" err="1">
                <a:latin typeface="Courier New" charset="0"/>
              </a:rPr>
              <a:t>Line</a:t>
            </a:r>
            <a:r>
              <a:rPr lang="en-US" b="1" dirty="0">
                <a:latin typeface="Courier New" charset="0"/>
              </a:rPr>
              <a:t> 2</a:t>
            </a:r>
            <a:r>
              <a:rPr lang="en-US" b="1" dirty="0">
                <a:solidFill>
                  <a:srgbClr val="CC0000"/>
                </a:solidFill>
                <a:latin typeface="Courier New" charset="0"/>
              </a:rPr>
              <a:t>\</a:t>
            </a:r>
            <a:r>
              <a:rPr lang="en-US" b="1" dirty="0" err="1">
                <a:solidFill>
                  <a:srgbClr val="CC0000"/>
                </a:solidFill>
                <a:latin typeface="Courier New" charset="0"/>
              </a:rPr>
              <a:t>n</a:t>
            </a:r>
            <a:r>
              <a:rPr lang="en-US" b="1" dirty="0" err="1">
                <a:latin typeface="Courier New" charset="0"/>
              </a:rPr>
              <a:t>Line</a:t>
            </a:r>
            <a:r>
              <a:rPr lang="en-US" b="1" dirty="0">
                <a:latin typeface="Courier New" charset="0"/>
              </a:rPr>
              <a:t> 3”</a:t>
            </a:r>
          </a:p>
          <a:p>
            <a:pPr lvl="1"/>
            <a:r>
              <a:rPr lang="en-US" b="1" dirty="0">
                <a:latin typeface="Courier New" charset="0"/>
              </a:rPr>
              <a:t>””</a:t>
            </a:r>
          </a:p>
          <a:p>
            <a:pPr lvl="1"/>
            <a:r>
              <a:rPr lang="en-US" b="1" dirty="0">
                <a:latin typeface="Courier New" charset="0"/>
              </a:rPr>
              <a:t>”</a:t>
            </a:r>
            <a:r>
              <a:rPr lang="en-US" b="1" dirty="0">
                <a:solidFill>
                  <a:srgbClr val="0000FF"/>
                </a:solidFill>
                <a:latin typeface="Courier New" charset="0"/>
              </a:rPr>
              <a:t>\”</a:t>
            </a:r>
            <a:r>
              <a:rPr lang="en-US" b="1" dirty="0">
                <a:solidFill>
                  <a:srgbClr val="CC0000"/>
                </a:solidFill>
                <a:latin typeface="Courier New" charset="0"/>
              </a:rPr>
              <a:t>\”</a:t>
            </a:r>
            <a:r>
              <a:rPr lang="en-US" b="1" dirty="0">
                <a:latin typeface="Courier New" charset="0"/>
              </a:rPr>
              <a:t>”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772400" cy="1143000"/>
          </a:xfrm>
        </p:spPr>
        <p:txBody>
          <a:bodyPr/>
          <a:lstStyle/>
          <a:p>
            <a:r>
              <a:rPr lang="en-CA" dirty="0"/>
              <a:t>Variable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28800"/>
            <a:ext cx="7772400" cy="4467200"/>
          </a:xfrm>
        </p:spPr>
        <p:txBody>
          <a:bodyPr/>
          <a:lstStyle/>
          <a:p>
            <a:r>
              <a:rPr lang="en-CA" dirty="0"/>
              <a:t>Examples</a:t>
            </a:r>
          </a:p>
          <a:p>
            <a:pPr marL="0" indent="0">
              <a:buNone/>
            </a:pPr>
            <a:r>
              <a:rPr lang="en-CA" dirty="0"/>
              <a:t>   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a;</a:t>
            </a:r>
          </a:p>
          <a:p>
            <a:pPr marL="0" indent="0">
              <a:buNone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double 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</a:p>
          <a:p>
            <a:pPr marL="0" indent="0">
              <a:buNone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x, y = 10; //only y is initialized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If a variable is not initialized, its value is undefined</a:t>
            </a:r>
          </a:p>
        </p:txBody>
      </p:sp>
    </p:spTree>
    <p:extLst>
      <p:ext uri="{BB962C8B-B14F-4D97-AF65-F5344CB8AC3E}">
        <p14:creationId xmlns:p14="http://schemas.microsoft.com/office/powerpoint/2010/main" val="3743696981"/>
      </p:ext>
    </p:extLst>
  </p:cSld>
  <p:clrMapOvr>
    <a:masterClrMapping/>
  </p:clrMapOvr>
</p:sld>
</file>

<file path=ppt/theme/theme1.xml><?xml version="1.0" encoding="utf-8"?>
<a:theme xmlns:a="http://schemas.openxmlformats.org/drawingml/2006/main" name="lect04">
  <a:themeElements>
    <a:clrScheme name="lect0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ect04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AU" altLang="en-A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AU" altLang="en-A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lect0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04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04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04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04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04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04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white">
  <a:themeElements>
    <a:clrScheme name="whi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whi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whi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18288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18288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white">
  <a:themeElements>
    <a:clrScheme name="whi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whi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18288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18288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whi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18288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18288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C:\Public\cse1301.2000S2\Slides\lect04.pot</Template>
  <TotalTime>2313</TotalTime>
  <Words>1463</Words>
  <Application>Microsoft Office PowerPoint</Application>
  <PresentationFormat>On-screen Show (4:3)</PresentationFormat>
  <Paragraphs>304</Paragraphs>
  <Slides>29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ＭＳ Ｐゴシック</vt:lpstr>
      <vt:lpstr>Arial</vt:lpstr>
      <vt:lpstr>Calibri</vt:lpstr>
      <vt:lpstr>Consolas</vt:lpstr>
      <vt:lpstr>Courier New</vt:lpstr>
      <vt:lpstr>Times New Roman</vt:lpstr>
      <vt:lpstr>lect04</vt:lpstr>
      <vt:lpstr>white</vt:lpstr>
      <vt:lpstr>Default Design</vt:lpstr>
      <vt:lpstr>1_white</vt:lpstr>
      <vt:lpstr>1_Default Design</vt:lpstr>
      <vt:lpstr> C Basics</vt:lpstr>
      <vt:lpstr>printf</vt:lpstr>
      <vt:lpstr>Primitive data types</vt:lpstr>
      <vt:lpstr>sizeof()</vt:lpstr>
      <vt:lpstr>Basic Types: char</vt:lpstr>
      <vt:lpstr>Character Representation</vt:lpstr>
      <vt:lpstr>PowerPoint Presentation</vt:lpstr>
      <vt:lpstr>Basic Types: character string</vt:lpstr>
      <vt:lpstr>Variable Declaration</vt:lpstr>
      <vt:lpstr>Type int as Boolean</vt:lpstr>
      <vt:lpstr>Type int as Boolean</vt:lpstr>
      <vt:lpstr>Type int as Boolean</vt:lpstr>
      <vt:lpstr>Common Mistake</vt:lpstr>
      <vt:lpstr>PowerPoint Presentation</vt:lpstr>
      <vt:lpstr>PowerPoint Presentation</vt:lpstr>
      <vt:lpstr>One way of avoiding this mistake</vt:lpstr>
      <vt:lpstr>The if statement</vt:lpstr>
      <vt:lpstr>What is a statement?</vt:lpstr>
      <vt:lpstr>Notes on if</vt:lpstr>
      <vt:lpstr>Notes on if</vt:lpstr>
      <vt:lpstr>Notes on if</vt:lpstr>
      <vt:lpstr>Notes on if</vt:lpstr>
      <vt:lpstr>Notes on if</vt:lpstr>
      <vt:lpstr>Notes on if</vt:lpstr>
      <vt:lpstr>“Dangling else”</vt:lpstr>
      <vt:lpstr>Common Mistakes in while – “one liners”</vt:lpstr>
      <vt:lpstr>Common Mistakes in while -- “one liners” (cont)</vt:lpstr>
      <vt:lpstr>Common Mistakes in while -- extra semi-colon;</vt:lpstr>
      <vt:lpstr>The for Statement</vt:lpstr>
    </vt:vector>
  </TitlesOfParts>
  <Company>Monash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CSE1301 Lecture 4: Intro to C</dc:title>
  <dc:creator>Ann Nicholson</dc:creator>
  <cp:lastModifiedBy>Stela Seo</cp:lastModifiedBy>
  <cp:revision>428</cp:revision>
  <cp:lastPrinted>2003-07-10T06:18:42Z</cp:lastPrinted>
  <dcterms:created xsi:type="dcterms:W3CDTF">2000-02-24T01:06:12Z</dcterms:created>
  <dcterms:modified xsi:type="dcterms:W3CDTF">2017-09-12T18:41:41Z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jjchua@csse.monash.edu.au</vt:lpwstr>
  </property>
  <property fmtid="{D5CDD505-2E9C-101B-9397-08002B2CF9AE}" pid="8" name="HomePage">
    <vt:lpwstr>http://www.csse.monash.edu.au/courseware/cse1301/lect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2</vt:i4>
  </property>
  <property fmtid="{D5CDD505-2E9C-101B-9397-08002B2CF9AE}" pid="21" name="OutputDir">
    <vt:lpwstr>C:\Public\cse1301.2001S1\Web\lect</vt:lpwstr>
  </property>
</Properties>
</file>