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1"/>
  </p:sldMasterIdLst>
  <p:notesMasterIdLst>
    <p:notesMasterId r:id="rId41"/>
  </p:notesMasterIdLst>
  <p:handoutMasterIdLst>
    <p:handoutMasterId r:id="rId42"/>
  </p:handoutMasterIdLst>
  <p:sldIdLst>
    <p:sldId id="667" r:id="rId2"/>
    <p:sldId id="668" r:id="rId3"/>
    <p:sldId id="680" r:id="rId4"/>
    <p:sldId id="681" r:id="rId5"/>
    <p:sldId id="682" r:id="rId6"/>
    <p:sldId id="683" r:id="rId7"/>
    <p:sldId id="684" r:id="rId8"/>
    <p:sldId id="685" r:id="rId9"/>
    <p:sldId id="686" r:id="rId10"/>
    <p:sldId id="688" r:id="rId11"/>
    <p:sldId id="689" r:id="rId12"/>
    <p:sldId id="691" r:id="rId13"/>
    <p:sldId id="692" r:id="rId14"/>
    <p:sldId id="693" r:id="rId15"/>
    <p:sldId id="695" r:id="rId16"/>
    <p:sldId id="696" r:id="rId17"/>
    <p:sldId id="699" r:id="rId18"/>
    <p:sldId id="700" r:id="rId19"/>
    <p:sldId id="697" r:id="rId20"/>
    <p:sldId id="698" r:id="rId21"/>
    <p:sldId id="703" r:id="rId22"/>
    <p:sldId id="702" r:id="rId23"/>
    <p:sldId id="721" r:id="rId24"/>
    <p:sldId id="722" r:id="rId25"/>
    <p:sldId id="723" r:id="rId26"/>
    <p:sldId id="724" r:id="rId27"/>
    <p:sldId id="725" r:id="rId28"/>
    <p:sldId id="726" r:id="rId29"/>
    <p:sldId id="719" r:id="rId30"/>
    <p:sldId id="705" r:id="rId31"/>
    <p:sldId id="706" r:id="rId32"/>
    <p:sldId id="707" r:id="rId33"/>
    <p:sldId id="708" r:id="rId34"/>
    <p:sldId id="711" r:id="rId35"/>
    <p:sldId id="712" r:id="rId36"/>
    <p:sldId id="713" r:id="rId37"/>
    <p:sldId id="714" r:id="rId38"/>
    <p:sldId id="715" r:id="rId39"/>
    <p:sldId id="716" r:id="rId40"/>
  </p:sldIdLst>
  <p:sldSz cx="9144000" cy="6858000" type="screen4x3"/>
  <p:notesSz cx="6985000" cy="9271000"/>
  <p:defaultTextStyle>
    <a:defPPr>
      <a:defRPr lang="en-AU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CC0000"/>
    <a:srgbClr val="006600"/>
    <a:srgbClr val="800080"/>
    <a:srgbClr val="9966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3735" autoAdjust="0"/>
  </p:normalViewPr>
  <p:slideViewPr>
    <p:cSldViewPr>
      <p:cViewPr varScale="1">
        <p:scale>
          <a:sx n="57" d="100"/>
          <a:sy n="57" d="100"/>
        </p:scale>
        <p:origin x="12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56" d="100"/>
          <a:sy n="56" d="100"/>
        </p:scale>
        <p:origin x="-1878" y="-7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3E616263-F72D-1740-A5A5-6273C7287DFC}" type="datetime1">
              <a:rPr lang="en-US"/>
              <a:pPr/>
              <a:t>9/18/2017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2BE5EF0B-BD67-0E4F-A313-067EEE833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3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9AE229F6-929F-8C4C-B4E9-561058243D44}" type="datetime1">
              <a:rPr lang="en-US"/>
              <a:pPr/>
              <a:t>9/18/2017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BA81538D-EDB2-A042-85E4-C16A220C5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69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F32E-8D87-4F96-AA40-39D986A33BF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67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+mn-ea"/>
              </a:rPr>
              <a:t>CSE303 Au09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58BDFF4E-8388-456E-B82C-8E57F90A0282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6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82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9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4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6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0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7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3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pPr algn="ctr"/>
            <a:r>
              <a:rPr lang="en-CA"/>
              <a:t>C Preprocessor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62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en-US" dirty="0"/>
              <a:t> Directive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Don’t use brackets when including header files that you have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myModule.h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&gt;   /*** WRONG ***/</a:t>
            </a:r>
          </a:p>
          <a:p>
            <a:r>
              <a:rPr lang="en-US" altLang="en-US" dirty="0"/>
              <a:t>The preprocessor will probably look for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myModule.h</a:t>
            </a:r>
            <a:r>
              <a:rPr lang="en-US" altLang="en-US" dirty="0"/>
              <a:t> where the system header files are kept.</a:t>
            </a:r>
          </a:p>
        </p:txBody>
      </p:sp>
    </p:spTree>
    <p:extLst>
      <p:ext uri="{BB962C8B-B14F-4D97-AF65-F5344CB8AC3E}">
        <p14:creationId xmlns:p14="http://schemas.microsoft.com/office/powerpoint/2010/main" val="408571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/>
              <a:t>directive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4755232"/>
          </a:xfrm>
        </p:spPr>
        <p:txBody>
          <a:bodyPr/>
          <a:lstStyle/>
          <a:p>
            <a:r>
              <a:rPr lang="en-US" sz="2000" dirty="0"/>
              <a:t>The preprocessor can be used to create constants (also known as macros):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NUM_STUDENTS  100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DAYS_PER_WEEK 7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double grades[NUM_STUDENTS];</a:t>
            </a:r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six_weeks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DAYS_PER_WEEK * 6;   // 42</a:t>
            </a:r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("Course over in %d days",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six_weeks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dirty="0"/>
          </a:p>
          <a:p>
            <a:r>
              <a:rPr lang="en-US" sz="2000" dirty="0"/>
              <a:t>When the preprocessor runs before compilation,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/>
              <a:t> is literally inserted into the code wherever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DAYS_PER_WEEK</a:t>
            </a:r>
            <a:r>
              <a:rPr lang="en-US" sz="2000" dirty="0"/>
              <a:t> is seen: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DAYS_PER_WEEK</a:t>
            </a:r>
            <a:r>
              <a:rPr lang="en-US" sz="2000" dirty="0"/>
              <a:t> does not exist in the eventual program</a:t>
            </a:r>
            <a:br>
              <a:rPr lang="en-US" sz="2000" dirty="0"/>
            </a:br>
            <a:endParaRPr lang="en-US" sz="2000" dirty="0"/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six_weeks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 * 6;   // 42</a:t>
            </a:r>
          </a:p>
        </p:txBody>
      </p:sp>
    </p:spTree>
    <p:extLst>
      <p:ext uri="{BB962C8B-B14F-4D97-AF65-F5344CB8AC3E}">
        <p14:creationId xmlns:p14="http://schemas.microsoft.com/office/powerpoint/2010/main" val="76935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macros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848872" cy="4752528"/>
          </a:xfrm>
        </p:spPr>
        <p:txBody>
          <a:bodyPr/>
          <a:lstStyle/>
          <a:p>
            <a:r>
              <a:rPr lang="en-US" sz="2000" dirty="0"/>
              <a:t>Similar to a function, but created inline before compilation</a:t>
            </a:r>
            <a:endParaRPr lang="en-US" dirty="0"/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SQUARED(x)   x * x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ODD(x)       x % 2 != 0</a:t>
            </a:r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 = 3;</a:t>
            </a:r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b = SQUARED(a);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(ODD(b)) {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 is an odd number.\n", b);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r>
              <a:rPr lang="en-US" sz="2000" dirty="0"/>
              <a:t>The above literally converts the code to the following and compiles:</a:t>
            </a: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 = a * a;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(b % 2 != 0) { ...</a:t>
            </a:r>
          </a:p>
        </p:txBody>
      </p:sp>
    </p:spTree>
    <p:extLst>
      <p:ext uri="{BB962C8B-B14F-4D97-AF65-F5344CB8AC3E}">
        <p14:creationId xmlns:p14="http://schemas.microsoft.com/office/powerpoint/2010/main" val="39090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Subtleties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772400" cy="4495800"/>
          </a:xfrm>
        </p:spPr>
        <p:txBody>
          <a:bodyPr/>
          <a:lstStyle/>
          <a:p>
            <a:r>
              <a:rPr lang="en-US" dirty="0"/>
              <a:t>the preprocessor just replaces tokens with tokens</a:t>
            </a:r>
          </a:p>
          <a:p>
            <a:pPr marL="514350" indent="-45720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#define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42</a:t>
            </a:r>
          </a:p>
          <a:p>
            <a:pPr marL="514350" indent="-45720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food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       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food = 42;      ok</a:t>
            </a:r>
          </a:p>
          <a:p>
            <a:pPr marL="514350" indent="-45720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  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42 = 42 + 42;   bad</a:t>
            </a:r>
          </a:p>
          <a:p>
            <a:pPr marL="514350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2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with macros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macros are expanded directly, strange things can happen if you pass them complex values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ODD(x)       x % 2 != 0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(ODD(1 + 1))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("It is odd.\n");    // prints!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above converts the code to the following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(1 + 1 % 2 != 0) {</a:t>
            </a:r>
          </a:p>
          <a:p>
            <a:r>
              <a:rPr lang="en-US" dirty="0"/>
              <a:t>Fix: Always surround macro parameters in parentheses.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ODD(x)      (x) % 2 !=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Putting a semicolon at the end of #define directive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FALSE 0;</a:t>
            </a:r>
          </a:p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 marL="0" indent="0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  // become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 = 0;;</a:t>
            </a:r>
          </a:p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(flag == FALSE) // become if (flag == 0;)</a:t>
            </a:r>
          </a:p>
        </p:txBody>
      </p:sp>
    </p:spTree>
    <p:extLst>
      <p:ext uri="{BB962C8B-B14F-4D97-AF65-F5344CB8AC3E}">
        <p14:creationId xmlns:p14="http://schemas.microsoft.com/office/powerpoint/2010/main" val="104678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‘=‘ in #define directive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FALSE=0</a:t>
            </a:r>
          </a:p>
          <a:p>
            <a:endParaRPr lang="en-CA" dirty="0"/>
          </a:p>
          <a:p>
            <a:r>
              <a:rPr lang="en-CA" dirty="0"/>
              <a:t>This directive defines a macro called “FALSE=0” with a null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75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Compilation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 preprocessor recognizes a number of directives that support </a:t>
            </a:r>
            <a:r>
              <a:rPr lang="en-US" altLang="en-US" b="1" i="1"/>
              <a:t>conditional compilation.</a:t>
            </a:r>
            <a:endParaRPr lang="en-US" altLang="en-US"/>
          </a:p>
          <a:p>
            <a:r>
              <a:rPr lang="en-US" altLang="en-US"/>
              <a:t>This feature permits the inclusion or exclusion of a section of program text depending on the outcome of a test performed by the preprocessor.</a:t>
            </a:r>
          </a:p>
        </p:txBody>
      </p:sp>
    </p:spTree>
    <p:extLst>
      <p:ext uri="{BB962C8B-B14F-4D97-AF65-F5344CB8AC3E}">
        <p14:creationId xmlns:p14="http://schemas.microsoft.com/office/powerpoint/2010/main" val="8935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#if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#endif</a:t>
            </a:r>
            <a:r>
              <a:rPr lang="en-US" altLang="en-US"/>
              <a:t> Directives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we’re in the process of debugging a program.</a:t>
            </a:r>
          </a:p>
          <a:p>
            <a:r>
              <a:rPr lang="en-US" altLang="en-US"/>
              <a:t>We’d like the program to print the values of certain variables, so we put calls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/>
              <a:t> in critical parts of the program.</a:t>
            </a:r>
          </a:p>
          <a:p>
            <a:r>
              <a:rPr lang="en-US" altLang="en-US"/>
              <a:t>Once we’ve located the bugs, it’s often a good idea to let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/>
              <a:t> calls remain, just in case we need them later.</a:t>
            </a:r>
          </a:p>
          <a:p>
            <a:r>
              <a:rPr lang="en-US" altLang="en-US"/>
              <a:t>Conditional compilation allows us to leave the calls in place, but have the compiler ignore them.</a:t>
            </a:r>
          </a:p>
        </p:txBody>
      </p:sp>
    </p:spTree>
    <p:extLst>
      <p:ext uri="{BB962C8B-B14F-4D97-AF65-F5344CB8AC3E}">
        <p14:creationId xmlns:p14="http://schemas.microsoft.com/office/powerpoint/2010/main" val="257050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DEBUG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DEBUG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// debug-only code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// production code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/>
          </a:p>
          <a:p>
            <a:r>
              <a:rPr lang="en-US" dirty="0"/>
              <a:t>How is this different from declaring a </a:t>
            </a:r>
            <a:r>
              <a:rPr lang="en-US" dirty="0" err="1"/>
              <a:t>bool</a:t>
            </a:r>
            <a:r>
              <a:rPr lang="en-US" dirty="0"/>
              <a:t>/</a:t>
            </a:r>
            <a:r>
              <a:rPr lang="en-US" dirty="0" err="1"/>
              <a:t>int</a:t>
            </a:r>
            <a:r>
              <a:rPr lang="en-US" dirty="0"/>
              <a:t> named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83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r>
              <a:rPr lang="en-US" sz="1800" dirty="0">
                <a:solidFill>
                  <a:srgbClr val="262626"/>
                </a:solidFill>
              </a:rPr>
              <a:t>Part of the C compilation process; recognizes special </a:t>
            </a:r>
            <a:r>
              <a:rPr lang="en-US" sz="1800" dirty="0">
                <a:solidFill>
                  <a:srgbClr val="262626"/>
                </a:solidFill>
                <a:latin typeface="Consolas" pitchFamily="49" charset="0"/>
              </a:rPr>
              <a:t>#</a:t>
            </a:r>
            <a:r>
              <a:rPr lang="en-US" sz="1800" dirty="0">
                <a:solidFill>
                  <a:srgbClr val="262626"/>
                </a:solidFill>
              </a:rPr>
              <a:t> statements (called directives), modifies your source code before it is compiled</a:t>
            </a:r>
          </a:p>
        </p:txBody>
      </p:sp>
      <p:graphicFrame>
        <p:nvGraphicFramePr>
          <p:cNvPr id="236698" name="Group 154"/>
          <p:cNvGraphicFramePr>
            <a:graphicFrameLocks noGrp="1"/>
          </p:cNvGraphicFramePr>
          <p:nvPr/>
        </p:nvGraphicFramePr>
        <p:xfrm>
          <a:off x="304800" y="2286000"/>
          <a:ext cx="8610600" cy="3901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#include &lt;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filename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insert a library file's contents into this file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#include "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filename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insert a user file's contents into this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#define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[value]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preprocessor symbol ("variable")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else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#elif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else if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#endif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terminates 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or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if/else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#ifdef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statement;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is 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#ifndef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statement;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is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not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undef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deletes the given symbol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7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 (alternative)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DEBUG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// debug-only code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// production code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/>
          </a:p>
          <a:p>
            <a:r>
              <a:rPr lang="en-US" dirty="0"/>
              <a:t>Pass an option to the compiler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clang –DDEBUG=on</a:t>
            </a:r>
          </a:p>
        </p:txBody>
      </p:sp>
    </p:spTree>
    <p:extLst>
      <p:ext uri="{BB962C8B-B14F-4D97-AF65-F5344CB8AC3E}">
        <p14:creationId xmlns:p14="http://schemas.microsoft.com/office/powerpoint/2010/main" val="183604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pPr algn="ctr"/>
            <a:r>
              <a:rPr lang="en-CA" dirty="0" err="1"/>
              <a:t>const</a:t>
            </a:r>
            <a:r>
              <a:rPr lang="en-CA" dirty="0"/>
              <a:t>, </a:t>
            </a:r>
            <a:r>
              <a:rPr lang="en-CA" dirty="0" err="1"/>
              <a:t>typedef</a:t>
            </a:r>
            <a:r>
              <a:rPr lang="en-CA" dirty="0"/>
              <a:t>, </a:t>
            </a:r>
            <a:r>
              <a:rPr lang="en-CA" dirty="0" err="1"/>
              <a:t>enum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191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 variables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 type name = expression;</a:t>
            </a:r>
            <a:endParaRPr lang="en-US" dirty="0"/>
          </a:p>
          <a:p>
            <a:pPr lvl="1"/>
            <a:r>
              <a:rPr lang="en-US" dirty="0"/>
              <a:t>declares a variable whose value cannot be changed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double PI = 3.14159;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PI = 3.5;  // error</a:t>
            </a:r>
            <a:endParaRPr lang="en-US" dirty="0"/>
          </a:p>
          <a:p>
            <a:pPr lvl="1"/>
            <a:r>
              <a:rPr lang="en-US" dirty="0"/>
              <a:t>The compiler will issue an error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Definitions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altLang="en-US"/>
              <a:t> directive can be used to create a “Boolean type”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BOOL int</a:t>
            </a:r>
          </a:p>
          <a:p>
            <a:r>
              <a:rPr lang="en-US" altLang="en-US"/>
              <a:t>There’s a better way using a feature known as a </a:t>
            </a:r>
            <a:r>
              <a:rPr lang="en-US" altLang="en-US" b="1" i="1"/>
              <a:t>type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typedef int Bool;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/>
              <a:t> can now be used in the same way as the built-in type names. </a:t>
            </a:r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Bool flag;   /* same as int flag; */</a:t>
            </a:r>
          </a:p>
        </p:txBody>
      </p:sp>
    </p:spTree>
    <p:extLst>
      <p:ext uri="{BB962C8B-B14F-4D97-AF65-F5344CB8AC3E}">
        <p14:creationId xmlns:p14="http://schemas.microsoft.com/office/powerpoint/2010/main" val="54312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Type Definitions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definitions can make a program more understandable. </a:t>
            </a:r>
          </a:p>
          <a:p>
            <a:r>
              <a:rPr lang="en-US" altLang="en-US"/>
              <a:t>If the variables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cash_in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cash_out</a:t>
            </a:r>
            <a:r>
              <a:rPr lang="en-US" altLang="en-US"/>
              <a:t> will be used to store dollar amounts, declaring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Dollars</a:t>
            </a:r>
            <a:r>
              <a:rPr lang="en-US" altLang="en-US"/>
              <a:t>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typedef float Dollars;</a:t>
            </a:r>
          </a:p>
          <a:p>
            <a:pPr>
              <a:buFontTx/>
              <a:buNone/>
            </a:pPr>
            <a:r>
              <a:rPr lang="en-US" altLang="en-US"/>
              <a:t>	and then writing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Dollars cash_in, cash_out;</a:t>
            </a:r>
          </a:p>
          <a:p>
            <a:pPr>
              <a:buFontTx/>
              <a:buNone/>
            </a:pPr>
            <a:r>
              <a:rPr lang="en-US" altLang="en-US"/>
              <a:t>	is more informative than just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float cash_in, cash_out;</a:t>
            </a:r>
          </a:p>
        </p:txBody>
      </p:sp>
    </p:spTree>
    <p:extLst>
      <p:ext uri="{BB962C8B-B14F-4D97-AF65-F5344CB8AC3E}">
        <p14:creationId xmlns:p14="http://schemas.microsoft.com/office/powerpoint/2010/main" val="176507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Type Definitions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definitions can also make a program easier to modify. </a:t>
            </a:r>
          </a:p>
          <a:p>
            <a:r>
              <a:rPr lang="en-US" altLang="en-US"/>
              <a:t>To redefine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Dollars</a:t>
            </a:r>
            <a:r>
              <a:rPr lang="en-US" altLang="en-US"/>
              <a:t> as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/>
              <a:t>, only the type definition need be changed: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typedef double Dollars;</a:t>
            </a:r>
          </a:p>
          <a:p>
            <a:r>
              <a:rPr lang="en-US" altLang="en-US"/>
              <a:t>Without the type definition, we would need to locate all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/>
              <a:t> variables that store dollar amounts and change their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222313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Definitions and Portability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definitions are an important tool for writing portable programs.</a:t>
            </a:r>
          </a:p>
          <a:p>
            <a:r>
              <a:rPr lang="en-US" altLang="en-US"/>
              <a:t>One of the problems with moving a program from one computer to another is that types may have different ranges on different machines.</a:t>
            </a:r>
          </a:p>
          <a:p>
            <a:r>
              <a:rPr lang="en-US" altLang="en-US"/>
              <a:t>If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/>
              <a:t> is an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variable, an assignment like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i = 100000;</a:t>
            </a:r>
          </a:p>
          <a:p>
            <a:pPr>
              <a:buFontTx/>
              <a:buNone/>
            </a:pPr>
            <a:r>
              <a:rPr lang="en-US" altLang="en-US"/>
              <a:t>	is fine on a machine with 32-bit integers, but will fail on a machine with 16-bit integers.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21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Definitions and Portability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greater portability, consider 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/>
              <a:t> to define new names for integer types.</a:t>
            </a:r>
          </a:p>
          <a:p>
            <a:r>
              <a:rPr lang="en-US" altLang="en-US"/>
              <a:t>Suppose that we’re writing a program that needs variables capable of storing product quantities in the range 0–50,000. </a:t>
            </a:r>
          </a:p>
          <a:p>
            <a:r>
              <a:rPr lang="en-US" altLang="en-US"/>
              <a:t>We could use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/>
              <a:t> variables for this purpose, but we’d rather use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variables, since arithmetic on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values may be faster than operations on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/>
              <a:t> values. Also,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variables may take up less space.</a:t>
            </a:r>
          </a:p>
        </p:txBody>
      </p:sp>
    </p:spTree>
    <p:extLst>
      <p:ext uri="{BB962C8B-B14F-4D97-AF65-F5344CB8AC3E}">
        <p14:creationId xmlns:p14="http://schemas.microsoft.com/office/powerpoint/2010/main" val="3984389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Definitions and Portability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using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/>
              <a:t> type to declare quantity variables, we can define our own “quantity”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Quantity;</a:t>
            </a:r>
          </a:p>
          <a:p>
            <a:pPr>
              <a:buFontTx/>
              <a:buNone/>
            </a:pPr>
            <a:r>
              <a:rPr lang="en-US" altLang="en-US" dirty="0"/>
              <a:t>	and use this type to declare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Quantity q;</a:t>
            </a:r>
          </a:p>
          <a:p>
            <a:r>
              <a:rPr lang="en-US" altLang="en-US" dirty="0"/>
              <a:t>When we transport the program to a machine with shorter integers, we’ll change the type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Quantity;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many programs, we’ll need variables that have only a small set of meaningful values.</a:t>
            </a:r>
          </a:p>
          <a:p>
            <a:r>
              <a:rPr lang="en-US" altLang="en-US"/>
              <a:t>A variable that stores the suit of a playing card should have only four potential values: “clubs,” “diamonds,” “hearts,” and “spades.”</a:t>
            </a:r>
          </a:p>
        </p:txBody>
      </p:sp>
    </p:spTree>
    <p:extLst>
      <p:ext uri="{BB962C8B-B14F-4D97-AF65-F5344CB8AC3E}">
        <p14:creationId xmlns:p14="http://schemas.microsoft.com/office/powerpoint/2010/main" val="735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Preprocessor Works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preprocessor’s role in the compilation process: 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362200"/>
            <a:ext cx="24860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00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“suit” variable can be declared as an integer, with a set of codes that represent the possible values of the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int s;   /* s will store a suit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 = 2;   /* 2 represents "hearts" */</a:t>
            </a:r>
          </a:p>
          <a:p>
            <a:r>
              <a:rPr lang="en-US" altLang="en-US"/>
              <a:t>Problems with this technique:</a:t>
            </a:r>
          </a:p>
          <a:p>
            <a:pPr lvl="1"/>
            <a:r>
              <a:rPr lang="en-US" altLang="en-US"/>
              <a:t>We can’t tell that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/>
              <a:t> has only four possible values.</a:t>
            </a:r>
          </a:p>
          <a:p>
            <a:pPr lvl="1"/>
            <a:r>
              <a:rPr lang="en-US" altLang="en-US"/>
              <a:t>The significance of 2 isn’t apparent.</a:t>
            </a:r>
          </a:p>
        </p:txBody>
      </p:sp>
    </p:spTree>
    <p:extLst>
      <p:ext uri="{BB962C8B-B14F-4D97-AF65-F5344CB8AC3E}">
        <p14:creationId xmlns:p14="http://schemas.microsoft.com/office/powerpoint/2010/main" val="197455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macros to define a suit “type” and names for the various suits is a step in the right direction: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SUIT     int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CLUBS   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DIAMONDS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HEARTS   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#define SPADES   3</a:t>
            </a:r>
          </a:p>
          <a:p>
            <a:r>
              <a:rPr lang="en-US" altLang="en-US"/>
              <a:t>An updated version of the previous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SUIT s;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 = HEARTS;</a:t>
            </a:r>
          </a:p>
        </p:txBody>
      </p:sp>
    </p:spTree>
    <p:extLst>
      <p:ext uri="{BB962C8B-B14F-4D97-AF65-F5344CB8AC3E}">
        <p14:creationId xmlns:p14="http://schemas.microsoft.com/office/powerpoint/2010/main" val="2519981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Problems with this technique:</a:t>
            </a:r>
          </a:p>
          <a:p>
            <a:pPr lvl="1"/>
            <a:r>
              <a:rPr lang="en-US" altLang="en-US"/>
              <a:t>There’s no indication to someone reading the program that the macros represent values of the same “type.”</a:t>
            </a:r>
          </a:p>
          <a:p>
            <a:pPr lvl="1"/>
            <a:r>
              <a:rPr lang="en-US" altLang="en-US"/>
              <a:t>If the number of possible values is more than a few, defining a separate macro for each will be tedious.</a:t>
            </a:r>
          </a:p>
          <a:p>
            <a:pPr lvl="1"/>
            <a:r>
              <a:rPr lang="en-US" altLang="en-US"/>
              <a:t>The names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CLUBS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HEARTS</a:t>
            </a:r>
            <a:r>
              <a:rPr lang="en-US" altLang="en-US"/>
              <a:t>,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SPADES</a:t>
            </a:r>
            <a:r>
              <a:rPr lang="en-US" altLang="en-US"/>
              <a:t> will be removed by the preprocessor, so they won’t be available during debugging.</a:t>
            </a:r>
          </a:p>
        </p:txBody>
      </p:sp>
    </p:spTree>
    <p:extLst>
      <p:ext uri="{BB962C8B-B14F-4D97-AF65-F5344CB8AC3E}">
        <p14:creationId xmlns:p14="http://schemas.microsoft.com/office/powerpoint/2010/main" val="168674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provides a special kind of type designed specifically for variables that have a small number of possible values.</a:t>
            </a:r>
          </a:p>
          <a:p>
            <a:r>
              <a:rPr lang="en-US" altLang="en-US"/>
              <a:t>An </a:t>
            </a:r>
            <a:r>
              <a:rPr lang="en-US" altLang="en-US" b="1" i="1"/>
              <a:t>enumerated type</a:t>
            </a:r>
            <a:r>
              <a:rPr lang="en-US" altLang="en-US"/>
              <a:t> is a type whose values are listed (“enumerated”) by the programmer.</a:t>
            </a:r>
          </a:p>
          <a:p>
            <a:r>
              <a:rPr lang="en-US" altLang="en-US"/>
              <a:t>Each value must have a name (an </a:t>
            </a:r>
            <a:r>
              <a:rPr lang="en-US" altLang="en-US" b="1" i="1"/>
              <a:t>enumeration constant</a:t>
            </a:r>
            <a:r>
              <a:rPr lang="en-US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020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Enumeration Example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Enumeration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{CLUBS,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DIAMONDS,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HEARTS,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SPADES};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altLang="en-US" dirty="0"/>
              <a:t> variables would be declared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s1,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s2;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Alternatively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{CLUBS, DIAMONS, HEARTS, SPADES}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s1,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s2;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endParaRPr lang="en-US" alt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alt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6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Enumeration Example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an alternative, we could use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dirty="0"/>
              <a:t> to make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altLang="en-US" dirty="0"/>
              <a:t> a type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9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{CLUBS,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DIAMONDS,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HEARTS,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SPADES}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Suit;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	Suit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s1,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s2;</a:t>
            </a:r>
          </a:p>
          <a:p>
            <a:r>
              <a:rPr lang="en-US" altLang="en-US" dirty="0"/>
              <a:t>Using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dirty="0"/>
              <a:t> to name an enumeration to create a Boolean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9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{FALSE,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TRUE}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Bool;</a:t>
            </a:r>
            <a:endParaRPr lang="en-US" altLang="en-US" sz="19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91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 as Integers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programmer can choose different values for enumeration constants: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enum suit {CLUBS = 1, DIAMONDS = 2,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           HEARTS = 3, SPADES = 4};</a:t>
            </a:r>
          </a:p>
          <a:p>
            <a:r>
              <a:rPr lang="en-US" altLang="en-US"/>
              <a:t>The values of enumeration constants may be arbitrary integers, listed in no particular order: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enum dept {RESEARCH = 20,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           PRODUCTION =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10,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SALES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25};</a:t>
            </a:r>
          </a:p>
          <a:p>
            <a:r>
              <a:rPr lang="en-US" altLang="en-US"/>
              <a:t>It’s even legal for two or more enumeration constants to have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216326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 as Integers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no value is specified for an enumeration constant, its value is one greater than the value of the previous constant.</a:t>
            </a:r>
          </a:p>
          <a:p>
            <a:r>
              <a:rPr lang="en-US" altLang="en-US"/>
              <a:t>The first enumeration constant has the value 0 by default.</a:t>
            </a:r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enum EGA_colors {BLACK, LT_GRAY = 7,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                 DK_GRAY, WHITE = 15};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BLACK</a:t>
            </a:r>
            <a:r>
              <a:rPr lang="en-US" altLang="en-US">
                <a:solidFill>
                  <a:srgbClr val="000000"/>
                </a:solidFill>
              </a:rPr>
              <a:t> has the value 0,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LT_GRAY</a:t>
            </a:r>
            <a:r>
              <a:rPr lang="en-US" altLang="en-US">
                <a:solidFill>
                  <a:srgbClr val="000000"/>
                </a:solidFill>
              </a:rPr>
              <a:t> is 7,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DK_GRAY</a:t>
            </a:r>
            <a:r>
              <a:rPr lang="en-US" altLang="en-US">
                <a:solidFill>
                  <a:srgbClr val="000000"/>
                </a:solidFill>
              </a:rPr>
              <a:t> is 8, and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altLang="en-US">
                <a:solidFill>
                  <a:srgbClr val="000000"/>
                </a:solidFill>
              </a:rPr>
              <a:t> is 15.</a:t>
            </a:r>
          </a:p>
        </p:txBody>
      </p:sp>
    </p:spTree>
    <p:extLst>
      <p:ext uri="{BB962C8B-B14F-4D97-AF65-F5344CB8AC3E}">
        <p14:creationId xmlns:p14="http://schemas.microsoft.com/office/powerpoint/2010/main" val="133247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 as Integers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/>
              <a:t>Enumeration values can be mixed with ordinary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enum {CLUBS, DIAMONDS, HEARTS, SPADES} 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i = DIAMONDS;   /* i is now 1        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s = 0;          /* s is now 0 (CLUBS)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s++;            /* s is now 1 (DIAMONDS)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	i = s + 2;      /* i is now 3            */</a:t>
            </a:r>
          </a:p>
          <a:p>
            <a:r>
              <a:rPr lang="en-US" altLang="en-US" sz="27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 sz="2700"/>
              <a:t> is treated as a variable of some integer type.</a:t>
            </a:r>
          </a:p>
          <a:p>
            <a:r>
              <a:rPr lang="en-US" altLang="en-US" sz="2700">
                <a:latin typeface="Courier New" pitchFamily="49" charset="0"/>
                <a:cs typeface="Courier New" pitchFamily="49" charset="0"/>
              </a:rPr>
              <a:t>CLUBS</a:t>
            </a:r>
            <a:r>
              <a:rPr lang="en-US" altLang="en-US" sz="2700"/>
              <a:t>,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altLang="en-US" sz="2700"/>
              <a:t>,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HEARTS</a:t>
            </a:r>
            <a:r>
              <a:rPr lang="en-US" altLang="en-US" sz="2700"/>
              <a:t>, and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SPADES</a:t>
            </a:r>
            <a:r>
              <a:rPr lang="en-US" altLang="en-US" sz="2700"/>
              <a:t> are names for the integers 0, 1, 2, and 3.</a:t>
            </a:r>
          </a:p>
        </p:txBody>
      </p:sp>
    </p:spTree>
    <p:extLst>
      <p:ext uri="{BB962C8B-B14F-4D97-AF65-F5344CB8AC3E}">
        <p14:creationId xmlns:p14="http://schemas.microsoft.com/office/powerpoint/2010/main" val="2474480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 as Integers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Although it’s convenient to be able to use an enumeration value as an integer, it’s dangerous to use an integer as an enumeration value.</a:t>
            </a:r>
          </a:p>
          <a:p>
            <a:r>
              <a:rPr lang="en-US" altLang="en-US"/>
              <a:t>For example, we might accidentally store the number 4—which doesn’t correspond to any suit—into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41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Preprocessor Works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input to the preprocessor is a C program, possibly containing directives.</a:t>
            </a:r>
          </a:p>
          <a:p>
            <a:r>
              <a:rPr lang="en-US" altLang="en-US"/>
              <a:t>The preprocessor executes these directives, removing them in the process.</a:t>
            </a:r>
          </a:p>
          <a:p>
            <a:r>
              <a:rPr lang="en-US" altLang="en-US"/>
              <a:t>The preprocessor’s output goes directly into the compiler.</a:t>
            </a:r>
          </a:p>
        </p:txBody>
      </p:sp>
    </p:spTree>
    <p:extLst>
      <p:ext uri="{BB962C8B-B14F-4D97-AF65-F5344CB8AC3E}">
        <p14:creationId xmlns:p14="http://schemas.microsoft.com/office/powerpoint/2010/main" val="449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Preprocessor Works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/* A sample program with directives*/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#define FREEZING_PT 32.0f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#define SCALE_FACTOR (5.0f / 9.0f)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("Enter Fahrenheit temperature: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("%f", &amp;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- FREEZING_PT) * SCALE_FACTOR;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("Celsius equivalent is: %.1f\n",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5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Preprocessor Works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The program after preprocessing: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Lines brought in from </a:t>
            </a:r>
            <a:r>
              <a:rPr lang="en-US" altLang="en-US" sz="1800" i="1" dirty="0" err="1">
                <a:cs typeface="Courier New" pitchFamily="49" charset="0"/>
              </a:rPr>
              <a:t>stdio.h</a:t>
            </a:r>
            <a:endParaRPr lang="en-US" altLang="en-US" sz="1800" i="1" dirty="0"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i="1" dirty="0"/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("Enter Fahrenheit temperature: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("%f", &amp;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- 32.0f) * (5.0f / 9.0f);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("Celsius equivalent is: %.1f\n",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59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 Directives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Common preprocessing directives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Macro definition.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ea typeface="+mn-ea"/>
                <a:cs typeface="+mn-cs"/>
              </a:rPr>
              <a:t> directive defines a macro; 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File inclusion.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directive causes the contents of a specified file to be included in a program.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Conditional compilation.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elif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#else</a:t>
            </a:r>
            <a:r>
              <a:rPr lang="en-US" dirty="0">
                <a:ea typeface="+mn-ea"/>
                <a:cs typeface="+mn-cs"/>
              </a:rPr>
              <a:t>,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r>
              <a:rPr lang="en-US" dirty="0">
                <a:ea typeface="+mn-ea"/>
                <a:cs typeface="+mn-cs"/>
              </a:rPr>
              <a:t> directives allow blocks of text to be either included in or excluded from a program.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56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#include directive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en-US" dirty="0"/>
              <a:t> directive tells the preprocessor to insert the contents of a specified file.</a:t>
            </a:r>
          </a:p>
          <a:p>
            <a:r>
              <a:rPr lang="en-US" altLang="en-US" dirty="0"/>
              <a:t>Information to be shared among several source files can be put into such a file.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en-US" dirty="0"/>
              <a:t> can then be used to bring the file’s contents into each of the source files.</a:t>
            </a:r>
          </a:p>
          <a:p>
            <a:r>
              <a:rPr lang="en-US" altLang="en-US" dirty="0"/>
              <a:t>Files that are included in this fashion are called </a:t>
            </a:r>
            <a:r>
              <a:rPr lang="en-US" altLang="en-US" b="1" i="1" dirty="0"/>
              <a:t>header files</a:t>
            </a:r>
            <a:r>
              <a:rPr lang="en-US" altLang="en-US" dirty="0"/>
              <a:t> (or sometimes </a:t>
            </a:r>
            <a:r>
              <a:rPr lang="en-US" altLang="en-US" b="1" i="1" dirty="0"/>
              <a:t>include files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By convention, header files have the extension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9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en-US" dirty="0"/>
              <a:t> Directive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en-US" dirty="0"/>
              <a:t> directive has two primary forms.</a:t>
            </a:r>
          </a:p>
          <a:p>
            <a:r>
              <a:rPr lang="en-US" altLang="en-US" dirty="0"/>
              <a:t>The first is used for header files that belong to C’s own library: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altLang="en-US" i="1" dirty="0" err="1"/>
              <a:t>stdio.h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dirty="0"/>
              <a:t>The second is used for all other header files: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altLang="en-US" i="1" dirty="0" err="1"/>
              <a:t>myModule.h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difference between the two has to do with how the compiler locates the header file.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</a:rPr>
              <a:t>stdio.h</a:t>
            </a:r>
            <a:r>
              <a:rPr lang="en-US" altLang="en-US" dirty="0">
                <a:solidFill>
                  <a:srgbClr val="000000"/>
                </a:solidFill>
              </a:rPr>
              <a:t>&gt;: search for </a:t>
            </a:r>
            <a:r>
              <a:rPr lang="en-US" altLang="en-US" dirty="0" err="1">
                <a:solidFill>
                  <a:srgbClr val="000000"/>
                </a:solidFill>
              </a:rPr>
              <a:t>stdio.h</a:t>
            </a:r>
            <a:r>
              <a:rPr lang="en-US" altLang="en-US" dirty="0">
                <a:solidFill>
                  <a:srgbClr val="000000"/>
                </a:solidFill>
              </a:rPr>
              <a:t> in default search path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en-US" dirty="0" err="1">
                <a:solidFill>
                  <a:srgbClr val="000000"/>
                </a:solidFill>
              </a:rPr>
              <a:t>myModule.h</a:t>
            </a:r>
            <a:r>
              <a:rPr lang="en-US" altLang="en-US" dirty="0">
                <a:solidFill>
                  <a:srgbClr val="000000"/>
                </a:solidFill>
              </a:rPr>
              <a:t>”: search for </a:t>
            </a:r>
            <a:r>
              <a:rPr lang="en-US" altLang="en-US" dirty="0" err="1">
                <a:solidFill>
                  <a:srgbClr val="000000"/>
                </a:solidFill>
              </a:rPr>
              <a:t>myModule.h</a:t>
            </a:r>
            <a:r>
              <a:rPr lang="en-US" altLang="en-US" dirty="0">
                <a:solidFill>
                  <a:srgbClr val="000000"/>
                </a:solidFill>
              </a:rPr>
              <a:t> in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68334536"/>
      </p:ext>
    </p:extLst>
  </p:cSld>
  <p:clrMapOvr>
    <a:masterClrMapping/>
  </p:clrMapOvr>
</p:sld>
</file>

<file path=ppt/theme/theme1.xml><?xml version="1.0" encoding="utf-8"?>
<a:theme xmlns:a="http://schemas.openxmlformats.org/drawingml/2006/main" name="dan_design_template">
  <a:themeElements>
    <a:clrScheme name="dan_design_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C:\Public\cse1301.2000S2\Slides\lect04.pot</Template>
  <TotalTime>2554</TotalTime>
  <Words>1634</Words>
  <Application>Microsoft Office PowerPoint</Application>
  <PresentationFormat>On-screen Show (4:3)</PresentationFormat>
  <Paragraphs>315</Paragraphs>
  <Slides>39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Calibri</vt:lpstr>
      <vt:lpstr>Consolas</vt:lpstr>
      <vt:lpstr>Courier New</vt:lpstr>
      <vt:lpstr>Times New Roman</vt:lpstr>
      <vt:lpstr>dan_design_template</vt:lpstr>
      <vt:lpstr>C Preprocessor</vt:lpstr>
      <vt:lpstr>C preprocessor</vt:lpstr>
      <vt:lpstr>How the Preprocessor Works</vt:lpstr>
      <vt:lpstr>How the Preprocessor Works</vt:lpstr>
      <vt:lpstr>How the Preprocessor Works</vt:lpstr>
      <vt:lpstr>How the Preprocessor Works</vt:lpstr>
      <vt:lpstr>Preprocessing Directives</vt:lpstr>
      <vt:lpstr>#include directive</vt:lpstr>
      <vt:lpstr>#include Directive</vt:lpstr>
      <vt:lpstr>#include Directive</vt:lpstr>
      <vt:lpstr>#define directive</vt:lpstr>
      <vt:lpstr>Preprocessor macros</vt:lpstr>
      <vt:lpstr>Subtleties</vt:lpstr>
      <vt:lpstr>Caution with macros</vt:lpstr>
      <vt:lpstr>Common Error</vt:lpstr>
      <vt:lpstr>Common Error</vt:lpstr>
      <vt:lpstr>Conditional Compilation</vt:lpstr>
      <vt:lpstr>The #if and #endif Directives</vt:lpstr>
      <vt:lpstr>Conditional compilation</vt:lpstr>
      <vt:lpstr>Conditional compilation (alternative)</vt:lpstr>
      <vt:lpstr>const, typedef, enum</vt:lpstr>
      <vt:lpstr>const variables</vt:lpstr>
      <vt:lpstr>Type Definitions</vt:lpstr>
      <vt:lpstr>Advantages of Type Definitions</vt:lpstr>
      <vt:lpstr>Advantages of Type Definitions</vt:lpstr>
      <vt:lpstr>Type Definitions and Portability</vt:lpstr>
      <vt:lpstr>Type Definitions and Portability</vt:lpstr>
      <vt:lpstr>Type Definitions and Portability</vt:lpstr>
      <vt:lpstr>Enumerations</vt:lpstr>
      <vt:lpstr>Enumerations</vt:lpstr>
      <vt:lpstr>Enumerations</vt:lpstr>
      <vt:lpstr>Enumerations</vt:lpstr>
      <vt:lpstr>Enumerations</vt:lpstr>
      <vt:lpstr>Enumeration Example</vt:lpstr>
      <vt:lpstr>Enumeration Example</vt:lpstr>
      <vt:lpstr>Enumerations as Integers</vt:lpstr>
      <vt:lpstr>Enumerations as Integers</vt:lpstr>
      <vt:lpstr>Enumerations as Integers</vt:lpstr>
      <vt:lpstr>Enumerations as Integers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 Lecture 4: Intro to C</dc:title>
  <dc:creator>Ann Nicholson</dc:creator>
  <cp:lastModifiedBy>Stela Seo</cp:lastModifiedBy>
  <cp:revision>487</cp:revision>
  <cp:lastPrinted>2003-07-10T06:18:42Z</cp:lastPrinted>
  <dcterms:created xsi:type="dcterms:W3CDTF">2000-02-24T01:06:12Z</dcterms:created>
  <dcterms:modified xsi:type="dcterms:W3CDTF">2017-09-18T17:37:03Z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jjchua@csse.monash.edu.au</vt:lpwstr>
  </property>
  <property fmtid="{D5CDD505-2E9C-101B-9397-08002B2CF9AE}" pid="8" name="HomePage">
    <vt:lpwstr>http://www.csse.monash.edu.au/courseware/cse1301/lect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C:\Public\cse1301.2001S1\Web\lect</vt:lpwstr>
  </property>
</Properties>
</file>