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8" r:id="rId3"/>
    <p:sldId id="299" r:id="rId4"/>
    <p:sldId id="300" r:id="rId5"/>
    <p:sldId id="308" r:id="rId6"/>
    <p:sldId id="301" r:id="rId7"/>
    <p:sldId id="302" r:id="rId8"/>
    <p:sldId id="305" r:id="rId9"/>
    <p:sldId id="303" r:id="rId10"/>
    <p:sldId id="304" r:id="rId11"/>
    <p:sldId id="353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51" r:id="rId20"/>
    <p:sldId id="314" r:id="rId21"/>
    <p:sldId id="352" r:id="rId22"/>
    <p:sldId id="276" r:id="rId23"/>
    <p:sldId id="277" r:id="rId24"/>
    <p:sldId id="278" r:id="rId25"/>
    <p:sldId id="279" r:id="rId26"/>
    <p:sldId id="280" r:id="rId27"/>
    <p:sldId id="281" r:id="rId28"/>
    <p:sldId id="316" r:id="rId29"/>
    <p:sldId id="283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17" r:id="rId39"/>
    <p:sldId id="319" r:id="rId40"/>
    <p:sldId id="320" r:id="rId41"/>
    <p:sldId id="321" r:id="rId42"/>
    <p:sldId id="322" r:id="rId43"/>
    <p:sldId id="354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</p:sldIdLst>
  <p:sldSz cx="9144000" cy="6858000" type="screen4x3"/>
  <p:notesSz cx="6994525" cy="92789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A50021"/>
    <a:srgbClr val="FFFF66"/>
    <a:srgbClr val="00CC00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0811" autoAdjust="0"/>
  </p:normalViewPr>
  <p:slideViewPr>
    <p:cSldViewPr>
      <p:cViewPr varScale="1">
        <p:scale>
          <a:sx n="82" d="100"/>
          <a:sy n="82" d="100"/>
        </p:scale>
        <p:origin x="-24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92" y="-60"/>
      </p:cViewPr>
      <p:guideLst>
        <p:guide orient="horz" pos="2922"/>
        <p:guide pos="22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r>
              <a:rPr lang="en-US" altLang="en-US"/>
              <a:t>CSE1301 Sem 2-2004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7E1204EF-9C30-4BEB-95B8-6AE82A37DE88}" type="datetime1">
              <a:rPr lang="en-US" altLang="en-US"/>
              <a:pPr>
                <a:defRPr/>
              </a:pPr>
              <a:t>9/30/2015</a:t>
            </a:fld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r>
              <a:rPr lang="en-US" altLang="en-US"/>
              <a:t>Lecture 16: Pointers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5388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8B525A59-CB5E-46CA-B773-7E927283D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16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r>
              <a:rPr lang="en-US" altLang="en-US"/>
              <a:t>CSE1301 Sem 2-2004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F29E0FB-D8E9-4463-A156-A0983AC56EC9}" type="datetime1">
              <a:rPr lang="en-US" altLang="en-US"/>
              <a:pPr>
                <a:defRPr/>
              </a:pPr>
              <a:t>9/30/2015</a:t>
            </a:fld>
            <a:endParaRPr lang="en-US" altLang="en-US"/>
          </a:p>
        </p:txBody>
      </p:sp>
      <p:sp>
        <p:nvSpPr>
          <p:cNvPr id="624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r>
              <a:rPr lang="en-US" altLang="en-US"/>
              <a:t>Lecture 16: Pointers</a:t>
            </a:r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5388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F8B4C49-85AA-4513-A184-1EAE3D6F6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2798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349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349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4ADB3E-15BE-4D02-A51D-AEE286E07A91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0263" cy="34798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38675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CSE1301 Sem 2-2004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Lecture 16: Pointers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B4C49-85AA-4513-A184-1EAE3D6F61D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270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270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A1D5B9E-D7F1-425F-8783-0E3707396740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727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271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373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373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DE57C10-FD67-4FA2-B2A9-36DB94DB43FD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475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475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54EED3F-0556-4744-AF54-62DE8A126187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7475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/>
        </p:spPr>
      </p:sp>
      <p:sp>
        <p:nvSpPr>
          <p:cNvPr id="7475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38675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results unpredicted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CSE1301 Sem 2-2004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Lecture 16: Pointers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B4C49-85AA-4513-A184-1EAE3D6F61D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81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577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578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B451E8-E89C-43A0-A598-C8C63A87101D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7578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/>
        </p:spPr>
      </p:sp>
      <p:sp>
        <p:nvSpPr>
          <p:cNvPr id="7578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680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680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01E3200-61C8-4411-8328-D818CA683907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782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782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DFC69DE-423C-413C-B3B6-E4735B059A3C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88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88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6F16CF7-2224-4ABE-AFFE-47F2016D53C9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987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987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D2E4374-46AF-459D-A210-71508F24C938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451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451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5DA6250-2B2D-456D-8C41-1B3A3BAA42A4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6451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451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089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090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59F48C9-820D-467C-A1C0-D2A7E20830A9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192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192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7C099EF-5A93-45A7-AB9A-D742D59E89D0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29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294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2DDE36B-BD6E-49E0-82D8-5847D1EB250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8294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8295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397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397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C8BF05A-D90A-409D-AB69-5F12D952D768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499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499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F13D3A-E158-45A2-A1E3-797AE3393855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601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602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A0E469A-D8F7-407D-835B-FBC6BB3DAADC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704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704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0337C1-DFDE-4A74-9C0D-E6C9A48CDC24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806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806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9DC620B-207A-4B86-B3C3-6711D19D421D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8909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8909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2FF0150-5A7C-4460-ADFC-03800D07F779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9011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9011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F38871C-BA9C-4CA4-9158-BD7896C393DD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553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554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7794A2E-4DD8-457D-980D-C5DC9817B632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6554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554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9113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9114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4346A11-7E34-4A5C-A02B-16BAD13A9A07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9216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9216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04539D5-F720-45D9-A8F6-12E309305AE3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DA78641-492E-47AC-909D-D9ECBE190095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8675" cy="3479800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31C02F0-A08C-474B-9305-8FA4672468B9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388665C-9E28-421C-8ED0-D6BBD5C9C4FC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8D48D3D-777F-4803-A881-32B2DC6CF894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7503A9C-40C1-4246-B440-CCFA2E37B0B8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07DF521-9FF3-4D16-AE87-BBC9E3415201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94C68F4-45AF-4B98-8BC1-51C407F333BD}" type="slidenum">
              <a:rPr lang="en-US" altLang="en-US" sz="1200" smtClean="0"/>
              <a:pPr/>
              <a:t>49</a:t>
            </a:fld>
            <a:endParaRPr lang="en-US" altLang="en-US" sz="1200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32EA0E0-4E65-4C6F-A4BE-FC8A48D9096E}" type="slidenum">
              <a:rPr lang="en-US" altLang="en-US" sz="1200" smtClean="0"/>
              <a:pPr/>
              <a:t>50</a:t>
            </a:fld>
            <a:endParaRPr lang="en-US" altLang="en-US" sz="1200" smtClean="0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656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656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2F85EC7-5DC6-44A3-A63E-F5F70FD7C733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A98264-E3E9-478E-92B3-121701F89FA5}" type="slidenum">
              <a:rPr lang="en-US" altLang="en-US" sz="1200" smtClean="0"/>
              <a:pPr/>
              <a:t>51</a:t>
            </a:fld>
            <a:endParaRPr lang="en-US" altLang="en-US" sz="1200" smtClean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92354BA-0EB7-4BE1-B59A-FA1E45D078D6}" type="slidenum">
              <a:rPr lang="en-US" altLang="en-US" sz="1200" smtClean="0"/>
              <a:pPr/>
              <a:t>52</a:t>
            </a:fld>
            <a:endParaRPr lang="en-US" altLang="en-US" sz="1200" smtClean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2 - 2004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17: Pointers 2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4A3BAA5-578A-46AE-88EB-0A5DEA754A6E}" type="slidenum">
              <a:rPr lang="en-US" altLang="en-US" sz="1200" smtClean="0"/>
              <a:pPr/>
              <a:t>53</a:t>
            </a:fld>
            <a:endParaRPr lang="en-US" altLang="en-US" sz="1200" smtClean="0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7100"/>
          </a:xfrm>
          <a:ln w="12700" cap="flat">
            <a:solidFill>
              <a:schemeClr val="tx1"/>
            </a:solidFill>
          </a:ln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758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758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4C20F18-1282-406A-B122-C4C748A24B1D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861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861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7BE731-5AF2-4E31-8A29-9840E4BE0FE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6861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861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6963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6963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AF94177-A538-4AE2-831A-5480A0017654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 w="12700" cap="flat">
            <a:solidFill>
              <a:schemeClr val="tx1"/>
            </a:solidFill>
          </a:ln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31" tIns="46816" rIns="93631" bIns="46816"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065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066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1A4BADB-6437-4B05-AFEB-5705DDB9F4B2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706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/>
        </p:spPr>
      </p:sp>
      <p:sp>
        <p:nvSpPr>
          <p:cNvPr id="7066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CSE1301 Sem 2-2004</a:t>
            </a:r>
          </a:p>
        </p:txBody>
      </p:sp>
      <p:sp>
        <p:nvSpPr>
          <p:cNvPr id="71683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smtClean="0"/>
              <a:t>Lecture 16: Pointers</a:t>
            </a:r>
          </a:p>
        </p:txBody>
      </p:sp>
      <p:sp>
        <p:nvSpPr>
          <p:cNvPr id="7168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E5D5E9B-32A9-47CD-A039-0E94DA392F3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716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2800" cy="3467100"/>
          </a:xfrm>
          <a:ln/>
        </p:spPr>
      </p:sp>
      <p:sp>
        <p:nvSpPr>
          <p:cNvPr id="7168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8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8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6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35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1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2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8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848600" cy="3124200"/>
          </a:xfrm>
        </p:spPr>
        <p:txBody>
          <a:bodyPr/>
          <a:lstStyle/>
          <a:p>
            <a:r>
              <a:rPr lang="en-US" altLang="en-US" b="1" smtClean="0"/>
              <a:t>Pointers</a:t>
            </a:r>
            <a:br>
              <a:rPr lang="en-US" altLang="en-US" b="1" smtClean="0"/>
            </a:b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AU" altLang="en-US" smtClean="0"/>
              <a:t>Notes on Pointers (cont)</a:t>
            </a:r>
          </a:p>
        </p:txBody>
      </p:sp>
      <p:grpSp>
        <p:nvGrpSpPr>
          <p:cNvPr id="12292" name="Group 15"/>
          <p:cNvGrpSpPr>
            <a:grpSpLocks/>
          </p:cNvGrpSpPr>
          <p:nvPr/>
        </p:nvGrpSpPr>
        <p:grpSpPr bwMode="auto">
          <a:xfrm>
            <a:off x="685800" y="4724400"/>
            <a:ext cx="8001000" cy="1752600"/>
            <a:chOff x="432" y="2496"/>
            <a:chExt cx="5040" cy="1104"/>
          </a:xfrm>
        </p:grpSpPr>
        <p:sp>
          <p:nvSpPr>
            <p:cNvPr id="12297" name="Text Box 16"/>
            <p:cNvSpPr txBox="1">
              <a:spLocks noChangeArrowheads="1"/>
            </p:cNvSpPr>
            <p:nvPr/>
          </p:nvSpPr>
          <p:spPr bwMode="auto">
            <a:xfrm>
              <a:off x="432" y="2496"/>
              <a:ext cx="504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 You can print the address stored in a pointer</a:t>
              </a:r>
              <a:br>
                <a:rPr lang="en-US" altLang="en-US"/>
              </a:br>
              <a:r>
                <a:rPr lang="en-US" altLang="en-US"/>
                <a:t>   using the  </a:t>
              </a: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%p</a:t>
              </a:r>
              <a:r>
                <a:rPr lang="en-US" altLang="en-US" b="1">
                  <a:latin typeface="Courier New" pitchFamily="49" charset="0"/>
                </a:rPr>
                <a:t> </a:t>
              </a:r>
              <a:r>
                <a:rPr lang="en-US" altLang="en-US"/>
                <a:t>conversion specifier</a:t>
              </a:r>
              <a:endParaRPr lang="en-US" altLang="en-US" sz="2400"/>
            </a:p>
          </p:txBody>
        </p:sp>
        <p:sp>
          <p:nvSpPr>
            <p:cNvPr id="12298" name="Rectangle 17"/>
            <p:cNvSpPr>
              <a:spLocks noChangeArrowheads="1"/>
            </p:cNvSpPr>
            <p:nvPr/>
          </p:nvSpPr>
          <p:spPr bwMode="auto">
            <a:xfrm>
              <a:off x="2064" y="3312"/>
              <a:ext cx="2544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printf(“%p”, numPtr);</a:t>
              </a:r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864" y="331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400" b="1" i="1" u="sng">
                  <a:latin typeface="Arial" charset="0"/>
                </a:rPr>
                <a:t>Example</a:t>
              </a:r>
              <a:r>
                <a:rPr lang="en-AU" altLang="en-US" sz="2400" b="1" i="1">
                  <a:latin typeface="Arial" charset="0"/>
                </a:rPr>
                <a:t>:</a:t>
              </a:r>
              <a:endParaRPr lang="en-AU" altLang="en-US" sz="2400" b="1" i="1" u="sng">
                <a:latin typeface="Arial" charset="0"/>
              </a:endParaRPr>
            </a:p>
          </p:txBody>
        </p:sp>
      </p:grpSp>
      <p:grpSp>
        <p:nvGrpSpPr>
          <p:cNvPr id="12293" name="Group 23"/>
          <p:cNvGrpSpPr>
            <a:grpSpLocks/>
          </p:cNvGrpSpPr>
          <p:nvPr/>
        </p:nvGrpSpPr>
        <p:grpSpPr bwMode="auto">
          <a:xfrm>
            <a:off x="381000" y="1447800"/>
            <a:ext cx="8534400" cy="2909888"/>
            <a:chOff x="240" y="912"/>
            <a:chExt cx="5376" cy="1833"/>
          </a:xfrm>
        </p:grpSpPr>
        <p:sp>
          <p:nvSpPr>
            <p:cNvPr id="12294" name="Text Box 20"/>
            <p:cNvSpPr txBox="1">
              <a:spLocks noChangeArrowheads="1"/>
            </p:cNvSpPr>
            <p:nvPr/>
          </p:nvSpPr>
          <p:spPr bwMode="auto">
            <a:xfrm>
              <a:off x="240" y="912"/>
              <a:ext cx="5376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 You can assign the address of a variable to a</a:t>
              </a:r>
              <a:br>
                <a:rPr lang="en-US" altLang="en-US"/>
              </a:br>
              <a:r>
                <a:rPr lang="en-US" altLang="en-US"/>
                <a:t>    “</a:t>
              </a:r>
              <a:r>
                <a:rPr lang="en-US" altLang="en-US">
                  <a:solidFill>
                    <a:schemeClr val="accent2"/>
                  </a:solidFill>
                </a:rPr>
                <a:t>compatible</a:t>
              </a:r>
              <a:r>
                <a:rPr lang="en-US" altLang="en-US"/>
                <a:t>” pointer using the  </a:t>
              </a:r>
              <a:r>
                <a:rPr lang="en-US" altLang="en-US" sz="3600" b="1">
                  <a:solidFill>
                    <a:srgbClr val="CC0000"/>
                  </a:solidFill>
                  <a:latin typeface="Courier New" pitchFamily="49" charset="0"/>
                </a:rPr>
                <a:t>&amp;</a:t>
              </a:r>
              <a:r>
                <a:rPr lang="en-US" altLang="en-US" b="1">
                  <a:latin typeface="Courier New" pitchFamily="49" charset="0"/>
                </a:rPr>
                <a:t> </a:t>
              </a:r>
              <a:r>
                <a:rPr lang="en-US" altLang="en-US"/>
                <a:t>operator</a:t>
              </a:r>
            </a:p>
          </p:txBody>
        </p:sp>
        <p:sp>
          <p:nvSpPr>
            <p:cNvPr id="12295" name="Rectangle 21"/>
            <p:cNvSpPr>
              <a:spLocks noChangeArrowheads="1"/>
            </p:cNvSpPr>
            <p:nvPr/>
          </p:nvSpPr>
          <p:spPr bwMode="auto">
            <a:xfrm>
              <a:off x="2112" y="1728"/>
              <a:ext cx="2544" cy="10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int	aNumber;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int	*numPtr;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AU" altLang="en-US" sz="24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numPtr = </a:t>
              </a:r>
              <a:r>
                <a:rPr lang="en-AU" altLang="en-US" sz="2800" b="1">
                  <a:solidFill>
                    <a:schemeClr val="accent2"/>
                  </a:solidFill>
                  <a:latin typeface="Courier New" pitchFamily="49" charset="0"/>
                </a:rPr>
                <a:t>&amp;</a:t>
              </a:r>
              <a:r>
                <a:rPr lang="en-AU" altLang="en-US" sz="2400" b="1">
                  <a:latin typeface="Courier New" pitchFamily="49" charset="0"/>
                </a:rPr>
                <a:t>aNumber;</a:t>
              </a:r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12296" name="Text Box 22"/>
            <p:cNvSpPr txBox="1">
              <a:spLocks noChangeArrowheads="1"/>
            </p:cNvSpPr>
            <p:nvPr/>
          </p:nvSpPr>
          <p:spPr bwMode="auto">
            <a:xfrm>
              <a:off x="960" y="206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400" b="1" i="1" u="sng">
                  <a:latin typeface="Arial" charset="0"/>
                </a:rPr>
                <a:t>Example</a:t>
              </a:r>
              <a:r>
                <a:rPr lang="en-AU" altLang="en-US" sz="2400" b="1" i="1">
                  <a:latin typeface="Arial" charset="0"/>
                </a:rPr>
                <a:t>:</a:t>
              </a:r>
              <a:endParaRPr lang="en-AU" altLang="en-US" sz="2400" b="1" i="1" u="sng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Notes on Pointers (</a:t>
            </a:r>
            <a:r>
              <a:rPr lang="en-CA" dirty="0" err="1" smtClean="0"/>
              <a:t>cont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06680" cy="2311896"/>
          </a:xfrm>
        </p:spPr>
        <p:txBody>
          <a:bodyPr/>
          <a:lstStyle/>
          <a:p>
            <a:r>
              <a:rPr lang="en-CA" dirty="0" smtClean="0"/>
              <a:t>Common error: pointer declaration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only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pointer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8720" y="4134123"/>
            <a:ext cx="8206680" cy="23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kern="0" dirty="0" smtClean="0"/>
              <a:t>Correct way</a:t>
            </a:r>
          </a:p>
          <a:p>
            <a:endParaRPr lang="en-CA" kern="0" dirty="0" smtClean="0"/>
          </a:p>
          <a:p>
            <a:pPr marL="0" indent="0">
              <a:buFontTx/>
              <a:buNone/>
            </a:pPr>
            <a:r>
              <a:rPr lang="en-CA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CA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CA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CA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endParaRPr lang="en-CA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CA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z="5400" b="1" smtClean="0">
                <a:solidFill>
                  <a:srgbClr val="CC0000"/>
                </a:solidFill>
                <a:latin typeface="Courier New" pitchFamily="49" charset="0"/>
              </a:rPr>
              <a:t>*</a:t>
            </a:r>
            <a:r>
              <a:rPr lang="en-US" altLang="en-US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mtClean="0"/>
              <a:t>Operator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1981200"/>
            <a:ext cx="75438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 Allows pointers to access variables they </a:t>
            </a:r>
            <a:br>
              <a:rPr lang="en-US" altLang="en-US"/>
            </a:br>
            <a:r>
              <a:rPr lang="en-US" altLang="en-US"/>
              <a:t>   point to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 Also known as “</a:t>
            </a:r>
            <a:r>
              <a:rPr lang="en-US" altLang="en-US">
                <a:solidFill>
                  <a:srgbClr val="CC0000"/>
                </a:solidFill>
              </a:rPr>
              <a:t>dereferencing</a:t>
            </a:r>
            <a:r>
              <a:rPr lang="en-US" altLang="en-US"/>
              <a:t> operator”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 Should not be confused with the </a:t>
            </a: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*</a:t>
            </a:r>
            <a:r>
              <a:rPr lang="en-US" altLang="en-US"/>
              <a:t> in the</a:t>
            </a:r>
            <a:br>
              <a:rPr lang="en-US" altLang="en-US"/>
            </a:br>
            <a:r>
              <a:rPr lang="en-US" altLang="en-US"/>
              <a:t>  pointer declaration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25"/>
          <p:cNvGrpSpPr>
            <a:grpSpLocks/>
          </p:cNvGrpSpPr>
          <p:nvPr/>
        </p:nvGrpSpPr>
        <p:grpSpPr bwMode="auto">
          <a:xfrm>
            <a:off x="914400" y="4572000"/>
            <a:ext cx="2584450" cy="1966913"/>
            <a:chOff x="576" y="2880"/>
            <a:chExt cx="1628" cy="1239"/>
          </a:xfrm>
        </p:grpSpPr>
        <p:sp>
          <p:nvSpPr>
            <p:cNvPr id="14357" name="Rectangle 4"/>
            <p:cNvSpPr>
              <a:spLocks noChangeArrowheads="1"/>
            </p:cNvSpPr>
            <p:nvPr/>
          </p:nvSpPr>
          <p:spPr bwMode="auto">
            <a:xfrm>
              <a:off x="580" y="3220"/>
              <a:ext cx="1624" cy="66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A</a:t>
              </a:r>
            </a:p>
          </p:txBody>
        </p:sp>
        <p:sp>
          <p:nvSpPr>
            <p:cNvPr id="14358" name="Rectangle 5"/>
            <p:cNvSpPr>
              <a:spLocks noChangeArrowheads="1"/>
            </p:cNvSpPr>
            <p:nvPr/>
          </p:nvSpPr>
          <p:spPr bwMode="auto">
            <a:xfrm>
              <a:off x="576" y="288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c:</a:t>
              </a:r>
            </a:p>
          </p:txBody>
        </p:sp>
        <p:sp>
          <p:nvSpPr>
            <p:cNvPr id="14359" name="Rectangle 6"/>
            <p:cNvSpPr>
              <a:spLocks noChangeArrowheads="1"/>
            </p:cNvSpPr>
            <p:nvPr/>
          </p:nvSpPr>
          <p:spPr bwMode="auto">
            <a:xfrm>
              <a:off x="576" y="388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0x2000</a:t>
              </a:r>
            </a:p>
          </p:txBody>
        </p:sp>
      </p:grpSp>
      <p:sp>
        <p:nvSpPr>
          <p:cNvPr id="14340" name="Rectangle 20"/>
          <p:cNvSpPr>
            <a:spLocks noChangeArrowheads="1"/>
          </p:cNvSpPr>
          <p:nvPr/>
        </p:nvSpPr>
        <p:spPr bwMode="auto">
          <a:xfrm>
            <a:off x="914400" y="5105400"/>
            <a:ext cx="2578100" cy="10541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Pointers and the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b="1" smtClean="0">
                <a:solidFill>
                  <a:srgbClr val="CC0000"/>
                </a:solidFill>
                <a:sym typeface="Symbol" pitchFamily="18" charset="2"/>
              </a:rPr>
              <a:t>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/>
              <a:t>Operator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 i="1" u="sng">
                <a:latin typeface="Arial" charset="0"/>
              </a:rPr>
              <a:t>Example</a:t>
            </a:r>
            <a:r>
              <a:rPr lang="en-AU" altLang="en-US" sz="2400" b="1" i="1">
                <a:latin typeface="Arial" charset="0"/>
              </a:rPr>
              <a:t>:</a:t>
            </a:r>
            <a:endParaRPr lang="en-AU" altLang="en-US" sz="2400" b="1" i="1" u="sng">
              <a:latin typeface="Arial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438400" y="1828800"/>
            <a:ext cx="5943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char c = ’A’;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2438400" y="2286000"/>
            <a:ext cx="5943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char *</a:t>
            </a:r>
            <a:r>
              <a:rPr lang="en-US" altLang="en-US" sz="2400" b="1" dirty="0" err="1">
                <a:latin typeface="Courier New" pitchFamily="49" charset="0"/>
              </a:rPr>
              <a:t>cPtr</a:t>
            </a:r>
            <a:r>
              <a:rPr lang="en-US" altLang="en-US" sz="2400" b="1" dirty="0">
                <a:latin typeface="Courier New" pitchFamily="49" charset="0"/>
              </a:rPr>
              <a:t> = NULL;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2438400" y="2743200"/>
            <a:ext cx="5943600" cy="100488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cPtr = &amp;c;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2438400" y="3733800"/>
            <a:ext cx="5943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*cPtr = ’B’;</a:t>
            </a:r>
          </a:p>
        </p:txBody>
      </p:sp>
      <p:sp>
        <p:nvSpPr>
          <p:cNvPr id="14347" name="AutoShape 18"/>
          <p:cNvSpPr>
            <a:spLocks noChangeArrowheads="1"/>
          </p:cNvSpPr>
          <p:nvPr/>
        </p:nvSpPr>
        <p:spPr bwMode="auto">
          <a:xfrm>
            <a:off x="5410200" y="2667000"/>
            <a:ext cx="3505200" cy="1676400"/>
          </a:xfrm>
          <a:prstGeom prst="wedgeRectCallout">
            <a:avLst>
              <a:gd name="adj1" fmla="val -67028"/>
              <a:gd name="adj2" fmla="val 25000"/>
            </a:avLst>
          </a:prstGeom>
          <a:solidFill>
            <a:srgbClr val="CC00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20040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 b="1" i="1">
                <a:solidFill>
                  <a:schemeClr val="bg1"/>
                </a:solidFill>
                <a:latin typeface="Arial" charset="0"/>
              </a:rPr>
              <a:t>Changes the value of the variable which </a:t>
            </a:r>
            <a:r>
              <a:rPr lang="en-AU" altLang="en-US" sz="2400" b="1">
                <a:solidFill>
                  <a:srgbClr val="FFFF66"/>
                </a:solidFill>
                <a:latin typeface="Arial" charset="0"/>
              </a:rPr>
              <a:t>cPtr</a:t>
            </a:r>
            <a:r>
              <a:rPr lang="en-AU" altLang="en-US" sz="2400" b="1" i="1">
                <a:solidFill>
                  <a:schemeClr val="bg1"/>
                </a:solidFill>
                <a:latin typeface="Arial" charset="0"/>
              </a:rPr>
              <a:t> points to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</a:endParaRPr>
          </a:p>
        </p:txBody>
      </p:sp>
      <p:sp>
        <p:nvSpPr>
          <p:cNvPr id="14348" name="AutoShape 21"/>
          <p:cNvSpPr>
            <a:spLocks/>
          </p:cNvSpPr>
          <p:nvPr/>
        </p:nvSpPr>
        <p:spPr bwMode="auto">
          <a:xfrm rot="5400000">
            <a:off x="3733800" y="5029200"/>
            <a:ext cx="304800" cy="2743200"/>
          </a:xfrm>
          <a:prstGeom prst="rightBracket">
            <a:avLst>
              <a:gd name="adj" fmla="val 75000"/>
            </a:avLst>
          </a:prstGeom>
          <a:noFill/>
          <a:ln w="57150">
            <a:solidFill>
              <a:srgbClr val="CC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grpSp>
        <p:nvGrpSpPr>
          <p:cNvPr id="14349" name="Group 29"/>
          <p:cNvGrpSpPr>
            <a:grpSpLocks/>
          </p:cNvGrpSpPr>
          <p:nvPr/>
        </p:nvGrpSpPr>
        <p:grpSpPr bwMode="auto">
          <a:xfrm>
            <a:off x="3429000" y="4495800"/>
            <a:ext cx="2654300" cy="2043113"/>
            <a:chOff x="2160" y="2832"/>
            <a:chExt cx="1672" cy="1287"/>
          </a:xfrm>
        </p:grpSpPr>
        <p:sp>
          <p:nvSpPr>
            <p:cNvPr id="14353" name="Rectangle 9"/>
            <p:cNvSpPr>
              <a:spLocks noChangeArrowheads="1"/>
            </p:cNvSpPr>
            <p:nvPr/>
          </p:nvSpPr>
          <p:spPr bwMode="auto">
            <a:xfrm>
              <a:off x="2208" y="3216"/>
              <a:ext cx="1624" cy="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>
                <a:latin typeface="Arial" charset="0"/>
              </a:endParaRPr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2208" y="2832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cPtr:</a:t>
              </a:r>
            </a:p>
          </p:txBody>
        </p:sp>
        <p:sp>
          <p:nvSpPr>
            <p:cNvPr id="14355" name="Rectangle 12"/>
            <p:cNvSpPr>
              <a:spLocks noChangeArrowheads="1"/>
            </p:cNvSpPr>
            <p:nvPr/>
          </p:nvSpPr>
          <p:spPr bwMode="auto">
            <a:xfrm>
              <a:off x="2160" y="388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0x2004</a:t>
              </a:r>
            </a:p>
          </p:txBody>
        </p:sp>
        <p:sp>
          <p:nvSpPr>
            <p:cNvPr id="14356" name="Text Box 27"/>
            <p:cNvSpPr txBox="1">
              <a:spLocks noChangeArrowheads="1"/>
            </p:cNvSpPr>
            <p:nvPr/>
          </p:nvSpPr>
          <p:spPr bwMode="auto">
            <a:xfrm>
              <a:off x="2448" y="340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 b="1">
                  <a:latin typeface="Courier New" pitchFamily="49" charset="0"/>
                </a:rPr>
                <a:t>NULL</a:t>
              </a:r>
            </a:p>
          </p:txBody>
        </p:sp>
      </p:grpSp>
      <p:grpSp>
        <p:nvGrpSpPr>
          <p:cNvPr id="14350" name="Group 31"/>
          <p:cNvGrpSpPr>
            <a:grpSpLocks/>
          </p:cNvGrpSpPr>
          <p:nvPr/>
        </p:nvGrpSpPr>
        <p:grpSpPr bwMode="auto">
          <a:xfrm>
            <a:off x="3505200" y="5105400"/>
            <a:ext cx="2578100" cy="1054100"/>
            <a:chOff x="288" y="2352"/>
            <a:chExt cx="1624" cy="664"/>
          </a:xfrm>
        </p:grpSpPr>
        <p:sp>
          <p:nvSpPr>
            <p:cNvPr id="14351" name="Rectangle 28"/>
            <p:cNvSpPr>
              <a:spLocks noChangeArrowheads="1"/>
            </p:cNvSpPr>
            <p:nvPr/>
          </p:nvSpPr>
          <p:spPr bwMode="auto">
            <a:xfrm>
              <a:off x="288" y="2352"/>
              <a:ext cx="1624" cy="66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>
                <a:latin typeface="Arial" charset="0"/>
              </a:endParaRP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624" y="25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0x2000</a:t>
              </a:r>
              <a:endParaRPr lang="en-US" altLang="en-US" sz="200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AU" altLang="en-US" smtClean="0"/>
              <a:t>Easy Steps to Pointers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 dirty="0" smtClean="0"/>
              <a:t>Step 1</a:t>
            </a:r>
            <a:r>
              <a:rPr lang="en-AU" altLang="en-US" dirty="0" smtClean="0"/>
              <a:t>: Declare the variable to be pointed to</a:t>
            </a:r>
            <a:endParaRPr lang="en-AU" altLang="en-US" sz="2400" b="1" dirty="0" smtClean="0">
              <a:latin typeface="Courier New" pitchFamily="49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19200" y="1905000"/>
            <a:ext cx="7010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err="1">
                <a:latin typeface="Courier New" pitchFamily="49" charset="0"/>
              </a:rPr>
              <a:t>int</a:t>
            </a: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err="1">
                <a:latin typeface="Courier New" pitchFamily="49" charset="0"/>
              </a:rPr>
              <a:t>num</a:t>
            </a:r>
            <a:r>
              <a:rPr lang="en-AU" altLang="en-US" sz="240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char	</a:t>
            </a:r>
            <a:r>
              <a:rPr lang="en-AU" altLang="en-US" sz="2400" b="1" dirty="0" err="1">
                <a:latin typeface="Courier New" pitchFamily="49" charset="0"/>
              </a:rPr>
              <a:t>ch</a:t>
            </a:r>
            <a:r>
              <a:rPr lang="en-AU" altLang="en-US" sz="2400" b="1" dirty="0">
                <a:latin typeface="Courier New" pitchFamily="49" charset="0"/>
              </a:rPr>
              <a:t> = ‘A’;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float x;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791200" y="44196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num: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781800" y="4419600"/>
            <a:ext cx="1447800" cy="4699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781800" y="5029200"/>
            <a:ext cx="14478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‘A’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791200" y="50292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ch: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6781800" y="5638800"/>
            <a:ext cx="1447800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791200" y="56388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AU" altLang="en-US" smtClean="0"/>
              <a:t>Easy Steps to Pointers (cont)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 smtClean="0"/>
              <a:t>Step 2</a:t>
            </a:r>
            <a:r>
              <a:rPr lang="en-AU" altLang="en-US" smtClean="0"/>
              <a:t>: Declare the pointer variable</a:t>
            </a:r>
            <a:endParaRPr lang="en-AU" altLang="en-US" sz="2400" b="1" smtClean="0">
              <a:latin typeface="Courier New" pitchFamily="49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06500" y="3200400"/>
            <a:ext cx="44323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</a:t>
            </a: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 </a:t>
            </a:r>
            <a:r>
              <a:rPr lang="en-AU" altLang="en-US" sz="2400" b="1">
                <a:latin typeface="Courier New" pitchFamily="49" charset="0"/>
              </a:rPr>
              <a:t> numPtr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 </a:t>
            </a: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</a:t>
            </a:r>
            <a:r>
              <a:rPr lang="en-AU" altLang="en-US" sz="2400" b="1">
                <a:latin typeface="Courier New" pitchFamily="49" charset="0"/>
              </a:rPr>
              <a:t>chPtr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float </a:t>
            </a: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</a:t>
            </a:r>
            <a:r>
              <a:rPr lang="en-AU" altLang="en-US" sz="2400" b="1">
                <a:latin typeface="Courier New" pitchFamily="49" charset="0"/>
              </a:rPr>
              <a:t> xPtr = NULL;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3962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bg2"/>
                </a:solidFill>
                <a:latin typeface="Courier New" pitchFamily="49" charset="0"/>
              </a:rPr>
              <a:t>int	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bg2"/>
                </a:solidFill>
                <a:latin typeface="Courier New" pitchFamily="49" charset="0"/>
              </a:rPr>
              <a:t>char	ch = ‘A’;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bg2"/>
                </a:solidFill>
                <a:latin typeface="Courier New" pitchFamily="49" charset="0"/>
              </a:rPr>
              <a:t>float x;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257800" y="2133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numPtr: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5410200" y="27432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chPtr: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5562600" y="33528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xPtr: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5791200" y="44196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num: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6781800" y="4419600"/>
            <a:ext cx="1447800" cy="4699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6781800" y="5029200"/>
            <a:ext cx="14478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‘A’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5791200" y="50292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ch: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6781800" y="5638800"/>
            <a:ext cx="1447800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5791200" y="56388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x:</a:t>
            </a:r>
          </a:p>
        </p:txBody>
      </p:sp>
      <p:grpSp>
        <p:nvGrpSpPr>
          <p:cNvPr id="16400" name="Group 21"/>
          <p:cNvGrpSpPr>
            <a:grpSpLocks/>
          </p:cNvGrpSpPr>
          <p:nvPr/>
        </p:nvGrpSpPr>
        <p:grpSpPr bwMode="auto">
          <a:xfrm>
            <a:off x="6781800" y="2133600"/>
            <a:ext cx="1447800" cy="473075"/>
            <a:chOff x="4272" y="1344"/>
            <a:chExt cx="912" cy="298"/>
          </a:xfrm>
        </p:grpSpPr>
        <p:sp>
          <p:nvSpPr>
            <p:cNvPr id="16407" name="Text Box 7"/>
            <p:cNvSpPr txBox="1">
              <a:spLocks noChangeArrowheads="1"/>
            </p:cNvSpPr>
            <p:nvPr/>
          </p:nvSpPr>
          <p:spPr bwMode="auto">
            <a:xfrm>
              <a:off x="4272" y="1344"/>
              <a:ext cx="912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AU" altLang="en-US" sz="2400" b="1">
                <a:latin typeface="Courier New" pitchFamily="49" charset="0"/>
              </a:endParaRPr>
            </a:p>
          </p:txBody>
        </p:sp>
        <p:sp>
          <p:nvSpPr>
            <p:cNvPr id="16408" name="Text Box 18"/>
            <p:cNvSpPr txBox="1">
              <a:spLocks noChangeArrowheads="1"/>
            </p:cNvSpPr>
            <p:nvPr/>
          </p:nvSpPr>
          <p:spPr bwMode="auto">
            <a:xfrm>
              <a:off x="4368" y="139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b="1"/>
                <a:t>NULL</a:t>
              </a:r>
            </a:p>
          </p:txBody>
        </p:sp>
      </p:grpSp>
      <p:grpSp>
        <p:nvGrpSpPr>
          <p:cNvPr id="16401" name="Group 22"/>
          <p:cNvGrpSpPr>
            <a:grpSpLocks/>
          </p:cNvGrpSpPr>
          <p:nvPr/>
        </p:nvGrpSpPr>
        <p:grpSpPr bwMode="auto">
          <a:xfrm>
            <a:off x="6781800" y="2743200"/>
            <a:ext cx="1447800" cy="473075"/>
            <a:chOff x="4272" y="1728"/>
            <a:chExt cx="912" cy="298"/>
          </a:xfrm>
        </p:grpSpPr>
        <p:sp>
          <p:nvSpPr>
            <p:cNvPr id="16405" name="Text Box 8"/>
            <p:cNvSpPr txBox="1">
              <a:spLocks noChangeArrowheads="1"/>
            </p:cNvSpPr>
            <p:nvPr/>
          </p:nvSpPr>
          <p:spPr bwMode="auto">
            <a:xfrm>
              <a:off x="4272" y="1728"/>
              <a:ext cx="912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AU" altLang="en-US" sz="2400" b="1">
                <a:latin typeface="Courier New" pitchFamily="49" charset="0"/>
              </a:endParaRPr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4368" y="177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b="1"/>
                <a:t>NULL</a:t>
              </a:r>
            </a:p>
          </p:txBody>
        </p:sp>
      </p:grpSp>
      <p:grpSp>
        <p:nvGrpSpPr>
          <p:cNvPr id="16402" name="Group 23"/>
          <p:cNvGrpSpPr>
            <a:grpSpLocks/>
          </p:cNvGrpSpPr>
          <p:nvPr/>
        </p:nvGrpSpPr>
        <p:grpSpPr bwMode="auto">
          <a:xfrm>
            <a:off x="6781800" y="3429000"/>
            <a:ext cx="1447800" cy="469900"/>
            <a:chOff x="4272" y="2160"/>
            <a:chExt cx="912" cy="296"/>
          </a:xfrm>
        </p:grpSpPr>
        <p:sp>
          <p:nvSpPr>
            <p:cNvPr id="16403" name="Text Box 10"/>
            <p:cNvSpPr txBox="1">
              <a:spLocks noChangeArrowheads="1"/>
            </p:cNvSpPr>
            <p:nvPr/>
          </p:nvSpPr>
          <p:spPr bwMode="auto">
            <a:xfrm>
              <a:off x="4272" y="2160"/>
              <a:ext cx="912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AU" altLang="en-US" sz="2400" b="1">
                <a:latin typeface="Courier New" pitchFamily="49" charset="0"/>
              </a:endParaRP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4368" y="216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b="1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AU" altLang="en-US" smtClean="0"/>
              <a:t>Easy Steps to Pointers (cont)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609600"/>
          </a:xfrm>
        </p:spPr>
        <p:txBody>
          <a:bodyPr/>
          <a:lstStyle/>
          <a:p>
            <a:r>
              <a:rPr lang="en-AU" altLang="en-US" b="1" i="1" smtClean="0"/>
              <a:t>Step 3</a:t>
            </a:r>
            <a:r>
              <a:rPr lang="en-AU" altLang="en-US" smtClean="0"/>
              <a:t>: Assign address of variable to pointer</a:t>
            </a:r>
            <a:endParaRPr lang="en-AU" altLang="en-US" sz="2400" b="1" smtClean="0">
              <a:latin typeface="Courier New" pitchFamily="49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7010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int*  numPtr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char  *chPtr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float * xPtr = NULL;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219200" y="1905000"/>
            <a:ext cx="7010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int	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char	ch = ‘A’;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float x;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219200" y="4038600"/>
            <a:ext cx="2438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FF00FF"/>
                </a:solidFill>
                <a:latin typeface="Courier New" pitchFamily="49" charset="0"/>
              </a:rPr>
              <a:t>numPtr</a:t>
            </a:r>
            <a:r>
              <a:rPr lang="en-AU" altLang="en-US" sz="2000" b="1">
                <a:latin typeface="Courier New" pitchFamily="49" charset="0"/>
              </a:rPr>
              <a:t> = </a:t>
            </a:r>
            <a:r>
              <a:rPr lang="en-AU" altLang="en-US" sz="2000" b="1">
                <a:solidFill>
                  <a:srgbClr val="A50021"/>
                </a:solidFill>
                <a:latin typeface="Courier New" pitchFamily="49" charset="0"/>
              </a:rPr>
              <a:t>&amp;</a:t>
            </a:r>
            <a:r>
              <a:rPr lang="en-AU" altLang="en-US" sz="2000" b="1">
                <a:solidFill>
                  <a:srgbClr val="FF00FF"/>
                </a:solidFill>
                <a:latin typeface="Courier New" pitchFamily="49" charset="0"/>
              </a:rPr>
              <a:t>num</a:t>
            </a:r>
            <a:r>
              <a:rPr lang="en-AU" alt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257800" y="19812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numPtr: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6781800" y="1981200"/>
            <a:ext cx="1447800" cy="379413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num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781800" y="2590800"/>
            <a:ext cx="1447800" cy="379413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ch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410200" y="25908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chPtr: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6781800" y="3200400"/>
            <a:ext cx="1447800" cy="379413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x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562600" y="32004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xPtr:</a:t>
            </a:r>
          </a:p>
        </p:txBody>
      </p:sp>
      <p:sp>
        <p:nvSpPr>
          <p:cNvPr id="17422" name="AutoShape 13"/>
          <p:cNvSpPr>
            <a:spLocks/>
          </p:cNvSpPr>
          <p:nvPr/>
        </p:nvSpPr>
        <p:spPr bwMode="auto">
          <a:xfrm>
            <a:off x="8229600" y="3429000"/>
            <a:ext cx="685800" cy="2286000"/>
          </a:xfrm>
          <a:prstGeom prst="rightBracket">
            <a:avLst>
              <a:gd name="adj" fmla="val 2777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8229600" y="2819400"/>
            <a:ext cx="457200" cy="2286000"/>
          </a:xfrm>
          <a:prstGeom prst="rightBracket">
            <a:avLst>
              <a:gd name="adj" fmla="val 41667"/>
            </a:avLst>
          </a:prstGeom>
          <a:noFill/>
          <a:ln w="57150">
            <a:solidFill>
              <a:srgbClr val="00C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7424" name="AutoShape 15"/>
          <p:cNvSpPr>
            <a:spLocks/>
          </p:cNvSpPr>
          <p:nvPr/>
        </p:nvSpPr>
        <p:spPr bwMode="auto">
          <a:xfrm>
            <a:off x="8229600" y="2209800"/>
            <a:ext cx="228600" cy="2286000"/>
          </a:xfrm>
          <a:prstGeom prst="rightBracket">
            <a:avLst>
              <a:gd name="adj" fmla="val 83333"/>
            </a:avLst>
          </a:prstGeom>
          <a:noFill/>
          <a:ln w="57150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5791200" y="42672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num:</a:t>
            </a:r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6781800" y="4267200"/>
            <a:ext cx="1447800" cy="4699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6781800" y="4876800"/>
            <a:ext cx="14478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‘A’</a:t>
            </a:r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ch: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6781800" y="5486400"/>
            <a:ext cx="1447800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5791200" y="5486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x:</a:t>
            </a: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304800" y="5638800"/>
            <a:ext cx="5638800" cy="1031875"/>
          </a:xfrm>
          <a:prstGeom prst="wedgeRectCallout">
            <a:avLst>
              <a:gd name="adj1" fmla="val -10671"/>
              <a:gd name="adj2" fmla="val -107847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i="1">
                <a:solidFill>
                  <a:schemeClr val="bg1"/>
                </a:solidFill>
                <a:latin typeface="Arial" charset="0"/>
              </a:rPr>
              <a:t>A pointer’s type has to correspond to the type of the variable it points to 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1219200" y="434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00CC00"/>
                </a:solidFill>
                <a:latin typeface="Courier New" pitchFamily="49" charset="0"/>
              </a:rPr>
              <a:t>chPtr</a:t>
            </a:r>
            <a:r>
              <a:rPr lang="en-AU" altLang="en-US" sz="2000" b="1">
                <a:latin typeface="Courier New" pitchFamily="49" charset="0"/>
              </a:rPr>
              <a:t> = </a:t>
            </a:r>
            <a:r>
              <a:rPr lang="en-AU" altLang="en-US" sz="2000" b="1">
                <a:solidFill>
                  <a:srgbClr val="A50021"/>
                </a:solidFill>
                <a:latin typeface="Courier New" pitchFamily="49" charset="0"/>
              </a:rPr>
              <a:t>&amp;</a:t>
            </a:r>
            <a:r>
              <a:rPr lang="en-AU" altLang="en-US" sz="2000" b="1">
                <a:solidFill>
                  <a:srgbClr val="00CC00"/>
                </a:solidFill>
                <a:latin typeface="Courier New" pitchFamily="49" charset="0"/>
              </a:rPr>
              <a:t>ch</a:t>
            </a:r>
            <a:r>
              <a:rPr lang="en-AU" altLang="en-US" sz="2000" b="1">
                <a:latin typeface="Courier New" pitchFamily="49" charset="0"/>
              </a:rPr>
              <a:t>;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1219200" y="4648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xPtr</a:t>
            </a:r>
            <a:r>
              <a:rPr lang="en-AU" altLang="en-US" sz="2000" b="1">
                <a:latin typeface="Courier New" pitchFamily="49" charset="0"/>
              </a:rPr>
              <a:t> = </a:t>
            </a:r>
            <a:r>
              <a:rPr lang="en-AU" altLang="en-US" sz="2000" b="1">
                <a:solidFill>
                  <a:srgbClr val="A50021"/>
                </a:solidFill>
                <a:latin typeface="Courier New" pitchFamily="49" charset="0"/>
              </a:rPr>
              <a:t>&amp;</a:t>
            </a: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AU" altLang="en-US" sz="2000" b="1">
                <a:latin typeface="Courier New" pitchFamily="49" charset="0"/>
              </a:rPr>
              <a:t>;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AU" altLang="en-US" smtClean="0"/>
              <a:t>Easy Steps to Pointers (cont)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609600"/>
          </a:xfrm>
        </p:spPr>
        <p:txBody>
          <a:bodyPr/>
          <a:lstStyle/>
          <a:p>
            <a:r>
              <a:rPr lang="en-AU" altLang="en-US" b="1" i="1" smtClean="0"/>
              <a:t>Step 4</a:t>
            </a:r>
            <a:r>
              <a:rPr lang="en-AU" altLang="en-US" smtClean="0"/>
              <a:t>: </a:t>
            </a:r>
            <a:r>
              <a:rPr lang="en-AU" altLang="en-US" smtClean="0">
                <a:solidFill>
                  <a:schemeClr val="accent2"/>
                </a:solidFill>
              </a:rPr>
              <a:t>De-reference</a:t>
            </a:r>
            <a:r>
              <a:rPr lang="en-AU" altLang="en-US" smtClean="0"/>
              <a:t> the pointers</a:t>
            </a:r>
            <a:endParaRPr lang="en-AU" altLang="en-US" sz="2400" b="1" smtClean="0">
              <a:latin typeface="Courier New" pitchFamily="49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7010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int*  numPtr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char  *chPtr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float * xPtr = NULL;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219200" y="1905000"/>
            <a:ext cx="7010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int	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char	ch = ‘A’;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float x;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219200" y="4038600"/>
            <a:ext cx="7010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numPtr = &amp;num;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chPtr = &amp;ch;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bg2"/>
                </a:solidFill>
                <a:latin typeface="Courier New" pitchFamily="49" charset="0"/>
              </a:rPr>
              <a:t>xPtr = &amp;x;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219200" y="5181600"/>
            <a:ext cx="70104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AU" altLang="en-US" sz="2000" b="1">
                <a:latin typeface="Courier New" pitchFamily="49" charset="0"/>
              </a:rPr>
              <a:t>xPtr = 0.25;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AU" altLang="en-US" sz="2000" b="1">
                <a:latin typeface="Courier New" pitchFamily="49" charset="0"/>
              </a:rPr>
              <a:t>numPtr = </a:t>
            </a: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AU" altLang="en-US" sz="2000" b="1">
                <a:latin typeface="Courier New" pitchFamily="49" charset="0"/>
              </a:rPr>
              <a:t>chPtr;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715000" y="4343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num: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6705600" y="4343400"/>
            <a:ext cx="1447800" cy="469900"/>
          </a:xfrm>
          <a:prstGeom prst="rect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65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705600" y="4953000"/>
            <a:ext cx="14478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‘A’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5715000" y="49530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ch: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6705600" y="5562600"/>
            <a:ext cx="1447800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715000" y="55626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x: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5181600" y="2057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numPtr: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057400"/>
            <a:ext cx="1447800" cy="379413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num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2667000"/>
            <a:ext cx="1447800" cy="379413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ch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5334000" y="26670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chPtr: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6705600" y="3276600"/>
            <a:ext cx="1447800" cy="379413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bg1"/>
                </a:solidFill>
              </a:rPr>
              <a:t>addr of x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5486400" y="32766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xPtr:</a:t>
            </a:r>
          </a:p>
        </p:txBody>
      </p:sp>
      <p:sp>
        <p:nvSpPr>
          <p:cNvPr id="18453" name="AutoShape 20"/>
          <p:cNvSpPr>
            <a:spLocks/>
          </p:cNvSpPr>
          <p:nvPr/>
        </p:nvSpPr>
        <p:spPr bwMode="auto">
          <a:xfrm>
            <a:off x="8153400" y="3505200"/>
            <a:ext cx="685800" cy="2286000"/>
          </a:xfrm>
          <a:prstGeom prst="rightBracket">
            <a:avLst>
              <a:gd name="adj" fmla="val 2777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8454" name="AutoShape 21"/>
          <p:cNvSpPr>
            <a:spLocks/>
          </p:cNvSpPr>
          <p:nvPr/>
        </p:nvSpPr>
        <p:spPr bwMode="auto">
          <a:xfrm>
            <a:off x="8153400" y="2895600"/>
            <a:ext cx="457200" cy="2286000"/>
          </a:xfrm>
          <a:prstGeom prst="rightBracket">
            <a:avLst>
              <a:gd name="adj" fmla="val 41667"/>
            </a:avLst>
          </a:prstGeom>
          <a:noFill/>
          <a:ln w="57150">
            <a:solidFill>
              <a:srgbClr val="00CC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8455" name="AutoShape 22"/>
          <p:cNvSpPr>
            <a:spLocks/>
          </p:cNvSpPr>
          <p:nvPr/>
        </p:nvSpPr>
        <p:spPr bwMode="auto">
          <a:xfrm>
            <a:off x="8153400" y="2286000"/>
            <a:ext cx="228600" cy="2286000"/>
          </a:xfrm>
          <a:prstGeom prst="rightBracket">
            <a:avLst>
              <a:gd name="adj" fmla="val 83333"/>
            </a:avLst>
          </a:prstGeom>
          <a:noFill/>
          <a:ln w="57150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AU" altLang="en-US" smtClean="0"/>
              <a:t>Notes on Pointers (cont)</a:t>
            </a: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  *numPtr;</a:t>
            </a:r>
          </a:p>
        </p:txBody>
      </p:sp>
      <p:sp>
        <p:nvSpPr>
          <p:cNvPr id="19461" name="AutoShape 12"/>
          <p:cNvSpPr>
            <a:spLocks noChangeArrowheads="1"/>
          </p:cNvSpPr>
          <p:nvPr/>
        </p:nvSpPr>
        <p:spPr bwMode="auto">
          <a:xfrm>
            <a:off x="4572000" y="1676400"/>
            <a:ext cx="4267200" cy="1752600"/>
          </a:xfrm>
          <a:prstGeom prst="wedgeRectCallout">
            <a:avLst>
              <a:gd name="adj1" fmla="val -78722"/>
              <a:gd name="adj2" fmla="val -542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800" b="1" i="1">
                <a:solidFill>
                  <a:schemeClr val="bg1"/>
                </a:solidFill>
                <a:latin typeface="Arial" charset="0"/>
              </a:rPr>
              <a:t>Beware of pointers which are not initialized!</a:t>
            </a:r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1752600" y="5029200"/>
            <a:ext cx="1600200" cy="409575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Lucida Sans" pitchFamily="34" charset="0"/>
              </a:rPr>
              <a:t>???</a:t>
            </a:r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1828800" y="54864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numPtr</a:t>
            </a:r>
          </a:p>
        </p:txBody>
      </p:sp>
      <p:grpSp>
        <p:nvGrpSpPr>
          <p:cNvPr id="19464" name="Group 18"/>
          <p:cNvGrpSpPr>
            <a:grpSpLocks/>
          </p:cNvGrpSpPr>
          <p:nvPr/>
        </p:nvGrpSpPr>
        <p:grpSpPr bwMode="auto">
          <a:xfrm>
            <a:off x="3352800" y="3733800"/>
            <a:ext cx="3657600" cy="1500188"/>
            <a:chOff x="2112" y="2352"/>
            <a:chExt cx="2304" cy="945"/>
          </a:xfrm>
        </p:grpSpPr>
        <p:cxnSp>
          <p:nvCxnSpPr>
            <p:cNvPr id="19465" name="AutoShape 16"/>
            <p:cNvCxnSpPr>
              <a:cxnSpLocks noChangeShapeType="1"/>
              <a:stCxn id="19462" idx="3"/>
            </p:cNvCxnSpPr>
            <p:nvPr/>
          </p:nvCxnSpPr>
          <p:spPr bwMode="auto">
            <a:xfrm flipV="1">
              <a:off x="2112" y="2784"/>
              <a:ext cx="1344" cy="513"/>
            </a:xfrm>
            <a:prstGeom prst="curvedConnector3">
              <a:avLst>
                <a:gd name="adj1" fmla="val 50000"/>
              </a:avLst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9466" name="Object 17"/>
            <p:cNvGraphicFramePr>
              <a:graphicFrameLocks noChangeAspect="1"/>
            </p:cNvGraphicFramePr>
            <p:nvPr/>
          </p:nvGraphicFramePr>
          <p:xfrm>
            <a:off x="3504" y="2352"/>
            <a:ext cx="912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Clip" r:id="rId4" imgW="3238500" imgH="3238500" progId="MS_ClipArt_Gallery.2">
                    <p:embed/>
                  </p:oleObj>
                </mc:Choice>
                <mc:Fallback>
                  <p:oleObj name="Clip" r:id="rId4" imgW="3238500" imgH="323850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352"/>
                          <a:ext cx="912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25" y="260648"/>
            <a:ext cx="7772400" cy="1143000"/>
          </a:xfrm>
        </p:spPr>
        <p:txBody>
          <a:bodyPr/>
          <a:lstStyle/>
          <a:p>
            <a:r>
              <a:rPr lang="en-CA" dirty="0" smtClean="0"/>
              <a:t>Notes on Pointers (</a:t>
            </a:r>
            <a:r>
              <a:rPr lang="en-CA" dirty="0" err="1" smtClean="0"/>
              <a:t>cont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8643" y="1628800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altLang="en-US" kern="0" dirty="0" smtClean="0"/>
              <a:t> What does this code do?</a:t>
            </a:r>
            <a:endParaRPr lang="en-AU" altLang="en-US" sz="2400" b="1" kern="0" dirty="0" smtClean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73943" y="2533949"/>
            <a:ext cx="7010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int</a:t>
            </a:r>
            <a:r>
              <a:rPr lang="en-AU" altLang="en-US" sz="2400" b="1" dirty="0" smtClean="0">
                <a:latin typeface="Courier New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err="1" smtClean="0">
                <a:latin typeface="Courier New" pitchFamily="49" charset="0"/>
              </a:rPr>
              <a:t>int</a:t>
            </a:r>
            <a:r>
              <a:rPr lang="en-AU" altLang="en-US" sz="2400" b="1" dirty="0" smtClean="0">
                <a:latin typeface="Courier New" pitchFamily="49" charset="0"/>
              </a:rPr>
              <a:t> 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endParaRPr lang="en-AU" altLang="en-US" sz="2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smtClean="0">
                <a:latin typeface="Courier New" pitchFamily="49" charset="0"/>
              </a:rPr>
              <a:t>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err="1" smtClean="0">
                <a:latin typeface="Courier New" pitchFamily="49" charset="0"/>
              </a:rPr>
              <a:t>printf</a:t>
            </a:r>
            <a:r>
              <a:rPr lang="en-AU" altLang="en-US" sz="2400" b="1" dirty="0" smtClean="0">
                <a:latin typeface="Courier New" pitchFamily="49" charset="0"/>
              </a:rPr>
              <a:t>(“%d\n”, 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smtClean="0">
                <a:latin typeface="Courier New" pitchFamily="49" charset="0"/>
              </a:rPr>
              <a:t>}</a:t>
            </a:r>
            <a:endParaRPr lang="en-AU" alt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6036B63-7C7E-42A4-8EED-39180F2F4731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895600" y="1828800"/>
            <a:ext cx="3657600" cy="57943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char ch = ’A’;</a:t>
            </a:r>
          </a:p>
        </p:txBody>
      </p:sp>
      <p:grpSp>
        <p:nvGrpSpPr>
          <p:cNvPr id="4100" name="Group 14"/>
          <p:cNvGrpSpPr>
            <a:grpSpLocks/>
          </p:cNvGrpSpPr>
          <p:nvPr/>
        </p:nvGrpSpPr>
        <p:grpSpPr bwMode="auto">
          <a:xfrm>
            <a:off x="2362200" y="2743200"/>
            <a:ext cx="4189413" cy="1662113"/>
            <a:chOff x="528" y="1872"/>
            <a:chExt cx="2639" cy="1047"/>
          </a:xfrm>
        </p:grpSpPr>
        <p:sp>
          <p:nvSpPr>
            <p:cNvPr id="4104" name="Rectangle 3"/>
            <p:cNvSpPr>
              <a:spLocks noChangeArrowheads="1"/>
            </p:cNvSpPr>
            <p:nvPr/>
          </p:nvSpPr>
          <p:spPr bwMode="auto">
            <a:xfrm>
              <a:off x="1445" y="2257"/>
              <a:ext cx="1722" cy="6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Courier New" pitchFamily="49" charset="0"/>
                </a:rPr>
                <a:t>’A’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4105" name="Rectangle 4"/>
            <p:cNvSpPr>
              <a:spLocks noChangeArrowheads="1"/>
            </p:cNvSpPr>
            <p:nvPr/>
          </p:nvSpPr>
          <p:spPr bwMode="auto">
            <a:xfrm>
              <a:off x="528" y="2496"/>
              <a:ext cx="864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Arial" charset="0"/>
                </a:rPr>
                <a:t>0x2000</a:t>
              </a:r>
              <a:endParaRPr lang="en-US" altLang="en-US" sz="2800">
                <a:latin typeface="Arial" charset="0"/>
              </a:endParaRPr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1392" y="1872"/>
              <a:ext cx="672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3600" b="1">
                  <a:solidFill>
                    <a:schemeClr val="accent2"/>
                  </a:solidFill>
                  <a:latin typeface="Courier New" pitchFamily="49" charset="0"/>
                </a:rPr>
                <a:t>ch:</a:t>
              </a:r>
            </a:p>
          </p:txBody>
        </p:sp>
      </p:grp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accent2"/>
                </a:solidFill>
              </a:rPr>
              <a:t>Memory Address of a Variable</a:t>
            </a:r>
          </a:p>
        </p:txBody>
      </p:sp>
      <p:sp>
        <p:nvSpPr>
          <p:cNvPr id="4102" name="AutoShape 15"/>
          <p:cNvSpPr>
            <a:spLocks noChangeArrowheads="1"/>
          </p:cNvSpPr>
          <p:nvPr/>
        </p:nvSpPr>
        <p:spPr bwMode="auto">
          <a:xfrm>
            <a:off x="5257800" y="4953000"/>
            <a:ext cx="3276600" cy="1524000"/>
          </a:xfrm>
          <a:prstGeom prst="wedgeRectCallout">
            <a:avLst>
              <a:gd name="adj1" fmla="val -46852"/>
              <a:gd name="adj2" fmla="val -9989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The </a:t>
            </a:r>
            <a:r>
              <a:rPr lang="en-US" altLang="en-US" b="1">
                <a:solidFill>
                  <a:srgbClr val="CC0000"/>
                </a:solidFill>
                <a:latin typeface="Arial" charset="0"/>
              </a:rPr>
              <a:t>value</a:t>
            </a:r>
            <a:r>
              <a:rPr lang="en-US" altLang="en-US">
                <a:latin typeface="Arial" charset="0"/>
              </a:rPr>
              <a:t> of the variable </a:t>
            </a:r>
            <a:r>
              <a:rPr lang="en-US" altLang="en-US" i="1">
                <a:latin typeface="Arial" charset="0"/>
              </a:rPr>
              <a:t>ch</a:t>
            </a:r>
            <a:endParaRPr lang="en-US" altLang="en-US">
              <a:latin typeface="Arial" charset="0"/>
            </a:endParaRPr>
          </a:p>
        </p:txBody>
      </p:sp>
      <p:sp>
        <p:nvSpPr>
          <p:cNvPr id="4103" name="AutoShape 16"/>
          <p:cNvSpPr>
            <a:spLocks noChangeArrowheads="1"/>
          </p:cNvSpPr>
          <p:nvPr/>
        </p:nvSpPr>
        <p:spPr bwMode="auto">
          <a:xfrm>
            <a:off x="381000" y="4876800"/>
            <a:ext cx="3276600" cy="1600200"/>
          </a:xfrm>
          <a:prstGeom prst="wedgeRectCallout">
            <a:avLst>
              <a:gd name="adj1" fmla="val 29699"/>
              <a:gd name="adj2" fmla="val -8958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The </a:t>
            </a:r>
            <a:r>
              <a:rPr lang="en-US" altLang="en-US" b="1">
                <a:solidFill>
                  <a:srgbClr val="CC0000"/>
                </a:solidFill>
                <a:latin typeface="Arial" charset="0"/>
              </a:rPr>
              <a:t>memory address</a:t>
            </a:r>
            <a:r>
              <a:rPr lang="en-US" altLang="en-US">
                <a:latin typeface="Arial" charset="0"/>
              </a:rPr>
              <a:t> of the variable </a:t>
            </a:r>
            <a:r>
              <a:rPr lang="en-US" altLang="en-US" i="1">
                <a:latin typeface="Arial" charset="0"/>
              </a:rPr>
              <a:t>ch</a:t>
            </a:r>
            <a:endParaRPr lang="en-US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AU" altLang="en-US" smtClean="0"/>
              <a:t>Notes on Pointers (cont)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3400" y="4114800"/>
            <a:ext cx="7848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  *numPtr = NULL;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52600" y="5029200"/>
            <a:ext cx="1600200" cy="409575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Lucida Sans" pitchFamily="34" charset="0"/>
              </a:rPr>
              <a:t>NULL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828800" y="54864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numPtr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533400" y="1814513"/>
            <a:ext cx="762000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600"/>
              <a:t>  </a:t>
            </a:r>
            <a:r>
              <a:rPr lang="en-US" altLang="en-US"/>
              <a:t>When declaring a pointer, it is a good</a:t>
            </a:r>
            <a:br>
              <a:rPr lang="en-US" altLang="en-US"/>
            </a:br>
            <a:r>
              <a:rPr lang="en-US" altLang="en-US"/>
              <a:t>    idea to always initialize it to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A50021"/>
                </a:solidFill>
                <a:latin typeface="Courier New" pitchFamily="49" charset="0"/>
              </a:rPr>
              <a:t>NULL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(a special pointer constant)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25" y="260648"/>
            <a:ext cx="7772400" cy="1143000"/>
          </a:xfrm>
        </p:spPr>
        <p:txBody>
          <a:bodyPr/>
          <a:lstStyle/>
          <a:p>
            <a:r>
              <a:rPr lang="en-CA" dirty="0" smtClean="0"/>
              <a:t>Notes on Pointers (</a:t>
            </a:r>
            <a:r>
              <a:rPr lang="en-CA" dirty="0" err="1" smtClean="0"/>
              <a:t>cont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484784"/>
            <a:ext cx="835785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altLang="en-US" kern="0" dirty="0" smtClean="0"/>
              <a:t> </a:t>
            </a:r>
            <a:r>
              <a:rPr lang="en-AU" altLang="en-US" kern="0" dirty="0" err="1" smtClean="0"/>
              <a:t>Deferencing</a:t>
            </a:r>
            <a:r>
              <a:rPr lang="en-AU" altLang="en-US" kern="0" dirty="0" smtClean="0"/>
              <a:t> a NULL pointer will give an error</a:t>
            </a:r>
            <a:endParaRPr lang="en-AU" altLang="en-US" sz="2400" b="1" kern="0" dirty="0" smtClean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73943" y="2533949"/>
            <a:ext cx="7010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int</a:t>
            </a:r>
            <a:r>
              <a:rPr lang="en-AU" altLang="en-US" sz="2400" b="1" dirty="0" smtClean="0">
                <a:latin typeface="Courier New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err="1" smtClean="0">
                <a:latin typeface="Courier New" pitchFamily="49" charset="0"/>
              </a:rPr>
              <a:t>int</a:t>
            </a:r>
            <a:r>
              <a:rPr lang="en-AU" altLang="en-US" sz="2400" b="1" dirty="0" smtClean="0">
                <a:latin typeface="Courier New" pitchFamily="49" charset="0"/>
              </a:rPr>
              <a:t> 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endParaRPr lang="en-AU" altLang="en-US" sz="2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smtClean="0">
                <a:latin typeface="Courier New" pitchFamily="49" charset="0"/>
              </a:rPr>
              <a:t>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 = 10; // </a:t>
            </a:r>
            <a:r>
              <a:rPr lang="en-AU" altLang="en-US" sz="2400" b="1" smtClean="0">
                <a:latin typeface="Courier New" pitchFamily="49" charset="0"/>
              </a:rPr>
              <a:t>segmentation fault</a:t>
            </a:r>
            <a:endParaRPr lang="en-AU" altLang="en-US" sz="2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itchFamily="49" charset="0"/>
              </a:rPr>
              <a:t>	</a:t>
            </a:r>
            <a:r>
              <a:rPr lang="en-AU" altLang="en-US" sz="2400" b="1" dirty="0" err="1" smtClean="0">
                <a:latin typeface="Courier New" pitchFamily="49" charset="0"/>
              </a:rPr>
              <a:t>printf</a:t>
            </a:r>
            <a:r>
              <a:rPr lang="en-AU" altLang="en-US" sz="2400" b="1" dirty="0" smtClean="0">
                <a:latin typeface="Courier New" pitchFamily="49" charset="0"/>
              </a:rPr>
              <a:t>(“%d\n”, *</a:t>
            </a:r>
            <a:r>
              <a:rPr lang="en-AU" altLang="en-US" sz="2400" b="1" dirty="0" err="1" smtClean="0">
                <a:latin typeface="Courier New" pitchFamily="49" charset="0"/>
              </a:rPr>
              <a:t>ptr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 smtClean="0">
                <a:latin typeface="Courier New" pitchFamily="49" charset="0"/>
              </a:rPr>
              <a:t>}</a:t>
            </a:r>
            <a:endParaRPr lang="en-AU" alt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5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Pointers and Function Parameters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83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b="1" i="1" smtClean="0">
                <a:latin typeface="Courier New" pitchFamily="49" charset="0"/>
              </a:rPr>
              <a:t>Example:</a:t>
            </a:r>
            <a:r>
              <a:rPr lang="en-US" altLang="en-US" smtClean="0"/>
              <a:t> Function to swap the values of two variables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219200" y="4114800"/>
            <a:ext cx="1143000" cy="1030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x: 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y:  2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2667000" y="4191000"/>
            <a:ext cx="1143000" cy="685800"/>
          </a:xfrm>
          <a:prstGeom prst="rightArrow">
            <a:avLst>
              <a:gd name="adj1" fmla="val 50000"/>
              <a:gd name="adj2" fmla="val 41682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191000" y="3733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962400" y="3733800"/>
            <a:ext cx="1600200" cy="157797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swap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5715000" y="4191000"/>
            <a:ext cx="1143000" cy="685800"/>
          </a:xfrm>
          <a:prstGeom prst="rightArrow">
            <a:avLst>
              <a:gd name="adj1" fmla="val 50000"/>
              <a:gd name="adj2" fmla="val 41682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7086600" y="4114800"/>
            <a:ext cx="1143000" cy="1030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x: 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y: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33400" y="515938"/>
            <a:ext cx="54102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5613" y="474663"/>
            <a:ext cx="82296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int x = 1, y = 2;</a:t>
            </a: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00800" y="4724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400800" y="5486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5613" y="474663"/>
            <a:ext cx="82296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int tmp;</a:t>
            </a: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swap1(x, y);</a:t>
            </a: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400800" y="4724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400800" y="5486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324600" y="1981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324600" y="2743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324600" y="1219200"/>
            <a:ext cx="13843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479425"/>
            <a:ext cx="8229600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400800" y="4648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400800" y="5410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324600" y="1905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6324600" y="2667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324600" y="1143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5613" y="479425"/>
            <a:ext cx="5486400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a = b;</a:t>
            </a: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400800" y="4648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400800" y="5486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324600" y="1905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6324600" y="2667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6324600" y="1219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5613" y="479425"/>
            <a:ext cx="5486400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swap1(int a, int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2400" b="1">
                <a:latin typeface="Courier New" pitchFamily="49" charset="0"/>
              </a:rPr>
              <a:t>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400800" y="4648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400800" y="54864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6324600" y="1905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324600" y="2667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6324600" y="1219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5613" y="474663"/>
            <a:ext cx="53340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#include &lt;</a:t>
            </a:r>
            <a:r>
              <a:rPr lang="en-US" altLang="en-US" sz="2400" b="1" dirty="0" err="1">
                <a:latin typeface="Courier New" pitchFamily="49" charset="0"/>
              </a:rPr>
              <a:t>stdio.h</a:t>
            </a:r>
            <a:r>
              <a:rPr lang="en-US" altLang="en-US" sz="24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void swap1(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a,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tmp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latin typeface="Courier New" pitchFamily="49" charset="0"/>
              </a:rPr>
              <a:t>tmp</a:t>
            </a:r>
            <a:r>
              <a:rPr lang="en-US" altLang="en-US" sz="2400" b="1" dirty="0">
                <a:latin typeface="Courier New" pitchFamily="49" charset="0"/>
              </a:rPr>
              <a:t> = 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a = 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b = </a:t>
            </a:r>
            <a:r>
              <a:rPr lang="en-US" altLang="en-US" sz="2400" b="1" dirty="0" err="1">
                <a:latin typeface="Courier New" pitchFamily="49" charset="0"/>
              </a:rPr>
              <a:t>tmp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swap1(x,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2400" b="1" dirty="0">
                <a:latin typeface="Courier New" pitchFamily="49" charset="0"/>
              </a:rPr>
              <a:t>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400800" y="4648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400800" y="5410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6324600" y="1905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6324600" y="26670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6324600" y="1219200"/>
            <a:ext cx="1384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Bad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/>
              <a:t>The  </a:t>
            </a:r>
            <a:r>
              <a:rPr lang="en-US" altLang="en-US" b="1" i="1" smtClean="0">
                <a:solidFill>
                  <a:srgbClr val="CC0000"/>
                </a:solidFill>
              </a:rPr>
              <a:t>&amp;</a:t>
            </a:r>
            <a:r>
              <a:rPr lang="en-US" altLang="en-US" b="1" smtClean="0"/>
              <a:t>  </a:t>
            </a:r>
            <a:r>
              <a:rPr lang="en-US" altLang="en-US" smtClean="0"/>
              <a:t>Operator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914400" y="16764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Gives the memory address of an object</a:t>
            </a:r>
            <a:endParaRPr lang="en-US" altLang="en-US" sz="3600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931863" y="57150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/>
              <a:t> Also known as the “</a:t>
            </a:r>
            <a:r>
              <a:rPr lang="en-AU" altLang="en-US">
                <a:solidFill>
                  <a:srgbClr val="CC0000"/>
                </a:solidFill>
              </a:rPr>
              <a:t>address operator</a:t>
            </a:r>
            <a:r>
              <a:rPr lang="en-AU" altLang="en-US"/>
              <a:t>”</a:t>
            </a:r>
          </a:p>
        </p:txBody>
      </p:sp>
      <p:grpSp>
        <p:nvGrpSpPr>
          <p:cNvPr id="5126" name="Group 18"/>
          <p:cNvGrpSpPr>
            <a:grpSpLocks/>
          </p:cNvGrpSpPr>
          <p:nvPr/>
        </p:nvGrpSpPr>
        <p:grpSpPr bwMode="auto">
          <a:xfrm>
            <a:off x="1752600" y="4800600"/>
            <a:ext cx="5715000" cy="641350"/>
            <a:chOff x="1536" y="3120"/>
            <a:chExt cx="3120" cy="404"/>
          </a:xfrm>
        </p:grpSpPr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3120"/>
              <a:ext cx="695" cy="4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3600" b="1">
                  <a:latin typeface="Courier New" pitchFamily="49" charset="0"/>
                </a:rPr>
                <a:t>&amp;ch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2341" y="3168"/>
              <a:ext cx="2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800">
                  <a:latin typeface="Arial" charset="0"/>
                </a:rPr>
                <a:t>yields the value 0x2000</a:t>
              </a:r>
            </a:p>
          </p:txBody>
        </p:sp>
      </p:grpSp>
      <p:grpSp>
        <p:nvGrpSpPr>
          <p:cNvPr id="5127" name="Group 17"/>
          <p:cNvGrpSpPr>
            <a:grpSpLocks/>
          </p:cNvGrpSpPr>
          <p:nvPr/>
        </p:nvGrpSpPr>
        <p:grpSpPr bwMode="auto">
          <a:xfrm>
            <a:off x="1905000" y="2514600"/>
            <a:ext cx="4572000" cy="1812925"/>
            <a:chOff x="1200" y="1488"/>
            <a:chExt cx="2880" cy="1142"/>
          </a:xfrm>
        </p:grpSpPr>
        <p:sp>
          <p:nvSpPr>
            <p:cNvPr id="5128" name="Rectangle 13"/>
            <p:cNvSpPr>
              <a:spLocks noChangeArrowheads="1"/>
            </p:cNvSpPr>
            <p:nvPr/>
          </p:nvSpPr>
          <p:spPr bwMode="auto">
            <a:xfrm>
              <a:off x="1776" y="1488"/>
              <a:ext cx="2304" cy="36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char ch = ’A’;</a:t>
              </a:r>
            </a:p>
          </p:txBody>
        </p:sp>
        <p:sp>
          <p:nvSpPr>
            <p:cNvPr id="5129" name="Rectangle 14"/>
            <p:cNvSpPr>
              <a:spLocks noChangeArrowheads="1"/>
            </p:cNvSpPr>
            <p:nvPr/>
          </p:nvSpPr>
          <p:spPr bwMode="auto">
            <a:xfrm>
              <a:off x="2160" y="1968"/>
              <a:ext cx="1722" cy="6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Courier New" pitchFamily="49" charset="0"/>
                </a:rPr>
                <a:t>’A’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5130" name="Rectangle 15"/>
            <p:cNvSpPr>
              <a:spLocks noChangeArrowheads="1"/>
            </p:cNvSpPr>
            <p:nvPr/>
          </p:nvSpPr>
          <p:spPr bwMode="auto">
            <a:xfrm>
              <a:off x="1200" y="2160"/>
              <a:ext cx="864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Arial" charset="0"/>
                </a:rPr>
                <a:t>0x2000</a:t>
              </a:r>
              <a:endParaRPr lang="en-US" altLang="en-US" sz="280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5613" y="479425"/>
            <a:ext cx="5257800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5613" y="474663"/>
            <a:ext cx="54864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int x = 1, y = 2;</a:t>
            </a: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400800" y="4724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5613" y="474663"/>
            <a:ext cx="52578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 a, int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 b</a:t>
            </a:r>
            <a:r>
              <a:rPr lang="en-US" altLang="en-US" sz="2400" b="1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swap2(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&amp;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x, 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&amp;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400800" y="4724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6324600" y="1981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solidFill>
                  <a:schemeClr val="accent2"/>
                </a:solidFill>
                <a:latin typeface="Arial" charset="0"/>
              </a:rPr>
              <a:t>addr of x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solidFill>
                  <a:schemeClr val="accent2"/>
                </a:solidFill>
                <a:latin typeface="Arial" charset="0"/>
              </a:rPr>
              <a:t>addr of y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6324600" y="1219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000" b="1">
              <a:latin typeface="Courier New" pitchFamily="49" charset="0"/>
            </a:endParaRP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31758" name="AutoShape 13"/>
          <p:cNvSpPr>
            <a:spLocks/>
          </p:cNvSpPr>
          <p:nvPr/>
        </p:nvSpPr>
        <p:spPr bwMode="auto">
          <a:xfrm>
            <a:off x="7848600" y="22098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1759" name="AutoShape 14"/>
          <p:cNvSpPr>
            <a:spLocks/>
          </p:cNvSpPr>
          <p:nvPr/>
        </p:nvSpPr>
        <p:spPr bwMode="auto">
          <a:xfrm>
            <a:off x="5257800" y="29718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arrow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5613" y="474663"/>
            <a:ext cx="54102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tmp = *a;</a:t>
            </a: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400800" y="4724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x: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y: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324600" y="1981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solidFill>
                  <a:schemeClr val="tx2"/>
                </a:solidFill>
                <a:latin typeface="Arial" charset="0"/>
              </a:rPr>
              <a:t>addr of x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solidFill>
                  <a:schemeClr val="tx2"/>
                </a:solidFill>
                <a:latin typeface="Arial" charset="0"/>
              </a:rPr>
              <a:t>addr of y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a: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b: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6324600" y="1219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  <a:endParaRPr lang="en-AU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tx2"/>
                </a:solidFill>
                <a:latin typeface="Courier New" pitchFamily="49" charset="0"/>
              </a:rPr>
              <a:t>tmp:</a:t>
            </a:r>
          </a:p>
        </p:txBody>
      </p:sp>
      <p:sp>
        <p:nvSpPr>
          <p:cNvPr id="32782" name="AutoShape 13"/>
          <p:cNvSpPr>
            <a:spLocks/>
          </p:cNvSpPr>
          <p:nvPr/>
        </p:nvSpPr>
        <p:spPr bwMode="auto">
          <a:xfrm>
            <a:off x="7848600" y="22098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2783" name="AutoShape 14"/>
          <p:cNvSpPr>
            <a:spLocks/>
          </p:cNvSpPr>
          <p:nvPr/>
        </p:nvSpPr>
        <p:spPr bwMode="auto">
          <a:xfrm>
            <a:off x="5257800" y="29718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arrow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5613" y="474663"/>
            <a:ext cx="54102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400800" y="4724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2</a:t>
            </a:r>
            <a:endParaRPr lang="en-AU" altLang="en-US" sz="2000" b="1">
              <a:latin typeface="Courier New" pitchFamily="49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6324600" y="1981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latin typeface="Arial" charset="0"/>
              </a:rPr>
              <a:t>addr of x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latin typeface="Arial" charset="0"/>
              </a:rPr>
              <a:t>addr of y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791200" y="1905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791200" y="2667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324600" y="12192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5486400" y="121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33806" name="AutoShape 13"/>
          <p:cNvSpPr>
            <a:spLocks/>
          </p:cNvSpPr>
          <p:nvPr/>
        </p:nvSpPr>
        <p:spPr bwMode="auto">
          <a:xfrm>
            <a:off x="7848600" y="22098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3807" name="AutoShape 14"/>
          <p:cNvSpPr>
            <a:spLocks/>
          </p:cNvSpPr>
          <p:nvPr/>
        </p:nvSpPr>
        <p:spPr bwMode="auto">
          <a:xfrm>
            <a:off x="5257800" y="29718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arrow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5613" y="474663"/>
            <a:ext cx="5257800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2400" b="1">
                <a:latin typeface="Courier New" pitchFamily="49" charset="0"/>
              </a:rPr>
              <a:t>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629400" y="48006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629400" y="55626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6019800" y="4800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6019800" y="5562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6553200" y="2057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latin typeface="Arial" charset="0"/>
              </a:rPr>
              <a:t>addr of x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6553200" y="2819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i="1">
                <a:latin typeface="Arial" charset="0"/>
              </a:rPr>
              <a:t>addr of y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943600" y="2057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a: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5943600" y="2819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b: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6553200" y="12954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5638800" y="1371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tmp:</a:t>
            </a:r>
          </a:p>
        </p:txBody>
      </p:sp>
      <p:sp>
        <p:nvSpPr>
          <p:cNvPr id="34830" name="AutoShape 13"/>
          <p:cNvSpPr>
            <a:spLocks/>
          </p:cNvSpPr>
          <p:nvPr/>
        </p:nvSpPr>
        <p:spPr bwMode="auto">
          <a:xfrm>
            <a:off x="8077200" y="22860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4831" name="AutoShape 14"/>
          <p:cNvSpPr>
            <a:spLocks/>
          </p:cNvSpPr>
          <p:nvPr/>
        </p:nvSpPr>
        <p:spPr bwMode="auto">
          <a:xfrm>
            <a:off x="5486400" y="30480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arrow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5613" y="474663"/>
            <a:ext cx="5564187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void swap2(int* a, int* b)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tmp = *a;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*a = *b;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*b = tmp;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return;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int x = 1, y = 2;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swap2(&amp;x, &amp;y);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  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printf(“%d %d\n”, x, y);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   </a:t>
            </a:r>
            <a:r>
              <a:rPr lang="en-US" altLang="en-US" sz="2400" b="1">
                <a:latin typeface="Courier New" pitchFamily="49" charset="0"/>
              </a:rPr>
              <a:t>return 0;</a:t>
            </a:r>
          </a:p>
          <a:p>
            <a:pPr>
              <a:lnSpc>
                <a:spcPct val="50000"/>
              </a:lnSpc>
              <a:spcBef>
                <a:spcPct val="3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400800" y="48768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400800" y="5638800"/>
            <a:ext cx="1371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867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x: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8674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>
                <a:latin typeface="Courier New" pitchFamily="49" charset="0"/>
              </a:rPr>
              <a:t>y: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781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solidFill>
                  <a:schemeClr val="accent2"/>
                </a:solidFill>
                <a:latin typeface="Arial" charset="0"/>
              </a:rPr>
              <a:t>Good swap</a:t>
            </a:r>
            <a:endParaRPr lang="en-US" altLang="en-US" sz="2400" b="1" u="sng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Pointers and Function Arguments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609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mtClean="0"/>
              <a:t>Change the value of an actual parameter variable</a:t>
            </a:r>
            <a:endParaRPr lang="en-US" altLang="en-US" b="1" smtClean="0">
              <a:latin typeface="Courier New" pitchFamily="49" charset="0"/>
            </a:endParaRPr>
          </a:p>
        </p:txBody>
      </p:sp>
      <p:grpSp>
        <p:nvGrpSpPr>
          <p:cNvPr id="36869" name="Group 11"/>
          <p:cNvGrpSpPr>
            <a:grpSpLocks/>
          </p:cNvGrpSpPr>
          <p:nvPr/>
        </p:nvGrpSpPr>
        <p:grpSpPr bwMode="auto">
          <a:xfrm>
            <a:off x="838200" y="3048000"/>
            <a:ext cx="7772400" cy="3429000"/>
            <a:chOff x="528" y="1920"/>
            <a:chExt cx="4896" cy="2160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528" y="1920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  <a:latin typeface="Courier New" pitchFamily="49" charset="0"/>
                </a:rPr>
                <a:t>scanf</a:t>
              </a:r>
              <a:r>
                <a:rPr lang="en-US" altLang="en-US" b="1">
                  <a:solidFill>
                    <a:srgbClr val="FFFF00"/>
                  </a:solidFill>
                  <a:latin typeface="Courier New" pitchFamily="49" charset="0"/>
                </a:rPr>
                <a:t> </a:t>
              </a:r>
              <a:r>
                <a:rPr lang="en-US" altLang="en-US"/>
                <a:t>demystified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912" y="2400"/>
              <a:ext cx="4416" cy="132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Courier New" pitchFamily="49" charset="0"/>
                </a:rPr>
                <a:t>char ch;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Courier New" pitchFamily="49" charset="0"/>
                </a:rPr>
                <a:t>int	numx;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Courier New" pitchFamily="49" charset="0"/>
                </a:rPr>
                <a:t>float numy;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Courier New" pitchFamily="49" charset="0"/>
                </a:rPr>
                <a:t>scanf(“%c %d %f”, 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itchFamily="49" charset="0"/>
                </a:rPr>
                <a:t>&amp;</a:t>
              </a:r>
              <a:r>
                <a:rPr lang="en-US" altLang="en-US" sz="2400" b="1">
                  <a:latin typeface="Courier New" pitchFamily="49" charset="0"/>
                </a:rPr>
                <a:t>ch, 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itchFamily="49" charset="0"/>
                </a:rPr>
                <a:t>&amp;</a:t>
              </a:r>
              <a:r>
                <a:rPr lang="en-US" altLang="en-US" sz="2400" b="1">
                  <a:latin typeface="Courier New" pitchFamily="49" charset="0"/>
                </a:rPr>
                <a:t>numx, 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itchFamily="49" charset="0"/>
                </a:rPr>
                <a:t>&amp;</a:t>
              </a:r>
              <a:r>
                <a:rPr lang="en-US" altLang="en-US" sz="2400" b="1">
                  <a:latin typeface="Courier New" pitchFamily="49" charset="0"/>
                </a:rPr>
                <a:t>numy);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36872" name="AutoShape 8"/>
            <p:cNvSpPr>
              <a:spLocks noChangeArrowheads="1"/>
            </p:cNvSpPr>
            <p:nvPr/>
          </p:nvSpPr>
          <p:spPr bwMode="auto">
            <a:xfrm>
              <a:off x="2976" y="3696"/>
              <a:ext cx="288" cy="384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36873" name="AutoShape 9"/>
            <p:cNvSpPr>
              <a:spLocks noChangeArrowheads="1"/>
            </p:cNvSpPr>
            <p:nvPr/>
          </p:nvSpPr>
          <p:spPr bwMode="auto">
            <a:xfrm>
              <a:off x="3552" y="3696"/>
              <a:ext cx="288" cy="384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4320" y="3696"/>
              <a:ext cx="288" cy="384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848600" cy="3124200"/>
          </a:xfrm>
        </p:spPr>
        <p:txBody>
          <a:bodyPr/>
          <a:lstStyle/>
          <a:p>
            <a:r>
              <a:rPr lang="en-US" altLang="en-US" dirty="0" smtClean="0"/>
              <a:t>More Pointers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en-US" sz="2800" smtClean="0"/>
              <a:t>A pointer </a:t>
            </a:r>
            <a:r>
              <a:rPr lang="en-US" altLang="en-US" sz="2800" i="1" smtClean="0"/>
              <a:t>points</a:t>
            </a:r>
            <a:r>
              <a:rPr lang="en-US" altLang="en-US" sz="2800" smtClean="0"/>
              <a:t> to another variable</a:t>
            </a:r>
          </a:p>
          <a:p>
            <a:r>
              <a:rPr lang="en-US" altLang="en-US" sz="2800" smtClean="0"/>
              <a:t>A pointer contains the </a:t>
            </a:r>
            <a:r>
              <a:rPr lang="en-US" altLang="en-US" sz="2800" i="1" smtClean="0"/>
              <a:t>address</a:t>
            </a:r>
            <a:r>
              <a:rPr lang="en-US" altLang="en-US" sz="2800" smtClean="0"/>
              <a:t> of another variable</a:t>
            </a:r>
          </a:p>
          <a:p>
            <a:r>
              <a:rPr lang="en-US" altLang="en-US" sz="2800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*</a:t>
            </a:r>
            <a:r>
              <a:rPr lang="en-US" altLang="en-US" sz="2800" smtClean="0"/>
              <a:t> operator is used to declare a pointer </a:t>
            </a:r>
          </a:p>
          <a:p>
            <a:pPr lvl="1"/>
            <a:r>
              <a:rPr lang="en-US" altLang="en-US" sz="2400" smtClean="0"/>
              <a:t>eg</a:t>
            </a:r>
            <a:r>
              <a:rPr lang="en-US" altLang="en-US" sz="2400" b="1" smtClean="0">
                <a:latin typeface="Courier New" pitchFamily="49" charset="0"/>
              </a:rPr>
              <a:t>        int* xPtr;</a:t>
            </a:r>
            <a:endParaRPr lang="en-US" altLang="en-US" sz="2400" smtClean="0"/>
          </a:p>
          <a:p>
            <a:r>
              <a:rPr lang="en-US" altLang="en-US" sz="2800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&amp;</a:t>
            </a:r>
            <a:r>
              <a:rPr lang="en-US" altLang="en-US" sz="2800" smtClean="0"/>
              <a:t> operator gives you the address of a variable</a:t>
            </a:r>
          </a:p>
          <a:p>
            <a:r>
              <a:rPr lang="en-US" altLang="en-US" sz="2800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*</a:t>
            </a:r>
            <a:r>
              <a:rPr lang="en-US" altLang="en-US" sz="2800" smtClean="0"/>
              <a:t> operator </a:t>
            </a:r>
            <a:r>
              <a:rPr lang="en-US" altLang="en-US" sz="2800" i="1" smtClean="0"/>
              <a:t>dereferences </a:t>
            </a:r>
            <a:r>
              <a:rPr lang="en-US" altLang="en-US" sz="2800" smtClean="0"/>
              <a:t>a pointer - gives you the value the pointer points 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676400" y="2667000"/>
            <a:ext cx="5105400" cy="2743200"/>
            <a:chOff x="1056" y="1680"/>
            <a:chExt cx="3216" cy="17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2160" y="1680"/>
              <a:ext cx="336" cy="43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/>
            </a:p>
          </p:txBody>
        </p:sp>
        <p:sp>
          <p:nvSpPr>
            <p:cNvPr id="6151" name="AutoShape 8"/>
            <p:cNvSpPr>
              <a:spLocks noChangeArrowheads="1"/>
            </p:cNvSpPr>
            <p:nvPr/>
          </p:nvSpPr>
          <p:spPr bwMode="auto">
            <a:xfrm>
              <a:off x="1056" y="2736"/>
              <a:ext cx="3216" cy="672"/>
            </a:xfrm>
            <a:prstGeom prst="wedgeRectCallout">
              <a:avLst>
                <a:gd name="adj1" fmla="val -12843"/>
                <a:gd name="adj2" fmla="val -13898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AU" altLang="en-US" sz="2800" b="1" i="1">
                  <a:latin typeface="Arial" charset="0"/>
                </a:rPr>
                <a:t>“</a:t>
              </a:r>
              <a:r>
                <a:rPr lang="en-AU" altLang="en-US" sz="2800" b="1" i="1">
                  <a:solidFill>
                    <a:srgbClr val="CC0000"/>
                  </a:solidFill>
                  <a:latin typeface="Arial" charset="0"/>
                </a:rPr>
                <a:t>conversion specifier</a:t>
              </a:r>
              <a:r>
                <a:rPr lang="en-AU" altLang="en-US" sz="2800" b="1" i="1">
                  <a:latin typeface="Arial" charset="0"/>
                </a:rPr>
                <a:t>” for printing a memory address</a:t>
              </a:r>
              <a:endParaRPr lang="en-US" altLang="en-US" sz="2800" b="1" i="1">
                <a:latin typeface="Arial" charset="0"/>
              </a:endParaRPr>
            </a:p>
          </p:txBody>
        </p:sp>
      </p:grp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371600" y="1981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char 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printf(“%p”, &amp;ch);</a:t>
            </a:r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800" b="1" i="1" u="sng">
                <a:latin typeface="Arial" charset="0"/>
              </a:rPr>
              <a:t>Example</a:t>
            </a:r>
            <a:r>
              <a:rPr lang="en-AU" altLang="en-US" sz="2800" b="1" i="1">
                <a:latin typeface="Arial" charset="0"/>
              </a:rPr>
              <a:t>:</a:t>
            </a:r>
            <a:endParaRPr lang="en-AU" altLang="en-US" sz="2800" b="1" i="1" u="sng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pointer is declared to point to a specific data type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Any data type can have a pointer pointing to it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Like any other variable, the type of a pointer is fixed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So a variable that is declared to be a </a:t>
            </a:r>
            <a:r>
              <a:rPr lang="en-US" altLang="en-US" b="1" smtClean="0">
                <a:latin typeface="Courier New" pitchFamily="49" charset="0"/>
              </a:rPr>
              <a:t>char*</a:t>
            </a:r>
            <a:r>
              <a:rPr lang="en-US" altLang="en-US" smtClean="0"/>
              <a:t> will </a:t>
            </a:r>
            <a:r>
              <a:rPr lang="en-US" altLang="en-US" i="1" smtClean="0"/>
              <a:t>always </a:t>
            </a:r>
            <a:r>
              <a:rPr lang="en-US" altLang="en-US" smtClean="0"/>
              <a:t>point to variables of type </a:t>
            </a:r>
            <a:r>
              <a:rPr lang="en-US" altLang="en-US" b="1" smtClean="0">
                <a:latin typeface="Courier New" pitchFamily="49" charset="0"/>
              </a:rPr>
              <a:t>char</a:t>
            </a: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Dereferencing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Pointers point to other variables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We need to go </a:t>
            </a:r>
            <a:r>
              <a:rPr lang="en-US" altLang="en-US" i="1" smtClean="0"/>
              <a:t>through</a:t>
            </a:r>
            <a:r>
              <a:rPr lang="en-US" altLang="en-US" smtClean="0"/>
              <a:t> the pointer and find out the value of the variable it points to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We do this by </a:t>
            </a:r>
            <a:r>
              <a:rPr lang="en-US" altLang="en-US" i="1" smtClean="0"/>
              <a:t>dereferencing</a:t>
            </a:r>
            <a:r>
              <a:rPr lang="en-US" altLang="en-US" smtClean="0"/>
              <a:t> the pointer, using the </a:t>
            </a:r>
            <a:r>
              <a:rPr lang="en-US" altLang="en-US" b="1" smtClean="0">
                <a:latin typeface="Courier New" pitchFamily="49" charset="0"/>
              </a:rPr>
              <a:t>*</a:t>
            </a:r>
            <a:r>
              <a:rPr lang="en-US" altLang="en-US" smtClean="0"/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But what is actually happening when we dereference?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for Dereferencing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</a:t>
            </a:r>
            <a:r>
              <a:rPr lang="en-US" altLang="en-US" i="1" smtClean="0"/>
              <a:t>dereference</a:t>
            </a:r>
            <a:r>
              <a:rPr lang="en-US" altLang="en-US" smtClean="0"/>
              <a:t> a pointer, use *xPtr, which means: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14400" y="36004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5536" y="2992786"/>
            <a:ext cx="838200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1. Go to </a:t>
            </a:r>
            <a:r>
              <a:rPr lang="en-US" altLang="en-US" b="1" dirty="0" err="1">
                <a:latin typeface="Courier New" pitchFamily="49" charset="0"/>
              </a:rPr>
              <a:t>xPtr</a:t>
            </a:r>
            <a:endParaRPr lang="en-US" alt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2. Take the value you find there, and use it as an address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3. Go to that address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4. Return the value you find there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AU" alt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to pointers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Pointers are just normal variables, that happen to have the type “address of &lt;some type&gt;”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Pointers can be assigned to the address of any variable (of the right type)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value of a pointer can be manipulated, just like the value of any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5172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27"/>
          <p:cNvGrpSpPr>
            <a:grpSpLocks/>
          </p:cNvGrpSpPr>
          <p:nvPr/>
        </p:nvGrpSpPr>
        <p:grpSpPr bwMode="auto">
          <a:xfrm>
            <a:off x="3962400" y="1676400"/>
            <a:ext cx="4189413" cy="1738313"/>
            <a:chOff x="2496" y="1056"/>
            <a:chExt cx="2639" cy="1095"/>
          </a:xfrm>
        </p:grpSpPr>
        <p:sp>
          <p:nvSpPr>
            <p:cNvPr id="45069" name="Rectangle 3"/>
            <p:cNvSpPr>
              <a:spLocks noChangeArrowheads="1"/>
            </p:cNvSpPr>
            <p:nvPr/>
          </p:nvSpPr>
          <p:spPr bwMode="auto">
            <a:xfrm>
              <a:off x="3413" y="1459"/>
              <a:ext cx="1722" cy="6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Courier New" pitchFamily="49" charset="0"/>
                </a:rPr>
                <a:t>’A’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45070" name="Rectangle 4"/>
            <p:cNvSpPr>
              <a:spLocks noChangeArrowheads="1"/>
            </p:cNvSpPr>
            <p:nvPr/>
          </p:nvSpPr>
          <p:spPr bwMode="auto">
            <a:xfrm>
              <a:off x="2496" y="1709"/>
              <a:ext cx="864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Arial" charset="0"/>
                </a:rPr>
                <a:t>0x2000</a:t>
              </a:r>
              <a:endParaRPr lang="en-US" altLang="en-US" sz="2800">
                <a:latin typeface="Arial" charset="0"/>
              </a:endParaRPr>
            </a:p>
          </p:txBody>
        </p:sp>
        <p:sp>
          <p:nvSpPr>
            <p:cNvPr id="45071" name="Rectangle 5"/>
            <p:cNvSpPr>
              <a:spLocks noChangeArrowheads="1"/>
            </p:cNvSpPr>
            <p:nvPr/>
          </p:nvSpPr>
          <p:spPr bwMode="auto">
            <a:xfrm>
              <a:off x="3360" y="1056"/>
              <a:ext cx="672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3600" b="1">
                  <a:solidFill>
                    <a:schemeClr val="accent2"/>
                  </a:solidFill>
                  <a:latin typeface="Courier New" pitchFamily="49" charset="0"/>
                </a:rPr>
                <a:t>ch:</a:t>
              </a:r>
            </a:p>
          </p:txBody>
        </p:sp>
      </p:grpSp>
      <p:sp>
        <p:nvSpPr>
          <p:cNvPr id="45060" name="Rectangle 13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3886200" y="3962400"/>
            <a:ext cx="4333875" cy="1660525"/>
            <a:chOff x="2448" y="2496"/>
            <a:chExt cx="2730" cy="1046"/>
          </a:xfrm>
        </p:grpSpPr>
        <p:sp>
          <p:nvSpPr>
            <p:cNvPr id="45066" name="Rectangle 19"/>
            <p:cNvSpPr>
              <a:spLocks noChangeArrowheads="1"/>
            </p:cNvSpPr>
            <p:nvPr/>
          </p:nvSpPr>
          <p:spPr bwMode="auto">
            <a:xfrm>
              <a:off x="3456" y="2880"/>
              <a:ext cx="1722" cy="6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Courier New" pitchFamily="49" charset="0"/>
                </a:rPr>
                <a:t>0x2000</a:t>
              </a: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45067" name="Rectangle 20"/>
            <p:cNvSpPr>
              <a:spLocks noChangeArrowheads="1"/>
            </p:cNvSpPr>
            <p:nvPr/>
          </p:nvSpPr>
          <p:spPr bwMode="auto">
            <a:xfrm>
              <a:off x="2448" y="3120"/>
              <a:ext cx="864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Arial" charset="0"/>
                </a:rPr>
                <a:t>0x2004</a:t>
              </a:r>
              <a:endParaRPr lang="en-US" altLang="en-US" sz="2800">
                <a:latin typeface="Arial" charset="0"/>
              </a:endParaRPr>
            </a:p>
          </p:txBody>
        </p:sp>
        <p:sp>
          <p:nvSpPr>
            <p:cNvPr id="45068" name="Rectangle 21"/>
            <p:cNvSpPr>
              <a:spLocks noChangeArrowheads="1"/>
            </p:cNvSpPr>
            <p:nvPr/>
          </p:nvSpPr>
          <p:spPr bwMode="auto">
            <a:xfrm>
              <a:off x="3408" y="2496"/>
              <a:ext cx="1440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3600" b="1">
                  <a:solidFill>
                    <a:schemeClr val="accent2"/>
                  </a:solidFill>
                  <a:latin typeface="Courier New" pitchFamily="49" charset="0"/>
                </a:rPr>
                <a:t>chPtr:</a:t>
              </a:r>
            </a:p>
          </p:txBody>
        </p:sp>
      </p:grpSp>
      <p:sp>
        <p:nvSpPr>
          <p:cNvPr id="45062" name="Text Box 22"/>
          <p:cNvSpPr txBox="1">
            <a:spLocks noChangeArrowheads="1"/>
          </p:cNvSpPr>
          <p:nvPr/>
        </p:nvSpPr>
        <p:spPr bwMode="auto">
          <a:xfrm>
            <a:off x="533400" y="17653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ch;</a:t>
            </a:r>
          </a:p>
        </p:txBody>
      </p:sp>
      <p:sp>
        <p:nvSpPr>
          <p:cNvPr id="45063" name="Text Box 23"/>
          <p:cNvSpPr txBox="1">
            <a:spLocks noChangeArrowheads="1"/>
          </p:cNvSpPr>
          <p:nvPr/>
        </p:nvSpPr>
        <p:spPr bwMode="auto">
          <a:xfrm>
            <a:off x="533400" y="469265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chPtr=&amp;ch;</a:t>
            </a:r>
            <a:endParaRPr lang="en-AU" altLang="en-US" sz="2400"/>
          </a:p>
        </p:txBody>
      </p:sp>
      <p:sp>
        <p:nvSpPr>
          <p:cNvPr id="45064" name="Text Box 24"/>
          <p:cNvSpPr txBox="1">
            <a:spLocks noChangeArrowheads="1"/>
          </p:cNvSpPr>
          <p:nvPr/>
        </p:nvSpPr>
        <p:spPr bwMode="auto">
          <a:xfrm>
            <a:off x="685800" y="408305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 char* chPtr=NULL;</a:t>
            </a:r>
            <a:endParaRPr lang="en-AU" altLang="en-US" sz="2400"/>
          </a:p>
        </p:txBody>
      </p:sp>
      <p:sp>
        <p:nvSpPr>
          <p:cNvPr id="45065" name="Text Box 26"/>
          <p:cNvSpPr txBox="1">
            <a:spLocks noChangeArrowheads="1"/>
          </p:cNvSpPr>
          <p:nvPr/>
        </p:nvSpPr>
        <p:spPr bwMode="auto">
          <a:xfrm>
            <a:off x="609600" y="2362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 = ‘A’;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0" y="1219200"/>
            <a:ext cx="33528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cPtr1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cPtr2 is ?? </a:t>
            </a:r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6091" name="Rectangle 17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46092" name="Rectangle 18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6093" name="Rectangle 19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6094" name="Rectangle 21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6095" name="Rectangle 22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46096" name="Rectangle 23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46097" name="Rectangle 24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46098" name="Rectangle 25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46099" name="Rectangle 26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0" y="1219200"/>
            <a:ext cx="3429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‘A’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cPtr1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cPtr2 is ??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47121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0" y="1219200"/>
            <a:ext cx="35052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‘A’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 is ‘B’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cPtr1 is ??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cPtr2 is ??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48144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0" y="1219200"/>
            <a:ext cx="3429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‘A’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 is ‘B’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cPtr1 is 0x2000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cPtr2 is ??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49167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49168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49169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49171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0" y="1219200"/>
            <a:ext cx="3429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‘A’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 is ‘B’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cPtr1 is 0x2000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 cPtr2 is 0x2001</a:t>
            </a: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50195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33800" y="6172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1054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5532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240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098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accent2"/>
                </a:solidFill>
                <a:latin typeface="Lucida Sans" pitchFamily="34" charset="0"/>
              </a:rPr>
              <a:t>0x1FFF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6576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accent2"/>
                </a:solidFill>
                <a:latin typeface="Lucida Sans" pitchFamily="34" charset="0"/>
              </a:rPr>
              <a:t>0x2000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1054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accent2"/>
                </a:solidFill>
                <a:latin typeface="Lucida Sans" pitchFamily="34" charset="0"/>
              </a:rPr>
              <a:t>0x2001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5532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accent2"/>
                </a:solidFill>
                <a:latin typeface="Lucida Sans" pitchFamily="34" charset="0"/>
              </a:rPr>
              <a:t>0x2002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620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 b="1">
                <a:solidFill>
                  <a:schemeClr val="accent2"/>
                </a:solidFill>
                <a:latin typeface="Lucida Sans" pitchFamily="34" charset="0"/>
              </a:rPr>
              <a:t>0x1FFE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001000" y="541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i="1"/>
              <a:t>etc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657600" y="5638800"/>
            <a:ext cx="14478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‘B’</a:t>
            </a:r>
          </a:p>
        </p:txBody>
      </p:sp>
      <p:grpSp>
        <p:nvGrpSpPr>
          <p:cNvPr id="7184" name="Group 22"/>
          <p:cNvGrpSpPr>
            <a:grpSpLocks/>
          </p:cNvGrpSpPr>
          <p:nvPr/>
        </p:nvGrpSpPr>
        <p:grpSpPr bwMode="auto">
          <a:xfrm>
            <a:off x="609600" y="3429000"/>
            <a:ext cx="3771900" cy="1752600"/>
            <a:chOff x="384" y="2160"/>
            <a:chExt cx="2376" cy="1104"/>
          </a:xfrm>
        </p:grpSpPr>
        <p:sp>
          <p:nvSpPr>
            <p:cNvPr id="7186" name="Text Box 16"/>
            <p:cNvSpPr txBox="1">
              <a:spLocks noChangeArrowheads="1"/>
            </p:cNvSpPr>
            <p:nvPr/>
          </p:nvSpPr>
          <p:spPr bwMode="auto">
            <a:xfrm>
              <a:off x="528" y="2448"/>
              <a:ext cx="1008" cy="25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Lucida Sans" pitchFamily="34" charset="0"/>
                </a:rPr>
                <a:t>0x2000</a:t>
              </a:r>
            </a:p>
          </p:txBody>
        </p:sp>
        <p:sp>
          <p:nvSpPr>
            <p:cNvPr id="7187" name="Text Box 17"/>
            <p:cNvSpPr txBox="1">
              <a:spLocks noChangeArrowheads="1"/>
            </p:cNvSpPr>
            <p:nvPr/>
          </p:nvSpPr>
          <p:spPr bwMode="auto">
            <a:xfrm>
              <a:off x="384" y="2736"/>
              <a:ext cx="124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chPtr</a:t>
              </a:r>
            </a:p>
          </p:txBody>
        </p:sp>
        <p:cxnSp>
          <p:nvCxnSpPr>
            <p:cNvPr id="7188" name="AutoShape 18"/>
            <p:cNvCxnSpPr>
              <a:cxnSpLocks noChangeShapeType="1"/>
              <a:stCxn id="7186" idx="3"/>
              <a:endCxn id="7178" idx="0"/>
            </p:cNvCxnSpPr>
            <p:nvPr/>
          </p:nvCxnSpPr>
          <p:spPr bwMode="auto">
            <a:xfrm>
              <a:off x="1536" y="2577"/>
              <a:ext cx="1224" cy="687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576" y="2160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1800" b="1">
                  <a:solidFill>
                    <a:schemeClr val="accent2"/>
                  </a:solidFill>
                  <a:latin typeface="Lucida Sans" pitchFamily="34" charset="0"/>
                </a:rPr>
                <a:t>0x3A15</a:t>
              </a:r>
            </a:p>
          </p:txBody>
        </p:sp>
      </p:grpSp>
      <p:sp>
        <p:nvSpPr>
          <p:cNvPr id="7185" name="AutoShape 21"/>
          <p:cNvSpPr>
            <a:spLocks noChangeArrowheads="1"/>
          </p:cNvSpPr>
          <p:nvPr/>
        </p:nvSpPr>
        <p:spPr bwMode="auto">
          <a:xfrm>
            <a:off x="2590800" y="1828800"/>
            <a:ext cx="4495800" cy="1447800"/>
          </a:xfrm>
          <a:prstGeom prst="wedgeRectCallout">
            <a:avLst>
              <a:gd name="adj1" fmla="val -48833"/>
              <a:gd name="adj2" fmla="val 9068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A variable which can store the </a:t>
            </a:r>
            <a:r>
              <a:rPr lang="en-US" altLang="en-US" sz="2800" b="1">
                <a:solidFill>
                  <a:srgbClr val="CC0000"/>
                </a:solidFill>
                <a:latin typeface="Arial" charset="0"/>
              </a:rPr>
              <a:t>memory address</a:t>
            </a:r>
            <a:r>
              <a:rPr lang="en-US" altLang="en-US" sz="2800">
                <a:latin typeface="Arial" charset="0"/>
              </a:rPr>
              <a:t> of another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0" y="1219200"/>
            <a:ext cx="33528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*cPtr1 is ??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AU" altLang="en-US" sz="2400" b="1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51217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51218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51219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0" y="1752600"/>
            <a:ext cx="36576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*cPtr2=‘.’;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AU" altLang="en-US" sz="2400" b="1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’B’</a:t>
            </a: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3263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53264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53265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53267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304800" y="1495425"/>
            <a:ext cx="3429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*cPtr2=‘.’;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cPtr2 is ??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AU" altLang="en-US" sz="2400" b="1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’.’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4287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54288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54289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800600" y="1524000"/>
            <a:ext cx="2733675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’A’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352800" y="1874838"/>
            <a:ext cx="13716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0x2000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467600" y="1752600"/>
            <a:ext cx="10668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ch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048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Pointer examples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4800600" y="37338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3352800" y="28194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0x2001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304800" y="1493838"/>
            <a:ext cx="4495800" cy="575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ch=‘A’;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 init=‘B’;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cPtr1=NULL;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char* cPtr2=NULL;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cPtr1=&amp;ch;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cPtr2=&amp;init;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*cPtr2=‘.’;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cPtr2 is 0x2001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solidFill>
                  <a:srgbClr val="A50021"/>
                </a:solidFill>
                <a:latin typeface="Courier New" pitchFamily="49" charset="0"/>
              </a:rPr>
              <a:t>(same as before - why would it change?)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AU" altLang="en-US" sz="2400" b="1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4800600" y="26670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5486400" y="2743200"/>
            <a:ext cx="1417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’.’</a:t>
            </a:r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3352800" y="3810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0x2002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5309" name="Rectangle 12"/>
          <p:cNvSpPr>
            <a:spLocks noChangeArrowheads="1"/>
          </p:cNvSpPr>
          <p:nvPr/>
        </p:nvSpPr>
        <p:spPr bwMode="auto">
          <a:xfrm>
            <a:off x="4800600" y="4800600"/>
            <a:ext cx="2733675" cy="105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b="1">
              <a:latin typeface="Courier New" pitchFamily="49" charset="0"/>
            </a:endParaRPr>
          </a:p>
        </p:txBody>
      </p:sp>
      <p:sp>
        <p:nvSpPr>
          <p:cNvPr id="55310" name="Rectangle 13"/>
          <p:cNvSpPr>
            <a:spLocks noChangeArrowheads="1"/>
          </p:cNvSpPr>
          <p:nvPr/>
        </p:nvSpPr>
        <p:spPr bwMode="auto">
          <a:xfrm>
            <a:off x="3352800" y="4953000"/>
            <a:ext cx="1371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0x2003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55311" name="Rectangle 14"/>
          <p:cNvSpPr>
            <a:spLocks noChangeArrowheads="1"/>
          </p:cNvSpPr>
          <p:nvPr/>
        </p:nvSpPr>
        <p:spPr bwMode="auto">
          <a:xfrm>
            <a:off x="7467600" y="2895600"/>
            <a:ext cx="13716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55312" name="Rectangle 15"/>
          <p:cNvSpPr>
            <a:spLocks noChangeArrowheads="1"/>
          </p:cNvSpPr>
          <p:nvPr/>
        </p:nvSpPr>
        <p:spPr bwMode="auto">
          <a:xfrm>
            <a:off x="7467600" y="38862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cPtr1</a:t>
            </a:r>
          </a:p>
        </p:txBody>
      </p:sp>
      <p:sp>
        <p:nvSpPr>
          <p:cNvPr id="55313" name="Rectangle 16"/>
          <p:cNvSpPr>
            <a:spLocks noChangeArrowheads="1"/>
          </p:cNvSpPr>
          <p:nvPr/>
        </p:nvSpPr>
        <p:spPr bwMode="auto">
          <a:xfrm>
            <a:off x="7467600" y="4876800"/>
            <a:ext cx="1676400" cy="650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Courier New" pitchFamily="49" charset="0"/>
              </a:rPr>
              <a:t>cPtr2</a:t>
            </a:r>
          </a:p>
        </p:txBody>
      </p:sp>
      <p:sp>
        <p:nvSpPr>
          <p:cNvPr id="55314" name="Rectangle 17"/>
          <p:cNvSpPr>
            <a:spLocks noChangeArrowheads="1"/>
          </p:cNvSpPr>
          <p:nvPr/>
        </p:nvSpPr>
        <p:spPr bwMode="auto">
          <a:xfrm>
            <a:off x="4873625" y="38100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0x2000</a:t>
            </a:r>
          </a:p>
        </p:txBody>
      </p:sp>
      <p:sp>
        <p:nvSpPr>
          <p:cNvPr id="55315" name="Rectangle 18"/>
          <p:cNvSpPr>
            <a:spLocks noChangeArrowheads="1"/>
          </p:cNvSpPr>
          <p:nvPr/>
        </p:nvSpPr>
        <p:spPr bwMode="auto">
          <a:xfrm>
            <a:off x="4876800" y="4876800"/>
            <a:ext cx="265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accent2"/>
                </a:solidFill>
                <a:latin typeface="Courier New" pitchFamily="49" charset="0"/>
              </a:rPr>
              <a:t>0x2001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 as Parameters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Recall that parameters are normally passed as copies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f(x)</a:t>
            </a:r>
            <a:r>
              <a:rPr lang="en-US" altLang="en-US" smtClean="0"/>
              <a:t> takes a copy of the value of </a:t>
            </a:r>
            <a:r>
              <a:rPr lang="en-US" altLang="en-US" b="1" smtClean="0">
                <a:latin typeface="Courier New" pitchFamily="49" charset="0"/>
              </a:rPr>
              <a:t>x</a:t>
            </a:r>
            <a:r>
              <a:rPr lang="en-US" altLang="en-US" smtClean="0"/>
              <a:t> and passes it to </a:t>
            </a:r>
            <a:r>
              <a:rPr lang="en-US" altLang="en-US" b="1" smtClean="0">
                <a:latin typeface="Courier New" pitchFamily="49" charset="0"/>
              </a:rPr>
              <a:t>f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This is called </a:t>
            </a:r>
            <a:r>
              <a:rPr lang="en-US" altLang="en-US" i="1" smtClean="0"/>
              <a:t>passing by value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When you pass the address of a variable, you tell the function where to find the </a:t>
            </a:r>
            <a:r>
              <a:rPr lang="en-US" altLang="en-US" i="1" smtClean="0"/>
              <a:t>actual</a:t>
            </a:r>
            <a:r>
              <a:rPr lang="en-US" altLang="en-US" smtClean="0"/>
              <a:t> variable, not just a copy of it</a:t>
            </a: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 as Parameters (cont)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Passing the address means the function can go and look at the variable, and change its value if it wants to.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This is called </a:t>
            </a:r>
            <a:r>
              <a:rPr lang="en-US" altLang="en-US" sz="2800" i="1" smtClean="0"/>
              <a:t>passing by reference</a:t>
            </a:r>
            <a:r>
              <a:rPr lang="en-US" altLang="en-US" sz="28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If you pass by reference, you can change the variable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If you pass by value, you can only change the copy - this has no effect on the original variable</a:t>
            </a:r>
          </a:p>
          <a:p>
            <a:pPr>
              <a:lnSpc>
                <a:spcPct val="90000"/>
              </a:lnSpc>
            </a:pPr>
            <a:endParaRPr lang="en-US" altLang="en-US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passing by reference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Efficient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because you are not wasting space by making extra copies of variables every time you call a function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Another way to return information from a function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How do you return more than one value from a function?  Using parameters passed by reference!</a:t>
            </a: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passing by reference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Harder to keep track of where (and how) a variable changes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Now changes could happen anywhere in a program, not just in the function a variable was </a:t>
            </a:r>
            <a:r>
              <a:rPr lang="en-US" altLang="en-US" i="1" smtClean="0"/>
              <a:t>born</a:t>
            </a:r>
            <a:r>
              <a:rPr lang="en-US" altLang="en-US" smtClean="0"/>
              <a:t> in (is local to)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Functions are less </a:t>
            </a:r>
            <a:r>
              <a:rPr lang="en-US" altLang="en-US" i="1" smtClean="0"/>
              <a:t>neat</a:t>
            </a:r>
            <a:r>
              <a:rPr lang="en-US" alt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function that returns a single value is mathematically neat, one that changes other values is messier to define precisely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A817279-9DC9-40E9-9721-E8699BFFA5D0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pointer examples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304800" y="1828800"/>
            <a:ext cx="312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 i=0;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int* myPtr=NULL;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int x=3;</a:t>
            </a:r>
            <a:endParaRPr lang="en-AU" altLang="en-US" sz="2400" b="1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myPtr=&amp;x;</a:t>
            </a: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381000" y="4114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*myPtr=34;</a:t>
            </a: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2362200" y="35052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set myPtr to point to x */</a:t>
            </a: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2362200" y="4114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set x to be 34, using myPtr */</a:t>
            </a: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2362200" y="4648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set myPtr to point to i */</a:t>
            </a: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4343400" y="5257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print i using myPtr */</a:t>
            </a: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3962400" y="5867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print the address of i */</a:t>
            </a:r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381000" y="4724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myPtr=&amp;i;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457200" y="52578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printf(“%d”,*myPtr);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81000" y="5867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printf(“%p”,myPtr);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pointer examples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float x=5.4,y=78.25;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float* xPtr=NULL;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float* yPtr=NULL;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xPtr=&amp;x;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yPtr=&amp;y;</a:t>
            </a:r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2362200" y="35052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set xPtr to point to x */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362200" y="4114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set yPtr to point to y */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put the value of y in x using pointers */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2743200" y="541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/* put 45.0 in y using yPtr */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81000" y="4724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*xPtr=*yPtr;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81000" y="5410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>
                <a:latin typeface="Courier New" pitchFamily="49" charset="0"/>
              </a:rPr>
              <a:t>*yPtr=45.0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/>
              <a:t>Pointers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01000" cy="29718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A pointer is a </a:t>
            </a:r>
            <a:r>
              <a:rPr lang="en-US" altLang="en-US" dirty="0" smtClean="0">
                <a:solidFill>
                  <a:srgbClr val="CC0000"/>
                </a:solidFill>
              </a:rPr>
              <a:t>variable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Contains a </a:t>
            </a:r>
            <a:r>
              <a:rPr lang="en-US" altLang="en-US" dirty="0" smtClean="0">
                <a:solidFill>
                  <a:srgbClr val="CC0000"/>
                </a:solidFill>
              </a:rPr>
              <a:t>memory address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Points to a specific </a:t>
            </a:r>
            <a:r>
              <a:rPr lang="en-US" altLang="en-US" dirty="0" smtClean="0">
                <a:solidFill>
                  <a:srgbClr val="CC0000"/>
                </a:solidFill>
              </a:rPr>
              <a:t>data type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597150" y="2139950"/>
            <a:ext cx="3416300" cy="1206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219200" y="16764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cPtr: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048000" y="1066800"/>
            <a:ext cx="2895600" cy="57943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char* cPtr;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990600" y="609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800" b="1" i="1" u="sng">
                <a:latin typeface="Arial" charset="0"/>
              </a:rPr>
              <a:t>Example</a:t>
            </a:r>
            <a:r>
              <a:rPr lang="en-AU" altLang="en-US" sz="2800" b="1" i="1">
                <a:latin typeface="Arial" charset="0"/>
              </a:rPr>
              <a:t>:</a:t>
            </a:r>
            <a:endParaRPr lang="en-AU" altLang="en-US" sz="2800" b="1" i="1" u="sng">
              <a:latin typeface="Arial" charset="0"/>
            </a:endParaRP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066800" y="57150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  We say </a:t>
            </a:r>
            <a:r>
              <a:rPr lang="en-US" altLang="en-US" i="1">
                <a:latin typeface="Arial" charset="0"/>
              </a:rPr>
              <a:t>cPtr</a:t>
            </a:r>
            <a:r>
              <a:rPr lang="en-US" altLang="en-US" b="1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is a </a:t>
            </a:r>
            <a:r>
              <a:rPr lang="en-US" altLang="en-US" b="1" i="1">
                <a:solidFill>
                  <a:srgbClr val="CC0000"/>
                </a:solidFill>
                <a:latin typeface="Arial" charset="0"/>
              </a:rPr>
              <a:t>pointer</a:t>
            </a:r>
            <a:r>
              <a:rPr lang="en-US" altLang="en-US">
                <a:latin typeface="Arial" charset="0"/>
              </a:rPr>
              <a:t>  to char</a:t>
            </a: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12192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0x2004</a:t>
            </a:r>
          </a:p>
        </p:txBody>
      </p:sp>
      <p:sp>
        <p:nvSpPr>
          <p:cNvPr id="9225" name="AutoShape 13"/>
          <p:cNvSpPr>
            <a:spLocks noChangeArrowheads="1"/>
          </p:cNvSpPr>
          <p:nvPr/>
        </p:nvSpPr>
        <p:spPr bwMode="auto">
          <a:xfrm>
            <a:off x="1676400" y="4114800"/>
            <a:ext cx="5105400" cy="1295400"/>
          </a:xfrm>
          <a:prstGeom prst="wedgeRectCallout">
            <a:avLst>
              <a:gd name="adj1" fmla="val -1926"/>
              <a:gd name="adj2" fmla="val -1428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Can store an </a:t>
            </a:r>
            <a:r>
              <a:rPr lang="en-US" altLang="en-US" sz="2800" b="1">
                <a:solidFill>
                  <a:srgbClr val="CC0000"/>
                </a:solidFill>
                <a:latin typeface="Arial" charset="0"/>
              </a:rPr>
              <a:t>address</a:t>
            </a:r>
            <a:r>
              <a:rPr lang="en-US" altLang="en-US" sz="2800">
                <a:latin typeface="Arial" charset="0"/>
              </a:rPr>
              <a:t> of variables of type 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char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Pointers and the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b="1" i="1" smtClean="0">
                <a:solidFill>
                  <a:srgbClr val="CC0000"/>
                </a:solidFill>
              </a:rPr>
              <a:t>&amp;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/>
              <a:t>Operator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800" b="1" i="1" u="sng">
                <a:latin typeface="Arial" charset="0"/>
              </a:rPr>
              <a:t>Example</a:t>
            </a:r>
            <a:r>
              <a:rPr lang="en-AU" altLang="en-US" sz="2800" b="1" i="1">
                <a:latin typeface="Arial" charset="0"/>
              </a:rPr>
              <a:t>:</a:t>
            </a:r>
            <a:endParaRPr lang="en-AU" altLang="en-US" sz="2800" b="1" i="1" u="sng">
              <a:latin typeface="Arial" charset="0"/>
            </a:endParaRPr>
          </a:p>
        </p:txBody>
      </p:sp>
      <p:grpSp>
        <p:nvGrpSpPr>
          <p:cNvPr id="10245" name="Group 25"/>
          <p:cNvGrpSpPr>
            <a:grpSpLocks/>
          </p:cNvGrpSpPr>
          <p:nvPr/>
        </p:nvGrpSpPr>
        <p:grpSpPr bwMode="auto">
          <a:xfrm>
            <a:off x="1524000" y="4495800"/>
            <a:ext cx="2578100" cy="2073275"/>
            <a:chOff x="960" y="2832"/>
            <a:chExt cx="1624" cy="1306"/>
          </a:xfrm>
        </p:grpSpPr>
        <p:sp>
          <p:nvSpPr>
            <p:cNvPr id="10256" name="Rectangle 5"/>
            <p:cNvSpPr>
              <a:spLocks noChangeArrowheads="1"/>
            </p:cNvSpPr>
            <p:nvPr/>
          </p:nvSpPr>
          <p:spPr bwMode="auto">
            <a:xfrm>
              <a:off x="960" y="3216"/>
              <a:ext cx="1624" cy="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A</a:t>
              </a:r>
            </a:p>
          </p:txBody>
        </p:sp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960" y="2832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c:</a:t>
              </a:r>
            </a:p>
          </p:txBody>
        </p:sp>
        <p:sp>
          <p:nvSpPr>
            <p:cNvPr id="10258" name="Rectangle 7"/>
            <p:cNvSpPr>
              <a:spLocks noChangeArrowheads="1"/>
            </p:cNvSpPr>
            <p:nvPr/>
          </p:nvSpPr>
          <p:spPr bwMode="auto">
            <a:xfrm>
              <a:off x="960" y="388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0x2000</a:t>
              </a:r>
              <a:endParaRPr lang="en-US" altLang="en-US" sz="2800">
                <a:latin typeface="Arial" charset="0"/>
              </a:endParaRPr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438400" y="1828800"/>
            <a:ext cx="5943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char c = ’A’;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2438400" y="2286000"/>
            <a:ext cx="5943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char *cPtr;</a:t>
            </a:r>
            <a:endParaRPr lang="en-US" altLang="en-US" b="1">
              <a:latin typeface="Courier New" pitchFamily="49" charset="0"/>
            </a:endParaRPr>
          </a:p>
        </p:txBody>
      </p: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4114800" y="4495800"/>
            <a:ext cx="2578100" cy="2073275"/>
            <a:chOff x="2592" y="2832"/>
            <a:chExt cx="1624" cy="1306"/>
          </a:xfrm>
        </p:grpSpPr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2592" y="3216"/>
              <a:ext cx="1624" cy="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>
                <a:latin typeface="Arial" charset="0"/>
              </a:endParaRP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cPtr:</a:t>
              </a:r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2640" y="3888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0x2004</a:t>
              </a:r>
              <a:endParaRPr lang="en-US" altLang="en-US" sz="2800">
                <a:latin typeface="Arial" charset="0"/>
              </a:endParaRPr>
            </a:p>
          </p:txBody>
        </p:sp>
      </p:grpSp>
      <p:sp>
        <p:nvSpPr>
          <p:cNvPr id="10249" name="Rectangle 16"/>
          <p:cNvSpPr>
            <a:spLocks noChangeArrowheads="1"/>
          </p:cNvSpPr>
          <p:nvPr/>
        </p:nvSpPr>
        <p:spPr bwMode="auto">
          <a:xfrm>
            <a:off x="2438400" y="2743200"/>
            <a:ext cx="5943600" cy="100488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1"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cPtr = &amp;c;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0250" name="Rectangle 18"/>
          <p:cNvSpPr>
            <a:spLocks noChangeArrowheads="1"/>
          </p:cNvSpPr>
          <p:nvPr/>
        </p:nvSpPr>
        <p:spPr bwMode="auto">
          <a:xfrm>
            <a:off x="4572000" y="5334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charset="0"/>
              </a:rPr>
              <a:t>0x2000</a:t>
            </a:r>
            <a:endParaRPr lang="en-US" altLang="en-US" sz="3600">
              <a:latin typeface="Arial" charset="0"/>
            </a:endParaRPr>
          </a:p>
        </p:txBody>
      </p:sp>
      <p:sp>
        <p:nvSpPr>
          <p:cNvPr id="10251" name="AutoShape 20"/>
          <p:cNvSpPr>
            <a:spLocks noChangeArrowheads="1"/>
          </p:cNvSpPr>
          <p:nvPr/>
        </p:nvSpPr>
        <p:spPr bwMode="auto">
          <a:xfrm>
            <a:off x="5181600" y="3048000"/>
            <a:ext cx="3644900" cy="1143000"/>
          </a:xfrm>
          <a:prstGeom prst="wedgeRectCallout">
            <a:avLst>
              <a:gd name="adj1" fmla="val -69903"/>
              <a:gd name="adj2" fmla="val -8056"/>
            </a:avLst>
          </a:prstGeom>
          <a:solidFill>
            <a:srgbClr val="CC00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800" b="1" i="1">
                <a:solidFill>
                  <a:schemeClr val="bg1"/>
                </a:solidFill>
                <a:latin typeface="Arial" charset="0"/>
              </a:rPr>
              <a:t>Assigns the address of</a:t>
            </a:r>
            <a:r>
              <a:rPr lang="en-AU" altLang="en-US" sz="28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AU" altLang="en-US" sz="2800" b="1">
                <a:solidFill>
                  <a:srgbClr val="FFFF66"/>
                </a:solidFill>
                <a:latin typeface="Arial" charset="0"/>
              </a:rPr>
              <a:t>c</a:t>
            </a:r>
            <a:r>
              <a:rPr lang="en-AU" altLang="en-US" sz="2800" b="1" i="1">
                <a:solidFill>
                  <a:schemeClr val="bg1"/>
                </a:solidFill>
                <a:latin typeface="Arial" charset="0"/>
              </a:rPr>
              <a:t> to </a:t>
            </a:r>
            <a:r>
              <a:rPr lang="en-AU" altLang="en-US" sz="2800" b="1" i="1">
                <a:solidFill>
                  <a:srgbClr val="FFFF66"/>
                </a:solidFill>
                <a:latin typeface="Arial" charset="0"/>
              </a:rPr>
              <a:t>cPtr</a:t>
            </a:r>
            <a:endParaRPr lang="en-AU" altLang="en-US" sz="2800" i="1">
              <a:solidFill>
                <a:schemeClr val="bg1"/>
              </a:solidFill>
            </a:endParaRPr>
          </a:p>
        </p:txBody>
      </p:sp>
      <p:sp>
        <p:nvSpPr>
          <p:cNvPr id="10252" name="AutoShape 24"/>
          <p:cNvSpPr>
            <a:spLocks/>
          </p:cNvSpPr>
          <p:nvPr/>
        </p:nvSpPr>
        <p:spPr bwMode="auto">
          <a:xfrm rot="5400000">
            <a:off x="3962400" y="4800600"/>
            <a:ext cx="304800" cy="3200400"/>
          </a:xfrm>
          <a:prstGeom prst="rightBracket">
            <a:avLst>
              <a:gd name="adj" fmla="val 87500"/>
            </a:avLst>
          </a:prstGeom>
          <a:noFill/>
          <a:ln w="57150">
            <a:solidFill>
              <a:srgbClr val="CC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Notes on Pointers</a:t>
            </a:r>
          </a:p>
        </p:txBody>
      </p:sp>
      <p:grpSp>
        <p:nvGrpSpPr>
          <p:cNvPr id="11268" name="Group 13"/>
          <p:cNvGrpSpPr>
            <a:grpSpLocks/>
          </p:cNvGrpSpPr>
          <p:nvPr/>
        </p:nvGrpSpPr>
        <p:grpSpPr bwMode="auto">
          <a:xfrm>
            <a:off x="762000" y="1981200"/>
            <a:ext cx="6934200" cy="1584325"/>
            <a:chOff x="480" y="1248"/>
            <a:chExt cx="4368" cy="998"/>
          </a:xfrm>
        </p:grpSpPr>
        <p:grpSp>
          <p:nvGrpSpPr>
            <p:cNvPr id="11273" name="Group 12"/>
            <p:cNvGrpSpPr>
              <a:grpSpLocks/>
            </p:cNvGrpSpPr>
            <p:nvPr/>
          </p:nvGrpSpPr>
          <p:grpSpPr bwMode="auto">
            <a:xfrm>
              <a:off x="912" y="1728"/>
              <a:ext cx="3216" cy="518"/>
              <a:chOff x="912" y="1728"/>
              <a:chExt cx="3216" cy="518"/>
            </a:xfrm>
          </p:grpSpPr>
          <p:sp>
            <p:nvSpPr>
              <p:cNvPr id="11275" name="Rectangle 9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2016" cy="51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AU" altLang="en-US" sz="2400" b="1">
                    <a:latin typeface="Courier New" pitchFamily="49" charset="0"/>
                  </a:rPr>
                  <a:t>int*	  numPtr;</a:t>
                </a:r>
                <a:endParaRPr lang="en-AU" altLang="en-US" sz="28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AU" altLang="en-US" sz="2400" b="1">
                    <a:latin typeface="Courier New" pitchFamily="49" charset="0"/>
                  </a:rPr>
                  <a:t>float*  xPtr;</a:t>
                </a:r>
                <a:endParaRPr lang="en-US" altLang="en-US" sz="2400" b="1">
                  <a:latin typeface="Courier New" pitchFamily="49" charset="0"/>
                </a:endParaRPr>
              </a:p>
            </p:txBody>
          </p:sp>
          <p:sp>
            <p:nvSpPr>
              <p:cNvPr id="11276" name="Text Box 10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AU" altLang="en-US" sz="2400" b="1" i="1" u="sng">
                    <a:latin typeface="Arial" charset="0"/>
                  </a:rPr>
                  <a:t>Example</a:t>
                </a:r>
                <a:r>
                  <a:rPr lang="en-AU" altLang="en-US" sz="2400" b="1" i="1">
                    <a:latin typeface="Arial" charset="0"/>
                  </a:rPr>
                  <a:t>:</a:t>
                </a:r>
                <a:endParaRPr lang="en-AU" altLang="en-US" sz="2400" b="1" i="1" u="sng">
                  <a:latin typeface="Arial" charset="0"/>
                </a:endParaRPr>
              </a:p>
            </p:txBody>
          </p:sp>
        </p:grpSp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480" y="1248"/>
              <a:ext cx="43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 We can have pointers to any data type</a:t>
              </a:r>
              <a:endParaRPr lang="en-AU" altLang="en-US"/>
            </a:p>
          </p:txBody>
        </p:sp>
      </p:grpSp>
      <p:grpSp>
        <p:nvGrpSpPr>
          <p:cNvPr id="11269" name="Group 19"/>
          <p:cNvGrpSpPr>
            <a:grpSpLocks/>
          </p:cNvGrpSpPr>
          <p:nvPr/>
        </p:nvGrpSpPr>
        <p:grpSpPr bwMode="auto">
          <a:xfrm>
            <a:off x="838200" y="4114800"/>
            <a:ext cx="7239000" cy="1965325"/>
            <a:chOff x="528" y="2592"/>
            <a:chExt cx="4560" cy="1238"/>
          </a:xfrm>
        </p:grpSpPr>
        <p:sp>
          <p:nvSpPr>
            <p:cNvPr id="11270" name="Rectangle 16"/>
            <p:cNvSpPr>
              <a:spLocks noChangeArrowheads="1"/>
            </p:cNvSpPr>
            <p:nvPr/>
          </p:nvSpPr>
          <p:spPr bwMode="auto">
            <a:xfrm>
              <a:off x="2208" y="3312"/>
              <a:ext cx="2016" cy="51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int    *numPtr;</a:t>
              </a:r>
              <a:endParaRPr lang="en-AU" altLang="en-US" sz="2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en-US" sz="2400" b="1">
                  <a:latin typeface="Courier New" pitchFamily="49" charset="0"/>
                </a:rPr>
                <a:t>float * xPtr;</a:t>
              </a:r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11271" name="Text Box 17"/>
            <p:cNvSpPr txBox="1">
              <a:spLocks noChangeArrowheads="1"/>
            </p:cNvSpPr>
            <p:nvPr/>
          </p:nvSpPr>
          <p:spPr bwMode="auto">
            <a:xfrm>
              <a:off x="1008" y="331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400" b="1" i="1" u="sng">
                  <a:latin typeface="Arial" charset="0"/>
                </a:rPr>
                <a:t>Example</a:t>
              </a:r>
              <a:r>
                <a:rPr lang="en-AU" altLang="en-US" sz="2400" b="1" i="1">
                  <a:latin typeface="Arial" charset="0"/>
                </a:rPr>
                <a:t>:</a:t>
              </a:r>
              <a:endParaRPr lang="en-AU" altLang="en-US" sz="2400" b="1" i="1" u="sng">
                <a:latin typeface="Arial" charset="0"/>
              </a:endParaRPr>
            </a:p>
          </p:txBody>
        </p:sp>
        <p:sp>
          <p:nvSpPr>
            <p:cNvPr id="11272" name="Text Box 18"/>
            <p:cNvSpPr txBox="1">
              <a:spLocks noChangeArrowheads="1"/>
            </p:cNvSpPr>
            <p:nvPr/>
          </p:nvSpPr>
          <p:spPr bwMode="auto">
            <a:xfrm>
              <a:off x="528" y="2592"/>
              <a:ext cx="456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/>
                <a:t> The </a:t>
              </a: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*</a:t>
              </a:r>
              <a:r>
                <a:rPr lang="en-US" altLang="en-US"/>
                <a:t> can be anywhere between the</a:t>
              </a:r>
              <a:br>
                <a:rPr lang="en-US" altLang="en-US"/>
              </a:br>
              <a:r>
                <a:rPr lang="en-US" altLang="en-US"/>
                <a:t>   type and the variable</a:t>
              </a:r>
              <a:endParaRPr lang="en-AU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3521</Words>
  <Application>Microsoft Office PowerPoint</Application>
  <PresentationFormat>On-screen Show (4:3)</PresentationFormat>
  <Paragraphs>1027</Paragraphs>
  <Slides>59</Slides>
  <Notes>42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Default Design</vt:lpstr>
      <vt:lpstr>Clip</vt:lpstr>
      <vt:lpstr>Pointers </vt:lpstr>
      <vt:lpstr>PowerPoint Presentation</vt:lpstr>
      <vt:lpstr>The  &amp;  Operator</vt:lpstr>
      <vt:lpstr>PowerPoint Presentation</vt:lpstr>
      <vt:lpstr>Pointers</vt:lpstr>
      <vt:lpstr>Pointers</vt:lpstr>
      <vt:lpstr>PowerPoint Presentation</vt:lpstr>
      <vt:lpstr>Pointers and the &amp; Operator</vt:lpstr>
      <vt:lpstr>Notes on Pointers</vt:lpstr>
      <vt:lpstr>Notes on Pointers (cont)</vt:lpstr>
      <vt:lpstr>Notes on Pointers (cont)</vt:lpstr>
      <vt:lpstr>The  * Operator</vt:lpstr>
      <vt:lpstr>Pointers and the  Operator</vt:lpstr>
      <vt:lpstr>Easy Steps to Pointers</vt:lpstr>
      <vt:lpstr>Easy Steps to Pointers (cont)</vt:lpstr>
      <vt:lpstr>Easy Steps to Pointers (cont)</vt:lpstr>
      <vt:lpstr>Easy Steps to Pointers (cont)</vt:lpstr>
      <vt:lpstr>Notes on Pointers (cont)</vt:lpstr>
      <vt:lpstr>Notes on Pointers (cont)</vt:lpstr>
      <vt:lpstr>Notes on Pointers (cont)</vt:lpstr>
      <vt:lpstr>Notes on Pointers (cont)</vt:lpstr>
      <vt:lpstr>Pointers and Function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Function Arguments</vt:lpstr>
      <vt:lpstr>More Pointers</vt:lpstr>
      <vt:lpstr>Recall</vt:lpstr>
      <vt:lpstr>Recall</vt:lpstr>
      <vt:lpstr>More on Dereferencing</vt:lpstr>
      <vt:lpstr>Algorithm for Dereferencing</vt:lpstr>
      <vt:lpstr>Assigning to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as Parameters</vt:lpstr>
      <vt:lpstr>Pointers as Parameters (cont)</vt:lpstr>
      <vt:lpstr>Advantages of passing by reference</vt:lpstr>
      <vt:lpstr>Disadvantages of passing by reference</vt:lpstr>
      <vt:lpstr>More pointer examples</vt:lpstr>
      <vt:lpstr>More pointer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 Computer Programming, Lecture 16 Pointers</dc:title>
  <dc:creator>Ingrid Zukerman</dc:creator>
  <cp:lastModifiedBy>Windows User</cp:lastModifiedBy>
  <cp:revision>199</cp:revision>
  <cp:lastPrinted>2004-08-24T23:09:20Z</cp:lastPrinted>
  <dcterms:created xsi:type="dcterms:W3CDTF">1996-09-30T18:28:10Z</dcterms:created>
  <dcterms:modified xsi:type="dcterms:W3CDTF">2015-10-01T01:48:36Z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jjchua@csse.monash.edu.au</vt:lpwstr>
  </property>
  <property fmtid="{D5CDD505-2E9C-101B-9397-08002B2CF9AE}" pid="8" name="HomePage">
    <vt:lpwstr>http://www.csse.monash.edu.au/courseware/cse1301/lect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C:\Public\cse1301.2001S1\Web\lect</vt:lpwstr>
  </property>
</Properties>
</file>