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85" r:id="rId2"/>
    <p:sldId id="441" r:id="rId3"/>
    <p:sldId id="461" r:id="rId4"/>
    <p:sldId id="457" r:id="rId5"/>
    <p:sldId id="458" r:id="rId6"/>
    <p:sldId id="460" r:id="rId7"/>
    <p:sldId id="459" r:id="rId8"/>
    <p:sldId id="475" r:id="rId9"/>
    <p:sldId id="462" r:id="rId10"/>
    <p:sldId id="477" r:id="rId11"/>
    <p:sldId id="478" r:id="rId12"/>
    <p:sldId id="482" r:id="rId13"/>
    <p:sldId id="483" r:id="rId14"/>
    <p:sldId id="480" r:id="rId15"/>
    <p:sldId id="485" r:id="rId16"/>
    <p:sldId id="486" r:id="rId17"/>
    <p:sldId id="487" r:id="rId18"/>
    <p:sldId id="488" r:id="rId19"/>
    <p:sldId id="489" r:id="rId20"/>
    <p:sldId id="490" r:id="rId21"/>
    <p:sldId id="491" r:id="rId22"/>
  </p:sldIdLst>
  <p:sldSz cx="9144000" cy="6858000" type="screen4x3"/>
  <p:notesSz cx="6934200" cy="92202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l Perkin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9900"/>
    <a:srgbClr val="FF0000"/>
    <a:srgbClr val="800080"/>
    <a:srgbClr val="FF00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4" autoAdjust="0"/>
    <p:restoredTop sz="79319" autoAdjust="0"/>
  </p:normalViewPr>
  <p:slideViewPr>
    <p:cSldViewPr>
      <p:cViewPr varScale="1">
        <p:scale>
          <a:sx n="91" d="100"/>
          <a:sy n="91" d="100"/>
        </p:scale>
        <p:origin x="214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8754"/>
    </p:cViewPr>
  </p:sorterViewPr>
  <p:notesViewPr>
    <p:cSldViewPr>
      <p:cViewPr varScale="1">
        <p:scale>
          <a:sx n="86" d="100"/>
          <a:sy n="86" d="100"/>
        </p:scale>
        <p:origin x="-1908" y="-84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00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6" tIns="46148" rIns="92296" bIns="46148" numCol="1" anchor="b" anchorCtr="0" compatLnSpc="1">
            <a:prstTxWarp prst="textNoShape">
              <a:avLst/>
            </a:prstTxWarp>
          </a:bodyPr>
          <a:lstStyle>
            <a:lvl1pPr>
              <a:defRPr sz="1300" dirty="0"/>
            </a:lvl1pPr>
          </a:lstStyle>
          <a:p>
            <a:pPr>
              <a:defRPr/>
            </a:pPr>
            <a:r>
              <a:rPr lang="en-US" dirty="0"/>
              <a:t>CSE 311 Wi13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80" y="8759800"/>
            <a:ext cx="3005120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6" tIns="46148" rIns="92296" bIns="4614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r>
              <a:rPr lang="en-US" dirty="0"/>
              <a:t>2-</a:t>
            </a:r>
            <a:fld id="{4490ECC9-DBDA-4236-ABEF-47C2FD79DC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599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6" tIns="46148" rIns="92296" bIns="46148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80" y="1"/>
            <a:ext cx="3005120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6" tIns="46148" rIns="92296" bIns="4614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58" y="4379901"/>
            <a:ext cx="5086284" cy="41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6" tIns="46148" rIns="92296" bIns="46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00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6" tIns="46148" rIns="92296" bIns="46148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80" y="8759800"/>
            <a:ext cx="3005120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6" tIns="46148" rIns="92296" bIns="4614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C0C86982-0651-4A87-8CCD-A426161CC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5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https://courses.cs.washington.edu/courses/cse331/11sp/lectures/slides/06-programming-by-contract.ppt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86982-0651-4A87-8CCD-A426161CC69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36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precondition:</a:t>
            </a:r>
            <a:r>
              <a:rPr lang="en-CA" baseline="0" dirty="0"/>
              <a:t> conditions that must be true prior to running a method</a:t>
            </a:r>
          </a:p>
          <a:p>
            <a:endParaRPr lang="en-CA" baseline="0" dirty="0"/>
          </a:p>
          <a:p>
            <a:r>
              <a:rPr lang="en-CA" baseline="0" dirty="0" err="1"/>
              <a:t>postcondition</a:t>
            </a:r>
            <a:r>
              <a:rPr lang="en-CA" baseline="0" dirty="0"/>
              <a:t>: conditions that must be true after running a method</a:t>
            </a:r>
          </a:p>
          <a:p>
            <a:endParaRPr lang="en-CA" baseline="0" dirty="0"/>
          </a:p>
          <a:p>
            <a:r>
              <a:rPr lang="en-CA" baseline="0" dirty="0"/>
              <a:t>invariant: a condition that is true before and after running the code in a method.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86982-0651-4A87-8CCD-A426161CC69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36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CSE331 Spring 2015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1F6C098-13F0-41FA-8110-EA51139921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1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CSE331 Spring 2015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3ACDB-C1BA-4139-A3B5-ECE71C1D9E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2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CSE331 Spring 2015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5BC84-1DEC-4E9D-8DD0-2C203C730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1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CSE331 Spring 2015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ACF16-E0F0-4B7F-BDAB-0ED6A37A38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2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CSE331 Spring 2015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C4CED-1F2F-4C0D-A4F7-58F3EB91B2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4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CSE331 Spring 2015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EBA81-96FB-474D-A3C6-C60125E85A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5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CSE331 Spring 2015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9CD30-6C9D-46DE-B266-6B0D81F438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9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CSE331 Spring 2015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E8722-9256-42EB-B779-63A99D304B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7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CSE331 Spring 2015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3983B7-E459-4701-B580-D0BD95C5F3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40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CSE331 Spring 2015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AE64B7-D971-4815-8FF7-96068F85D2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3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CSE331 Spring 2015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15EA6-3B7E-4A7B-BCDE-0EB3FFF829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3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80008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800080"/>
                </a:solidFill>
              </a:defRPr>
            </a:lvl1pPr>
          </a:lstStyle>
          <a:p>
            <a:pPr>
              <a:defRPr/>
            </a:pPr>
            <a:r>
              <a:rPr lang="en-US"/>
              <a:t>CSE331 Spring 2015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800080"/>
                </a:solidFill>
              </a:defRPr>
            </a:lvl1pPr>
          </a:lstStyle>
          <a:p>
            <a:pPr>
              <a:defRPr/>
            </a:pPr>
            <a:fld id="{12A14B3B-27EA-4853-B4FC-2EDFCA0593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Design by Contract</a:t>
            </a:r>
          </a:p>
        </p:txBody>
      </p:sp>
    </p:spTree>
    <p:extLst>
      <p:ext uri="{BB962C8B-B14F-4D97-AF65-F5344CB8AC3E}">
        <p14:creationId xmlns:p14="http://schemas.microsoft.com/office/powerpoint/2010/main" val="2151891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by Contract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pre-conditions to validate arguments</a:t>
            </a:r>
          </a:p>
          <a:p>
            <a:r>
              <a:rPr lang="en-US" dirty="0"/>
              <a:t>Define an invariant to ensure the state of the module is maintained</a:t>
            </a:r>
          </a:p>
          <a:p>
            <a:r>
              <a:rPr lang="en-US" dirty="0"/>
              <a:t>Use post-conditions to ensure the module provides the expected results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1303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 to catch errors during development </a:t>
            </a:r>
            <a:endParaRPr lang="en-CA" dirty="0"/>
          </a:p>
          <a:p>
            <a:r>
              <a:rPr lang="en-US" dirty="0"/>
              <a:t>should never fail during development </a:t>
            </a:r>
          </a:p>
          <a:p>
            <a:endParaRPr lang="en-US" dirty="0"/>
          </a:p>
          <a:p>
            <a:r>
              <a:rPr lang="en-US" dirty="0"/>
              <a:t>still need a graceful way for error recovery </a:t>
            </a:r>
          </a:p>
          <a:p>
            <a:pPr lvl="1"/>
            <a:r>
              <a:rPr lang="en-US" dirty="0"/>
              <a:t>assertions are turned off in production code</a:t>
            </a:r>
          </a:p>
        </p:txBody>
      </p:sp>
    </p:spTree>
    <p:extLst>
      <p:ext uri="{BB962C8B-B14F-4D97-AF65-F5344CB8AC3E}">
        <p14:creationId xmlns:p14="http://schemas.microsoft.com/office/powerpoint/2010/main" val="3004994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 defensively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Programming defensively is about adding code to handle cases that “can’t happen”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/>
              <a:t>Cannot logically happen, but might anyway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if( grade &lt; 0 || grade &gt; 100 )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	letter = ‘?’;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else if( grade &gt;= 90 )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	letter = ‘A’;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else …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Ensures that program protects against incorrect use or illegal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/>
              <a:t>Adding test for 0 or negative size arrays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/>
              <a:t>Null pointers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/>
              <a:t>Out of range subscripts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/>
              <a:t>Division by zero</a:t>
            </a:r>
          </a:p>
        </p:txBody>
      </p:sp>
    </p:spTree>
    <p:extLst>
      <p:ext uri="{BB962C8B-B14F-4D97-AF65-F5344CB8AC3E}">
        <p14:creationId xmlns:p14="http://schemas.microsoft.com/office/powerpoint/2010/main" val="3808282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Check error returns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One overlooked defense is to check the </a:t>
            </a:r>
            <a:r>
              <a:rPr lang="en-US" altLang="en-US" sz="2400" i="1" dirty="0"/>
              <a:t>error returns</a:t>
            </a:r>
            <a:r>
              <a:rPr lang="en-US" altLang="en-US" sz="2400" dirty="0"/>
              <a:t> from library functions and system calls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*a = 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)*100);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assert(a != NULL);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(a){  // defensive programming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// proceed normally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020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6074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errors in the code in a controlled environment (before releasing to users)</a:t>
            </a:r>
          </a:p>
          <a:p>
            <a:r>
              <a:rPr lang="en-US" dirty="0"/>
              <a:t>Unit testing: test individual components (functions, modules) of our program in isolation</a:t>
            </a:r>
          </a:p>
          <a:p>
            <a:r>
              <a:rPr lang="en-US" dirty="0"/>
              <a:t>Integration testing: examines the interactions between components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4242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Testing a sort function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2209800"/>
          </a:xfrm>
        </p:spPr>
        <p:txBody>
          <a:bodyPr/>
          <a:lstStyle/>
          <a:p>
            <a:r>
              <a:rPr lang="en-US" dirty="0"/>
              <a:t>Pick some good test (unsorted) data that might indicate problems, to make sure it works</a:t>
            </a:r>
          </a:p>
          <a:p>
            <a:pPr lvl="1"/>
            <a:r>
              <a:rPr lang="en-US" dirty="0"/>
              <a:t>typical cases</a:t>
            </a:r>
          </a:p>
          <a:p>
            <a:pPr lvl="1"/>
            <a:r>
              <a:rPr lang="en-US" dirty="0"/>
              <a:t>edge cases</a:t>
            </a:r>
          </a:p>
          <a:p>
            <a:pPr lvl="1"/>
            <a:r>
              <a:rPr lang="en-US" dirty="0"/>
              <a:t>special cases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14400" y="3962400"/>
            <a:ext cx="5334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AutoNum type="alphaLcParenR"/>
            </a:pPr>
            <a:r>
              <a:rPr lang="en-US" kern="0" dirty="0"/>
              <a:t>list of length 0</a:t>
            </a:r>
          </a:p>
          <a:p>
            <a:pPr marL="457200" indent="-457200">
              <a:buAutoNum type="alphaLcParenR"/>
            </a:pPr>
            <a:r>
              <a:rPr lang="en-US" kern="0" dirty="0"/>
              <a:t>list of length1</a:t>
            </a:r>
          </a:p>
          <a:p>
            <a:pPr marL="457200" indent="-457200">
              <a:buAutoNum type="alphaLcParenR"/>
            </a:pPr>
            <a:r>
              <a:rPr lang="en-US" kern="0" dirty="0"/>
              <a:t>N random numbers</a:t>
            </a:r>
          </a:p>
          <a:p>
            <a:pPr marL="457200" indent="-457200">
              <a:buAutoNum type="alphaLcParenR"/>
            </a:pPr>
            <a:r>
              <a:rPr lang="en-US" kern="0" dirty="0"/>
              <a:t>N sorted numbers</a:t>
            </a:r>
          </a:p>
          <a:p>
            <a:pPr marL="457200" indent="-457200">
              <a:buAutoNum type="alphaLcParenR"/>
            </a:pPr>
            <a:r>
              <a:rPr lang="en-US" kern="0" dirty="0"/>
              <a:t>N reverse sorted numbers</a:t>
            </a:r>
          </a:p>
          <a:p>
            <a:pPr marL="457200" indent="-457200">
              <a:buAutoNum type="alphaLcParenR"/>
            </a:pPr>
            <a:r>
              <a:rPr lang="en-US" kern="0" dirty="0"/>
              <a:t>N identical numbers</a:t>
            </a:r>
          </a:p>
        </p:txBody>
      </p:sp>
    </p:spTree>
    <p:extLst>
      <p:ext uri="{BB962C8B-B14F-4D97-AF65-F5344CB8AC3E}">
        <p14:creationId xmlns:p14="http://schemas.microsoft.com/office/powerpoint/2010/main" val="1900148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approaches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“black box” testing</a:t>
            </a:r>
          </a:p>
          <a:p>
            <a:pPr lvl="1"/>
            <a:r>
              <a:rPr lang="en-US" dirty="0"/>
              <a:t>cannot see the code you’re testing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“white box” testing</a:t>
            </a:r>
          </a:p>
          <a:p>
            <a:pPr lvl="1"/>
            <a:r>
              <a:rPr lang="en-US" dirty="0"/>
              <a:t>examine the code to test all paths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812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Automation: Scaffolding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our test into code that we can run</a:t>
            </a:r>
          </a:p>
          <a:p>
            <a:r>
              <a:rPr lang="en-US" dirty="0"/>
              <a:t>hard code the test data and the expected results</a:t>
            </a:r>
          </a:p>
          <a:p>
            <a:pPr lvl="1"/>
            <a:r>
              <a:rPr lang="en-US" dirty="0"/>
              <a:t>run the module (function) you’re testing on the test data and verify that the results match what’s expected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4685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of testing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 code test cases, results are verified automatically, not visually</a:t>
            </a:r>
          </a:p>
          <a:p>
            <a:r>
              <a:rPr lang="en-US" dirty="0"/>
              <a:t>keep test code simple (failures should be in tested code, not in testing code)</a:t>
            </a:r>
          </a:p>
          <a:p>
            <a:r>
              <a:rPr lang="en-US" dirty="0"/>
              <a:t>test all paths and possibilities (white box)</a:t>
            </a:r>
          </a:p>
          <a:p>
            <a:r>
              <a:rPr lang="en-US" dirty="0"/>
              <a:t>a failed test is good because it means you found (and will fix) a problem 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4772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 by Contract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129540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b="1" kern="0" dirty="0">
                <a:solidFill>
                  <a:srgbClr val="262626"/>
                </a:solidFill>
              </a:rPr>
              <a:t>programming by contract (design by contract)</a:t>
            </a:r>
            <a:r>
              <a:rPr lang="en-US" altLang="en-US" kern="0" dirty="0">
                <a:solidFill>
                  <a:srgbClr val="262626"/>
                </a:solidFill>
              </a:rPr>
              <a:t>: Defining interface specifications for software modules (e.g. function). </a:t>
            </a:r>
          </a:p>
          <a:p>
            <a:endParaRPr lang="en-US" altLang="en-US" kern="0" dirty="0">
              <a:solidFill>
                <a:srgbClr val="404040"/>
              </a:solidFill>
            </a:endParaRPr>
          </a:p>
          <a:p>
            <a:r>
              <a:rPr lang="en-US" altLang="en-US" kern="0" dirty="0">
                <a:solidFill>
                  <a:srgbClr val="262626"/>
                </a:solidFill>
              </a:rPr>
              <a:t>The contract specifies what the module expects and what it promises to deliver, what it maintains.</a:t>
            </a:r>
          </a:p>
        </p:txBody>
      </p:sp>
    </p:spTree>
    <p:extLst>
      <p:ext uri="{BB962C8B-B14F-4D97-AF65-F5344CB8AC3E}">
        <p14:creationId xmlns:p14="http://schemas.microsoft.com/office/powerpoint/2010/main" val="4237030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with assertions on and off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tests only apply with assertions off (e.g. tests that break our preconditions)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(char *s1, char *s2)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assert(s1 != NULL);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assert(s2 != NULL);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if (s1 != NULL &amp;&amp; s2 != NULL){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......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366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 (TDD)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TDD asserts that we should write the tests before we code</a:t>
            </a:r>
          </a:p>
          <a:p>
            <a:pPr lvl="1"/>
            <a:r>
              <a:rPr lang="en-US" dirty="0"/>
              <a:t>write one simple test (that fails)</a:t>
            </a:r>
          </a:p>
          <a:p>
            <a:pPr lvl="1"/>
            <a:r>
              <a:rPr lang="en-US" dirty="0"/>
              <a:t>write just enough code to pass that test</a:t>
            </a:r>
          </a:p>
          <a:p>
            <a:pPr lvl="1"/>
            <a:r>
              <a:rPr lang="en-US" dirty="0"/>
              <a:t>add more test </a:t>
            </a:r>
            <a:r>
              <a:rPr lang="en-US"/>
              <a:t>and repeat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556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 by Contract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Pre-condition: what you assume to be true before running the module</a:t>
            </a:r>
          </a:p>
          <a:p>
            <a:r>
              <a:rPr lang="en-CA" dirty="0"/>
              <a:t>Post-condition: what you assume to be true after running the module</a:t>
            </a:r>
          </a:p>
          <a:p>
            <a:r>
              <a:rPr lang="en-CA" dirty="0"/>
              <a:t>Invariant: some well-define properties that should always be true about the state of our program</a:t>
            </a:r>
          </a:p>
        </p:txBody>
      </p:sp>
    </p:spTree>
    <p:extLst>
      <p:ext uri="{BB962C8B-B14F-4D97-AF65-F5344CB8AC3E}">
        <p14:creationId xmlns:p14="http://schemas.microsoft.com/office/powerpoint/2010/main" val="423422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software bug arises often because your assumptions are wrong</a:t>
            </a:r>
          </a:p>
          <a:p>
            <a:endParaRPr lang="en-CA" dirty="0"/>
          </a:p>
          <a:p>
            <a:r>
              <a:rPr lang="en-CA" dirty="0"/>
              <a:t>So it is useful to enforce your assumptions as executable code. That way, as soon as they get violated, you immediately know.</a:t>
            </a:r>
          </a:p>
        </p:txBody>
      </p:sp>
    </p:spTree>
    <p:extLst>
      <p:ext uri="{BB962C8B-B14F-4D97-AF65-F5344CB8AC3E}">
        <p14:creationId xmlns:p14="http://schemas.microsoft.com/office/powerpoint/2010/main" val="3814209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Assertion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#include &lt;</a:t>
            </a:r>
            <a:r>
              <a:rPr lang="en-CA" dirty="0" err="1"/>
              <a:t>assert.h</a:t>
            </a:r>
            <a:r>
              <a:rPr lang="en-CA" dirty="0"/>
              <a:t>&gt;</a:t>
            </a:r>
          </a:p>
          <a:p>
            <a:pPr marL="0" indent="0">
              <a:buNone/>
            </a:pPr>
            <a:r>
              <a:rPr lang="en-CA" dirty="0"/>
              <a:t>......</a:t>
            </a:r>
          </a:p>
          <a:p>
            <a:pPr marL="0" indent="0">
              <a:buNone/>
            </a:pPr>
            <a:r>
              <a:rPr lang="en-CA" dirty="0"/>
              <a:t>void </a:t>
            </a:r>
            <a:r>
              <a:rPr lang="en-CA" dirty="0" err="1"/>
              <a:t>fcn</a:t>
            </a:r>
            <a:r>
              <a:rPr lang="en-CA" dirty="0"/>
              <a:t>(Board *board){</a:t>
            </a:r>
          </a:p>
          <a:p>
            <a:pPr marL="0" indent="0">
              <a:buNone/>
            </a:pPr>
            <a:r>
              <a:rPr lang="en-CA" dirty="0"/>
              <a:t>    assert(board != NULL);</a:t>
            </a:r>
          </a:p>
          <a:p>
            <a:pPr marL="0" indent="0">
              <a:buNone/>
            </a:pPr>
            <a:r>
              <a:rPr lang="en-CA" dirty="0"/>
              <a:t>    ......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endParaRPr lang="en-CA" dirty="0"/>
          </a:p>
          <a:p>
            <a:r>
              <a:rPr lang="en-CA" dirty="0"/>
              <a:t>Boolean expression</a:t>
            </a:r>
          </a:p>
          <a:p>
            <a:r>
              <a:rPr lang="en-CA" dirty="0"/>
              <a:t>Can be turned off for production code</a:t>
            </a:r>
          </a:p>
          <a:p>
            <a:r>
              <a:rPr lang="en-CA" dirty="0"/>
              <a:t>If true, proceed, if false, abort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8326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 by contract using assertion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 pre-conditions to validate state at the beginning of a function</a:t>
            </a:r>
          </a:p>
          <a:p>
            <a:pPr lvl="1"/>
            <a:r>
              <a:rPr lang="en-CA" dirty="0"/>
              <a:t>make sure everything is OK before we start</a:t>
            </a:r>
          </a:p>
          <a:p>
            <a:r>
              <a:rPr lang="en-CA" dirty="0"/>
              <a:t>Use post-conditions to ensure the module provides the expected results</a:t>
            </a:r>
          </a:p>
          <a:p>
            <a:pPr lvl="1"/>
            <a:r>
              <a:rPr lang="en-CA" dirty="0"/>
              <a:t>make sure we did not break anything</a:t>
            </a:r>
          </a:p>
          <a:p>
            <a:r>
              <a:rPr lang="en-CA" dirty="0"/>
              <a:t>Define an invariant to ensure the state of the module is maintained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1506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Assertions are meant for developers. They are not “user friendly”.</a:t>
            </a:r>
          </a:p>
          <a:p>
            <a:endParaRPr lang="en-CA" dirty="0"/>
          </a:p>
          <a:p>
            <a:r>
              <a:rPr lang="en-CA" dirty="0"/>
              <a:t>Running checks can take lots of time.</a:t>
            </a:r>
          </a:p>
          <a:p>
            <a:endParaRPr lang="en-CA" dirty="0"/>
          </a:p>
          <a:p>
            <a:r>
              <a:rPr lang="en-CA" dirty="0"/>
              <a:t>Assertions should be turned off in production code.</a:t>
            </a:r>
          </a:p>
          <a:p>
            <a:pPr lvl="1"/>
            <a:r>
              <a:rPr lang="en-CA" dirty="0"/>
              <a:t>define the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NDEBUG</a:t>
            </a:r>
            <a:r>
              <a:rPr lang="en-CA" dirty="0"/>
              <a:t> preprocessor macro to remove assertions</a:t>
            </a:r>
          </a:p>
          <a:p>
            <a:pPr lvl="1"/>
            <a:r>
              <a:rPr lang="en-CA" dirty="0"/>
              <a:t>Use compiler option, e.g.</a:t>
            </a:r>
          </a:p>
          <a:p>
            <a:pPr marL="457200" lvl="1" indent="0">
              <a:buNone/>
            </a:pPr>
            <a:r>
              <a:rPr lang="en-CA" dirty="0"/>
              <a:t>   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clang –Wall -DNDEBUG</a:t>
            </a:r>
          </a:p>
        </p:txBody>
      </p:sp>
    </p:spTree>
    <p:extLst>
      <p:ext uri="{BB962C8B-B14F-4D97-AF65-F5344CB8AC3E}">
        <p14:creationId xmlns:p14="http://schemas.microsoft.com/office/powerpoint/2010/main" val="2981350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Be careful about program structure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&lt; size;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  assert(content[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] != ‘\0’);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Solution: wrap complex validation in a function and call it in an assertion</a:t>
            </a:r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assert(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validateSize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(content, size));</a:t>
            </a:r>
          </a:p>
        </p:txBody>
      </p:sp>
    </p:spTree>
    <p:extLst>
      <p:ext uri="{BB962C8B-B14F-4D97-AF65-F5344CB8AC3E}">
        <p14:creationId xmlns:p14="http://schemas.microsoft.com/office/powerpoint/2010/main" val="1509670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7184721" cy="914400"/>
          </a:xfrm>
        </p:spPr>
        <p:txBody>
          <a:bodyPr/>
          <a:lstStyle/>
          <a:p>
            <a:r>
              <a:rPr lang="en-CA" dirty="0"/>
              <a:t>Example: </a:t>
            </a:r>
            <a:r>
              <a:rPr lang="en-CA" dirty="0" err="1"/>
              <a:t>BinarySearch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0" y="685800"/>
            <a:ext cx="9144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array[],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SIZE,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TARGET)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first = 0;               // index of first element of search range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last = SIZE - 1;         // index of last element of search range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middle;                  // index of middle element of search range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-1;             // assume the TARGET will not be found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(result == -1 &amp;&amp; last &gt;= first)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middle = first + (last - first) / 2;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(array[middle] == TARGET)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TARGET has been found at this index!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result = middle;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 (array[middle] &gt; TARGET)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eliminate locations &gt;= middle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last = middle - 1;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eliminate locations &lt;= middle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first = middle + 1;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result;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94097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simple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</Template>
  <TotalTime>13742</TotalTime>
  <Words>1044</Words>
  <Application>Microsoft Office PowerPoint</Application>
  <PresentationFormat>On-screen Show (4:3)</PresentationFormat>
  <Paragraphs>163</Paragraphs>
  <Slides>21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Courier New</vt:lpstr>
      <vt:lpstr>Times New Roman</vt:lpstr>
      <vt:lpstr>simple</vt:lpstr>
      <vt:lpstr>Design by Contract</vt:lpstr>
      <vt:lpstr>Design by Contract</vt:lpstr>
      <vt:lpstr>Design by Contract</vt:lpstr>
      <vt:lpstr>Assertions</vt:lpstr>
      <vt:lpstr>Assertion in C</vt:lpstr>
      <vt:lpstr>Design by contract using assertion</vt:lpstr>
      <vt:lpstr>Assertion</vt:lpstr>
      <vt:lpstr>Issues</vt:lpstr>
      <vt:lpstr>Example: BinarySearch</vt:lpstr>
      <vt:lpstr>Design by Contract</vt:lpstr>
      <vt:lpstr>Assertion</vt:lpstr>
      <vt:lpstr>Program defensively</vt:lpstr>
      <vt:lpstr>Check error returns</vt:lpstr>
      <vt:lpstr>Examples</vt:lpstr>
      <vt:lpstr>Testing</vt:lpstr>
      <vt:lpstr>Example: Testing a sort function</vt:lpstr>
      <vt:lpstr>Two approaches</vt:lpstr>
      <vt:lpstr>Test Automation: Scaffolding</vt:lpstr>
      <vt:lpstr>General guidelines of testing</vt:lpstr>
      <vt:lpstr>Test with assertions on and off</vt:lpstr>
      <vt:lpstr>Test Driven Development (TDD)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374 Programming Concepts &amp; Tools</dc:title>
  <dc:creator>Hal Perkins</dc:creator>
  <cp:lastModifiedBy>Stela Seo</cp:lastModifiedBy>
  <cp:revision>394</cp:revision>
  <cp:lastPrinted>2013-01-22T01:05:00Z</cp:lastPrinted>
  <dcterms:created xsi:type="dcterms:W3CDTF">2012-01-27T17:46:36Z</dcterms:created>
  <dcterms:modified xsi:type="dcterms:W3CDTF">2017-10-12T04:34:11Z</dcterms:modified>
</cp:coreProperties>
</file>