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94151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7A559-733F-4217-9001-A74D08E7A7BE}"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48227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63086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22553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415413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39832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3340981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3819257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152942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41069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7A559-733F-4217-9001-A74D08E7A7BE}"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407396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7A559-733F-4217-9001-A74D08E7A7BE}"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397157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7A559-733F-4217-9001-A74D08E7A7BE}"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36272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B7A559-733F-4217-9001-A74D08E7A7BE}"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34836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7A559-733F-4217-9001-A74D08E7A7BE}" type="datetimeFigureOut">
              <a:rPr lang="en-IN" smtClean="0"/>
              <a:t>06-12-2020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294415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7A559-733F-4217-9001-A74D08E7A7BE}"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45180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7A559-733F-4217-9001-A74D08E7A7BE}"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66913A-978F-4BB8-9463-285139ED628A}" type="slidenum">
              <a:rPr lang="en-IN" smtClean="0"/>
              <a:t>‹#›</a:t>
            </a:fld>
            <a:endParaRPr lang="en-IN"/>
          </a:p>
        </p:txBody>
      </p:sp>
    </p:spTree>
    <p:extLst>
      <p:ext uri="{BB962C8B-B14F-4D97-AF65-F5344CB8AC3E}">
        <p14:creationId xmlns:p14="http://schemas.microsoft.com/office/powerpoint/2010/main" val="89365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B7A559-733F-4217-9001-A74D08E7A7BE}" type="datetimeFigureOut">
              <a:rPr lang="en-IN" smtClean="0"/>
              <a:t>06-12-2020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66913A-978F-4BB8-9463-285139ED628A}" type="slidenum">
              <a:rPr lang="en-IN" smtClean="0"/>
              <a:t>‹#›</a:t>
            </a:fld>
            <a:endParaRPr lang="en-IN"/>
          </a:p>
        </p:txBody>
      </p:sp>
    </p:spTree>
    <p:extLst>
      <p:ext uri="{BB962C8B-B14F-4D97-AF65-F5344CB8AC3E}">
        <p14:creationId xmlns:p14="http://schemas.microsoft.com/office/powerpoint/2010/main" val="35090711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D8C28-78BD-41F8-8537-A12AEE56EADE}"/>
              </a:ext>
            </a:extLst>
          </p:cNvPr>
          <p:cNvSpPr>
            <a:spLocks noGrp="1"/>
          </p:cNvSpPr>
          <p:nvPr>
            <p:ph type="ctrTitle"/>
          </p:nvPr>
        </p:nvSpPr>
        <p:spPr/>
        <p:txBody>
          <a:bodyPr/>
          <a:lstStyle/>
          <a:p>
            <a:r>
              <a:rPr lang="en-IN" dirty="0"/>
              <a:t>Malignant Comments Classification Project</a:t>
            </a:r>
          </a:p>
        </p:txBody>
      </p:sp>
      <p:sp>
        <p:nvSpPr>
          <p:cNvPr id="5" name="Subtitle 4">
            <a:extLst>
              <a:ext uri="{FF2B5EF4-FFF2-40B4-BE49-F238E27FC236}">
                <a16:creationId xmlns:a16="http://schemas.microsoft.com/office/drawing/2014/main" id="{9C7FB404-9A36-4B32-82E2-666DB08B025B}"/>
              </a:ext>
            </a:extLst>
          </p:cNvPr>
          <p:cNvSpPr>
            <a:spLocks noGrp="1"/>
          </p:cNvSpPr>
          <p:nvPr>
            <p:ph type="subTitle" idx="1"/>
          </p:nvPr>
        </p:nvSpPr>
        <p:spPr/>
        <p:txBody>
          <a:bodyPr/>
          <a:lstStyle/>
          <a:p>
            <a:r>
              <a:rPr lang="en-IN" dirty="0"/>
              <a:t>Submitted by: Alan Tresa Ananyase</a:t>
            </a:r>
          </a:p>
        </p:txBody>
      </p:sp>
    </p:spTree>
    <p:extLst>
      <p:ext uri="{BB962C8B-B14F-4D97-AF65-F5344CB8AC3E}">
        <p14:creationId xmlns:p14="http://schemas.microsoft.com/office/powerpoint/2010/main" val="373573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ROC Curve</a:t>
            </a:r>
          </a:p>
        </p:txBody>
      </p:sp>
      <p:pic>
        <p:nvPicPr>
          <p:cNvPr id="4" name="Picture 3">
            <a:extLst>
              <a:ext uri="{FF2B5EF4-FFF2-40B4-BE49-F238E27FC236}">
                <a16:creationId xmlns:a16="http://schemas.microsoft.com/office/drawing/2014/main" id="{2ADF43B2-7180-4AAB-8145-E9515C5E8AA5}"/>
              </a:ext>
            </a:extLst>
          </p:cNvPr>
          <p:cNvPicPr/>
          <p:nvPr/>
        </p:nvPicPr>
        <p:blipFill>
          <a:blip r:embed="rId2"/>
          <a:stretch>
            <a:fillRect/>
          </a:stretch>
        </p:blipFill>
        <p:spPr>
          <a:xfrm>
            <a:off x="1337739" y="1594973"/>
            <a:ext cx="3372783" cy="2298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FFD2E92-D6EE-4B0E-BDEF-FB61C3CE764C}"/>
              </a:ext>
            </a:extLst>
          </p:cNvPr>
          <p:cNvPicPr/>
          <p:nvPr/>
        </p:nvPicPr>
        <p:blipFill>
          <a:blip r:embed="rId3"/>
          <a:stretch>
            <a:fillRect/>
          </a:stretch>
        </p:blipFill>
        <p:spPr>
          <a:xfrm>
            <a:off x="4917021" y="1594973"/>
            <a:ext cx="3401245" cy="2292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7DBAF51-5421-4A52-AAF7-A827A577407D}"/>
              </a:ext>
            </a:extLst>
          </p:cNvPr>
          <p:cNvPicPr/>
          <p:nvPr/>
        </p:nvPicPr>
        <p:blipFill>
          <a:blip r:embed="rId4"/>
          <a:stretch>
            <a:fillRect/>
          </a:stretch>
        </p:blipFill>
        <p:spPr>
          <a:xfrm>
            <a:off x="8524876" y="1594973"/>
            <a:ext cx="3248500" cy="2292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B10CC0DE-0595-45B1-894B-E703B20F3283}"/>
              </a:ext>
            </a:extLst>
          </p:cNvPr>
          <p:cNvPicPr/>
          <p:nvPr/>
        </p:nvPicPr>
        <p:blipFill>
          <a:blip r:embed="rId5"/>
          <a:stretch>
            <a:fillRect/>
          </a:stretch>
        </p:blipFill>
        <p:spPr>
          <a:xfrm>
            <a:off x="1337739" y="4031317"/>
            <a:ext cx="3372783" cy="2370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5E043BA-A326-4E47-910F-CF8B5059481B}"/>
              </a:ext>
            </a:extLst>
          </p:cNvPr>
          <p:cNvPicPr/>
          <p:nvPr/>
        </p:nvPicPr>
        <p:blipFill>
          <a:blip r:embed="rId6"/>
          <a:stretch>
            <a:fillRect/>
          </a:stretch>
        </p:blipFill>
        <p:spPr>
          <a:xfrm>
            <a:off x="4917021" y="4031317"/>
            <a:ext cx="3401245" cy="2370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E1A8065-CA66-45B9-994D-0C71C2A33930}"/>
              </a:ext>
            </a:extLst>
          </p:cNvPr>
          <p:cNvPicPr/>
          <p:nvPr/>
        </p:nvPicPr>
        <p:blipFill>
          <a:blip r:embed="rId7"/>
          <a:stretch>
            <a:fillRect/>
          </a:stretch>
        </p:blipFill>
        <p:spPr>
          <a:xfrm>
            <a:off x="8524876" y="4031318"/>
            <a:ext cx="3257866" cy="2370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26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Final Submission</a:t>
            </a:r>
          </a:p>
        </p:txBody>
      </p:sp>
      <p:pic>
        <p:nvPicPr>
          <p:cNvPr id="11" name="Picture 10">
            <a:extLst>
              <a:ext uri="{FF2B5EF4-FFF2-40B4-BE49-F238E27FC236}">
                <a16:creationId xmlns:a16="http://schemas.microsoft.com/office/drawing/2014/main" id="{FEB4E9D2-F124-49DE-9DD2-67958822710F}"/>
              </a:ext>
            </a:extLst>
          </p:cNvPr>
          <p:cNvPicPr/>
          <p:nvPr/>
        </p:nvPicPr>
        <p:blipFill>
          <a:blip r:embed="rId2"/>
          <a:stretch>
            <a:fillRect/>
          </a:stretch>
        </p:blipFill>
        <p:spPr>
          <a:xfrm>
            <a:off x="1484311" y="1704975"/>
            <a:ext cx="10477355" cy="3829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64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Abstract</a:t>
            </a:r>
          </a:p>
        </p:txBody>
      </p:sp>
      <p:sp>
        <p:nvSpPr>
          <p:cNvPr id="3" name="Content Placeholder 2">
            <a:extLst>
              <a:ext uri="{FF2B5EF4-FFF2-40B4-BE49-F238E27FC236}">
                <a16:creationId xmlns:a16="http://schemas.microsoft.com/office/drawing/2014/main" id="{18D37D39-2D5F-479B-AD6A-576583788A26}"/>
              </a:ext>
            </a:extLst>
          </p:cNvPr>
          <p:cNvSpPr>
            <a:spLocks noGrp="1"/>
          </p:cNvSpPr>
          <p:nvPr>
            <p:ph idx="1"/>
          </p:nvPr>
        </p:nvSpPr>
        <p:spPr>
          <a:xfrm>
            <a:off x="1484310" y="1514475"/>
            <a:ext cx="10018713" cy="4276725"/>
          </a:xfrm>
        </p:spPr>
        <p:txBody>
          <a:bodyPr>
            <a:normAutofit/>
          </a:bodyPr>
          <a:lstStyle/>
          <a:p>
            <a:pPr marL="0" indent="0" algn="just">
              <a:buNone/>
            </a:pPr>
            <a:r>
              <a:rPr lang="en-US" dirty="0"/>
              <a:t>Now-a-days, derogatory comments are often made by one another, not only in offline environment but also immensely in online environments like social networking websites and online communities. So, an Identification combined with Prevention System in all social networking websites and applications, including all the communities, existing in the digital world is a necessity. In such a system, the Identification Block should identify any negative online behavior and should signal the Prevention Block to take action accordingly. This study aims to analyze any piece of text and detecting different types of malignant like rude, threats, insults and hatred.</a:t>
            </a:r>
            <a:endParaRPr lang="en-IN" dirty="0"/>
          </a:p>
        </p:txBody>
      </p:sp>
    </p:spTree>
    <p:extLst>
      <p:ext uri="{BB962C8B-B14F-4D97-AF65-F5344CB8AC3E}">
        <p14:creationId xmlns:p14="http://schemas.microsoft.com/office/powerpoint/2010/main" val="213391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Introduction</a:t>
            </a:r>
          </a:p>
        </p:txBody>
      </p:sp>
      <p:sp>
        <p:nvSpPr>
          <p:cNvPr id="3" name="Content Placeholder 2">
            <a:extLst>
              <a:ext uri="{FF2B5EF4-FFF2-40B4-BE49-F238E27FC236}">
                <a16:creationId xmlns:a16="http://schemas.microsoft.com/office/drawing/2014/main" id="{18D37D39-2D5F-479B-AD6A-576583788A26}"/>
              </a:ext>
            </a:extLst>
          </p:cNvPr>
          <p:cNvSpPr>
            <a:spLocks noGrp="1"/>
          </p:cNvSpPr>
          <p:nvPr>
            <p:ph idx="1"/>
          </p:nvPr>
        </p:nvSpPr>
        <p:spPr>
          <a:xfrm>
            <a:off x="1484310" y="1514475"/>
            <a:ext cx="10018713" cy="4276725"/>
          </a:xfrm>
        </p:spPr>
        <p:txBody>
          <a:bodyPr>
            <a:normAutofit/>
          </a:bodyPr>
          <a:lstStyle/>
          <a:p>
            <a:pPr marL="0" indent="0" algn="just">
              <a:buNone/>
            </a:pPr>
            <a:r>
              <a:rPr lang="en-US" dirty="0"/>
              <a:t>Over a decade, social media have been growing, and people are able to express their opinions and also discuss among others via these platforms. These debates may arise due to differences in opinion and may often result in fights over the social media during which offensive language termed as malignant comments may be used from one side. This clearly pose the threat of abuse and harassment online. As such, some people stop giving their opinions or give up seeking different opinions which result in unhealthy and biased discussion. As a result, different platforms and communities find it very difficult to facilitate fair conversation and are often forced to either limit user comments or get dissolved by shutting down user comments completely.</a:t>
            </a:r>
            <a:endParaRPr lang="en-IN" dirty="0"/>
          </a:p>
        </p:txBody>
      </p:sp>
    </p:spTree>
    <p:extLst>
      <p:ext uri="{BB962C8B-B14F-4D97-AF65-F5344CB8AC3E}">
        <p14:creationId xmlns:p14="http://schemas.microsoft.com/office/powerpoint/2010/main" val="419506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Dataset</a:t>
            </a:r>
          </a:p>
        </p:txBody>
      </p:sp>
      <p:pic>
        <p:nvPicPr>
          <p:cNvPr id="6" name="Picture 5">
            <a:extLst>
              <a:ext uri="{FF2B5EF4-FFF2-40B4-BE49-F238E27FC236}">
                <a16:creationId xmlns:a16="http://schemas.microsoft.com/office/drawing/2014/main" id="{2CD40591-E525-45A9-B164-678FDD1DF565}"/>
              </a:ext>
            </a:extLst>
          </p:cNvPr>
          <p:cNvPicPr/>
          <p:nvPr/>
        </p:nvPicPr>
        <p:blipFill>
          <a:blip r:embed="rId2"/>
          <a:stretch>
            <a:fillRect/>
          </a:stretch>
        </p:blipFill>
        <p:spPr>
          <a:xfrm>
            <a:off x="1484310" y="1514475"/>
            <a:ext cx="10218295" cy="2095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B8C0E2E5-BC84-4672-8963-636B3FC87E00}"/>
              </a:ext>
            </a:extLst>
          </p:cNvPr>
          <p:cNvSpPr txBox="1"/>
          <p:nvPr/>
        </p:nvSpPr>
        <p:spPr>
          <a:xfrm>
            <a:off x="1392012" y="3665280"/>
            <a:ext cx="10402890" cy="2554545"/>
          </a:xfrm>
          <a:prstGeom prst="rect">
            <a:avLst/>
          </a:prstGeom>
          <a:noFill/>
        </p:spPr>
        <p:txBody>
          <a:bodyPr wrap="square" rtlCol="0">
            <a:spAutoFit/>
          </a:bodyPr>
          <a:lstStyle/>
          <a:p>
            <a:r>
              <a:rPr lang="en-US" sz="2000" b="1" dirty="0"/>
              <a:t>Id: </a:t>
            </a:r>
            <a:r>
              <a:rPr lang="en-US" sz="2000" dirty="0"/>
              <a:t>A unique id aligned with each comment text.</a:t>
            </a:r>
          </a:p>
          <a:p>
            <a:r>
              <a:rPr lang="en-US" sz="2000" b="1" dirty="0" err="1"/>
              <a:t>comment_text</a:t>
            </a:r>
            <a:r>
              <a:rPr lang="en-US" sz="2000" b="1" dirty="0"/>
              <a:t>: </a:t>
            </a:r>
            <a:r>
              <a:rPr lang="en-US" sz="2000" dirty="0"/>
              <a:t>It includes the comment text.</a:t>
            </a:r>
          </a:p>
          <a:p>
            <a:r>
              <a:rPr lang="en-US" sz="2000" b="1" dirty="0"/>
              <a:t>Malignant: </a:t>
            </a:r>
            <a:r>
              <a:rPr lang="en-US" sz="2000" dirty="0"/>
              <a:t>It is a column with binary values depicting which comments are malignant in nature.</a:t>
            </a:r>
          </a:p>
          <a:p>
            <a:r>
              <a:rPr lang="en-US" sz="2000" b="1" dirty="0" err="1"/>
              <a:t>highly_malignant</a:t>
            </a:r>
            <a:r>
              <a:rPr lang="en-US" sz="2000" b="1" dirty="0"/>
              <a:t>: </a:t>
            </a:r>
            <a:r>
              <a:rPr lang="en-US" sz="2000" dirty="0"/>
              <a:t>Binary column with labels for highly malignant text.</a:t>
            </a:r>
          </a:p>
          <a:p>
            <a:r>
              <a:rPr lang="en-US" sz="2000" b="1" dirty="0"/>
              <a:t>Rude: </a:t>
            </a:r>
            <a:r>
              <a:rPr lang="en-US" sz="2000" dirty="0"/>
              <a:t>Binary column with labels for comments that are rude in nature.</a:t>
            </a:r>
          </a:p>
          <a:p>
            <a:r>
              <a:rPr lang="en-US" sz="2000" b="1" dirty="0"/>
              <a:t>Threat: </a:t>
            </a:r>
            <a:r>
              <a:rPr lang="en-US" sz="2000" dirty="0"/>
              <a:t>Binary column with labels for threatening context in the comments.</a:t>
            </a:r>
          </a:p>
          <a:p>
            <a:r>
              <a:rPr lang="en-US" sz="2000" b="1" dirty="0"/>
              <a:t>Abuse: </a:t>
            </a:r>
            <a:r>
              <a:rPr lang="en-US" sz="2000" dirty="0"/>
              <a:t>Binary column with labels with abusive </a:t>
            </a:r>
            <a:r>
              <a:rPr lang="en-US" sz="2000" dirty="0" err="1"/>
              <a:t>behaviour</a:t>
            </a:r>
            <a:r>
              <a:rPr lang="en-US" sz="2000" dirty="0"/>
              <a:t>.</a:t>
            </a:r>
          </a:p>
          <a:p>
            <a:r>
              <a:rPr lang="en-US" sz="2000" b="1" dirty="0"/>
              <a:t>Loathe: </a:t>
            </a:r>
            <a:r>
              <a:rPr lang="en-US" sz="2000" dirty="0"/>
              <a:t>Label to comments that are full of loathe and hatred.</a:t>
            </a:r>
          </a:p>
        </p:txBody>
      </p:sp>
    </p:spTree>
    <p:extLst>
      <p:ext uri="{BB962C8B-B14F-4D97-AF65-F5344CB8AC3E}">
        <p14:creationId xmlns:p14="http://schemas.microsoft.com/office/powerpoint/2010/main" val="280763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Data Pre-processing</a:t>
            </a:r>
          </a:p>
        </p:txBody>
      </p:sp>
      <p:sp>
        <p:nvSpPr>
          <p:cNvPr id="7" name="TextBox 6">
            <a:extLst>
              <a:ext uri="{FF2B5EF4-FFF2-40B4-BE49-F238E27FC236}">
                <a16:creationId xmlns:a16="http://schemas.microsoft.com/office/drawing/2014/main" id="{B8C0E2E5-BC84-4672-8963-636B3FC87E00}"/>
              </a:ext>
            </a:extLst>
          </p:cNvPr>
          <p:cNvSpPr txBox="1"/>
          <p:nvPr/>
        </p:nvSpPr>
        <p:spPr>
          <a:xfrm>
            <a:off x="1292221" y="1514474"/>
            <a:ext cx="10490203" cy="4421723"/>
          </a:xfrm>
          <a:prstGeom prst="rect">
            <a:avLst/>
          </a:prstGeom>
          <a:noFill/>
        </p:spPr>
        <p:txBody>
          <a:bodyPr wrap="square" rtlCol="0">
            <a:spAutoFit/>
          </a:bodyPr>
          <a:lstStyle/>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Convert text to lower case and replaced email addresses with ‘email’</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Replaced URLs with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webaddress</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Replaced money symbols with 'dollars'</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Replaced 10 digit phone numbers (formats include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paranthesis</a:t>
            </a:r>
            <a:r>
              <a:rPr lang="en-IN" sz="2400" dirty="0">
                <a:effectLst/>
                <a:latin typeface="Calibri" panose="020F0502020204030204" pitchFamily="34" charset="0"/>
                <a:ea typeface="Calibri" panose="020F0502020204030204" pitchFamily="34" charset="0"/>
                <a:cs typeface="Times New Roman" panose="02020603050405020304" pitchFamily="18" charset="0"/>
              </a:rPr>
              <a:t>, spaces, no spaces, dashes) with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phonenumber</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Replaced numbers with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numbr</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Removed punctuation</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Replaced whitespace between terms with a single space</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Removed leading and trailing whitespace</a:t>
            </a:r>
          </a:p>
          <a:p>
            <a:pPr marL="457200" lvl="0" indent="-457200">
              <a:lnSpc>
                <a:spcPct val="107000"/>
              </a:lnSpc>
              <a:spcAft>
                <a:spcPts val="800"/>
              </a:spcAft>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Removed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2400" dirty="0">
                <a:effectLst/>
                <a:latin typeface="Calibri" panose="020F0502020204030204" pitchFamily="34" charset="0"/>
                <a:ea typeface="Calibri" panose="020F0502020204030204" pitchFamily="34" charset="0"/>
                <a:cs typeface="Times New Roman" panose="02020603050405020304" pitchFamily="18" charset="0"/>
              </a:rPr>
              <a:t> with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nltk</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2400" dirty="0">
                <a:effectLst/>
                <a:latin typeface="Calibri" panose="020F0502020204030204" pitchFamily="34" charset="0"/>
                <a:ea typeface="Calibri" panose="020F0502020204030204" pitchFamily="34" charset="0"/>
                <a:cs typeface="Times New Roman" panose="02020603050405020304" pitchFamily="18" charset="0"/>
              </a:rPr>
              <a:t> corpus. Additional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2400" dirty="0">
                <a:effectLst/>
                <a:latin typeface="Calibri" panose="020F0502020204030204" pitchFamily="34" charset="0"/>
                <a:ea typeface="Calibri" panose="020F0502020204030204" pitchFamily="34" charset="0"/>
                <a:cs typeface="Times New Roman" panose="02020603050405020304" pitchFamily="18" charset="0"/>
              </a:rPr>
              <a:t> removed are 'u', 'ü', 'â',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ur</a:t>
            </a:r>
            <a:r>
              <a:rPr lang="en-IN" sz="2400" dirty="0">
                <a:effectLst/>
                <a:latin typeface="Calibri" panose="020F0502020204030204" pitchFamily="34" charset="0"/>
                <a:ea typeface="Calibri" panose="020F0502020204030204" pitchFamily="34" charset="0"/>
                <a:cs typeface="Times New Roman" panose="02020603050405020304" pitchFamily="18" charset="0"/>
              </a:rPr>
              <a:t>', '4', '2',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im</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dont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doin</a:t>
            </a:r>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ure</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59187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normAutofit/>
          </a:bodyPr>
          <a:lstStyle/>
          <a:p>
            <a:pPr algn="l"/>
            <a:r>
              <a:rPr lang="en-IN" dirty="0"/>
              <a:t>Correlation Heatmap</a:t>
            </a:r>
          </a:p>
        </p:txBody>
      </p:sp>
      <p:pic>
        <p:nvPicPr>
          <p:cNvPr id="9" name="Picture 8">
            <a:extLst>
              <a:ext uri="{FF2B5EF4-FFF2-40B4-BE49-F238E27FC236}">
                <a16:creationId xmlns:a16="http://schemas.microsoft.com/office/drawing/2014/main" id="{A6CAD259-180B-4072-B534-CE630CEE349F}"/>
              </a:ext>
            </a:extLst>
          </p:cNvPr>
          <p:cNvPicPr/>
          <p:nvPr/>
        </p:nvPicPr>
        <p:blipFill>
          <a:blip r:embed="rId2"/>
          <a:stretch>
            <a:fillRect/>
          </a:stretch>
        </p:blipFill>
        <p:spPr>
          <a:xfrm>
            <a:off x="2812176" y="1711180"/>
            <a:ext cx="6567647" cy="4922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028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Machine Learning Models</a:t>
            </a:r>
          </a:p>
        </p:txBody>
      </p:sp>
      <p:sp>
        <p:nvSpPr>
          <p:cNvPr id="7" name="TextBox 6">
            <a:extLst>
              <a:ext uri="{FF2B5EF4-FFF2-40B4-BE49-F238E27FC236}">
                <a16:creationId xmlns:a16="http://schemas.microsoft.com/office/drawing/2014/main" id="{B8C0E2E5-BC84-4672-8963-636B3FC87E00}"/>
              </a:ext>
            </a:extLst>
          </p:cNvPr>
          <p:cNvSpPr txBox="1"/>
          <p:nvPr/>
        </p:nvSpPr>
        <p:spPr>
          <a:xfrm>
            <a:off x="1292221" y="1514474"/>
            <a:ext cx="10490203" cy="2050690"/>
          </a:xfrm>
          <a:prstGeom prst="rect">
            <a:avLst/>
          </a:prstGeom>
          <a:noFill/>
        </p:spPr>
        <p:txBody>
          <a:bodyPr wrap="square" rtlCol="0">
            <a:spAutoFit/>
          </a:bodyPr>
          <a:lstStyle/>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SVC</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457200" lvl="0" indent="-457200">
              <a:lnSpc>
                <a:spcPct val="107000"/>
              </a:lnSpc>
              <a:buSzPts val="1400"/>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K-</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2400" dirty="0">
                <a:effectLst/>
                <a:latin typeface="Calibri" panose="020F0502020204030204" pitchFamily="34" charset="0"/>
                <a:ea typeface="Calibri" panose="020F0502020204030204" pitchFamily="34" charset="0"/>
                <a:cs typeface="Times New Roman" panose="02020603050405020304" pitchFamily="18" charset="0"/>
              </a:rPr>
              <a:t> Classifier</a:t>
            </a:r>
          </a:p>
        </p:txBody>
      </p:sp>
      <p:pic>
        <p:nvPicPr>
          <p:cNvPr id="5" name="Picture 4">
            <a:extLst>
              <a:ext uri="{FF2B5EF4-FFF2-40B4-BE49-F238E27FC236}">
                <a16:creationId xmlns:a16="http://schemas.microsoft.com/office/drawing/2014/main" id="{996A4048-33AD-4B85-9775-391118FDEE87}"/>
              </a:ext>
            </a:extLst>
          </p:cNvPr>
          <p:cNvPicPr/>
          <p:nvPr/>
        </p:nvPicPr>
        <p:blipFill>
          <a:blip r:embed="rId2"/>
          <a:stretch>
            <a:fillRect/>
          </a:stretch>
        </p:blipFill>
        <p:spPr>
          <a:xfrm>
            <a:off x="1987545" y="3717564"/>
            <a:ext cx="4261455" cy="2359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D8262C9-5ACE-4E21-B5C6-06B6F54B10D6}"/>
              </a:ext>
            </a:extLst>
          </p:cNvPr>
          <p:cNvPicPr/>
          <p:nvPr/>
        </p:nvPicPr>
        <p:blipFill>
          <a:blip r:embed="rId3"/>
          <a:stretch>
            <a:fillRect/>
          </a:stretch>
        </p:blipFill>
        <p:spPr>
          <a:xfrm>
            <a:off x="7139940" y="3717564"/>
            <a:ext cx="4257354" cy="2359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889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Machine Learning Models (cont.…)</a:t>
            </a:r>
          </a:p>
        </p:txBody>
      </p:sp>
      <p:pic>
        <p:nvPicPr>
          <p:cNvPr id="4" name="Picture 3">
            <a:extLst>
              <a:ext uri="{FF2B5EF4-FFF2-40B4-BE49-F238E27FC236}">
                <a16:creationId xmlns:a16="http://schemas.microsoft.com/office/drawing/2014/main" id="{5D85663F-8C72-4DC5-84EE-E569C36BB35A}"/>
              </a:ext>
            </a:extLst>
          </p:cNvPr>
          <p:cNvPicPr/>
          <p:nvPr/>
        </p:nvPicPr>
        <p:blipFill>
          <a:blip r:embed="rId2"/>
          <a:stretch>
            <a:fillRect/>
          </a:stretch>
        </p:blipFill>
        <p:spPr>
          <a:xfrm>
            <a:off x="1619250" y="1514475"/>
            <a:ext cx="3600450" cy="2015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D626C0C-2390-4C8F-A366-C8AC5C021136}"/>
              </a:ext>
            </a:extLst>
          </p:cNvPr>
          <p:cNvPicPr/>
          <p:nvPr/>
        </p:nvPicPr>
        <p:blipFill>
          <a:blip r:embed="rId3"/>
          <a:stretch>
            <a:fillRect/>
          </a:stretch>
        </p:blipFill>
        <p:spPr>
          <a:xfrm>
            <a:off x="5845809" y="1514474"/>
            <a:ext cx="5420782" cy="3028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902E832-344E-4D0F-B331-F6E5B99BD174}"/>
              </a:ext>
            </a:extLst>
          </p:cNvPr>
          <p:cNvPicPr/>
          <p:nvPr/>
        </p:nvPicPr>
        <p:blipFill>
          <a:blip r:embed="rId4"/>
          <a:stretch>
            <a:fillRect/>
          </a:stretch>
        </p:blipFill>
        <p:spPr>
          <a:xfrm>
            <a:off x="1619250" y="3698557"/>
            <a:ext cx="3611838" cy="2015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4F49283-EE30-47F4-ABFA-27F0A5C8B531}"/>
              </a:ext>
            </a:extLst>
          </p:cNvPr>
          <p:cNvPicPr/>
          <p:nvPr/>
        </p:nvPicPr>
        <p:blipFill>
          <a:blip r:embed="rId5"/>
          <a:stretch>
            <a:fillRect/>
          </a:stretch>
        </p:blipFill>
        <p:spPr>
          <a:xfrm>
            <a:off x="5598158" y="4697965"/>
            <a:ext cx="6298115" cy="1016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808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3A0-EE65-42C9-8E13-523327D68234}"/>
              </a:ext>
            </a:extLst>
          </p:cNvPr>
          <p:cNvSpPr>
            <a:spLocks noGrp="1"/>
          </p:cNvSpPr>
          <p:nvPr>
            <p:ph type="title"/>
          </p:nvPr>
        </p:nvSpPr>
        <p:spPr>
          <a:xfrm>
            <a:off x="1484311" y="685800"/>
            <a:ext cx="10018713" cy="828675"/>
          </a:xfrm>
        </p:spPr>
        <p:txBody>
          <a:bodyPr/>
          <a:lstStyle/>
          <a:p>
            <a:pPr algn="l"/>
            <a:r>
              <a:rPr lang="en-IN" dirty="0"/>
              <a:t>Machine Learning Models Accuracy</a:t>
            </a:r>
          </a:p>
        </p:txBody>
      </p:sp>
      <p:pic>
        <p:nvPicPr>
          <p:cNvPr id="7" name="Picture 6">
            <a:extLst>
              <a:ext uri="{FF2B5EF4-FFF2-40B4-BE49-F238E27FC236}">
                <a16:creationId xmlns:a16="http://schemas.microsoft.com/office/drawing/2014/main" id="{44517ED4-8F7E-48D4-BC07-9C3397E26FA2}"/>
              </a:ext>
            </a:extLst>
          </p:cNvPr>
          <p:cNvPicPr/>
          <p:nvPr/>
        </p:nvPicPr>
        <p:blipFill>
          <a:blip r:embed="rId2"/>
          <a:stretch>
            <a:fillRect/>
          </a:stretch>
        </p:blipFill>
        <p:spPr>
          <a:xfrm>
            <a:off x="960272" y="2400300"/>
            <a:ext cx="10986497" cy="3162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7748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54</TotalTime>
  <Words>482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Parallax</vt:lpstr>
      <vt:lpstr>Malignant Comments Classification Project</vt:lpstr>
      <vt:lpstr>Abstract</vt:lpstr>
      <vt:lpstr>Introduction</vt:lpstr>
      <vt:lpstr>Dataset</vt:lpstr>
      <vt:lpstr>Data Pre-processing</vt:lpstr>
      <vt:lpstr>Correlation Heatmap</vt:lpstr>
      <vt:lpstr>Machine Learning Models</vt:lpstr>
      <vt:lpstr>Machine Learning Models (cont.…)</vt:lpstr>
      <vt:lpstr>Machine Learning Models Accuracy</vt:lpstr>
      <vt:lpstr>ROC Curve</vt:lpstr>
      <vt:lpstr>Final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Project</dc:title>
  <dc:creator>Alan Ananyase</dc:creator>
  <cp:lastModifiedBy>Alan Ananyase</cp:lastModifiedBy>
  <cp:revision>9</cp:revision>
  <dcterms:created xsi:type="dcterms:W3CDTF">2020-12-06T13:03:25Z</dcterms:created>
  <dcterms:modified xsi:type="dcterms:W3CDTF">2020-12-06T13:57:37Z</dcterms:modified>
</cp:coreProperties>
</file>