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4" r:id="rId3"/>
    <p:sldId id="258" r:id="rId4"/>
    <p:sldId id="263" r:id="rId5"/>
    <p:sldId id="293" r:id="rId6"/>
    <p:sldId id="259" r:id="rId7"/>
    <p:sldId id="290" r:id="rId8"/>
    <p:sldId id="295" r:id="rId9"/>
    <p:sldId id="296" r:id="rId10"/>
    <p:sldId id="300" r:id="rId11"/>
    <p:sldId id="289" r:id="rId12"/>
    <p:sldId id="297" r:id="rId13"/>
    <p:sldId id="299" r:id="rId14"/>
    <p:sldId id="261" r:id="rId15"/>
    <p:sldId id="285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5767-32B9-4B64-9DDE-7C2854AFCDB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B7A6E-D953-47C1-BC26-B37454EF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comes to your mind when we talk about business analytics?
https://www.polleverywhere.com/free_text_polls/WoKlxgDPv09dosPfIcvhx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B7A6E-D953-47C1-BC26-B37454EFBD8C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8E415-ACF1-43BB-8D6E-1EBAAB6543E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323D-7275-4514-B25F-1B34D7EE1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9D029-C3D3-42EA-9573-5E8F7FF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EC24-9166-428E-A0AE-199623FD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CE07-0248-46ED-9C64-11A6AF4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26E1-A1AF-46A9-A498-D4625184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60EC-8667-404B-9A65-A486EE6E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CB601-48C9-4394-8716-3570B4F1F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F6D4-4A2B-42E9-A88A-808DE717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1BB9-AC2F-409E-A55F-19358119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45BD-BC5C-49D0-99EE-9765239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1C12B-472C-477A-BFC4-09090209C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942CA-6737-4608-9EF8-D1FBED6B8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9C13F-CF3F-4B55-9FCE-DEA5B764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7137-D10D-481F-879A-9E488C80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9CD6-973E-4DE7-AD16-E819033B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2DEC-54F3-4374-9261-EC39A498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89F0-2A3D-431C-A840-5BA31C88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6F8F-617F-4726-B59D-360721A2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06C2-0581-4F49-B8A4-CEF78E6B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5D01-B1F0-43EC-BA9A-7808ADEB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9D9D-5E49-4CC9-8DFA-4821AED1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60AEC-BC26-46CF-B35A-0C5E0DB1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BE02-01A0-4C49-9B59-5523BF41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BC81-CEEF-461C-85A6-A03B536A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2232-C58F-4E2D-903C-1DE622EB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5091-CB60-46A8-A9E1-BCA12B3F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72BD-0EC6-4CC4-AD0C-ECC2BB263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71B60-9E8A-4BEB-951C-A8A100DA1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17D66-B448-4737-9ECA-AE629D58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31448-8B9E-4035-BDC3-9740861F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1F55-A324-4A61-93B7-6C1998F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E5C4-E689-411D-AEE8-4125D4C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AC62D-C1C6-449A-BFD4-CD7FAF8DA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DE126-C388-4958-AD4C-783011988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8E730-C355-43D3-9D4F-3CB16008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CA8A-E5B2-4768-9CFB-EF0B904CD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D4973-B787-4573-A4FB-63B66D9B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7D784-5D15-4126-A42D-E2688D86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1B1C-0DE0-495F-AF7F-2C296349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CDA1-9F29-4D67-A9C7-647563E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796E8-3D51-46E6-95E6-1D43AA3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05E2-230A-4251-A505-9BDD988B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FDE73-2218-4857-AEF1-B3B67ADD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7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7C6C6-0E4D-4644-B713-D6DCB920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D2C85-DED8-44CF-BC44-048426F6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7B437-347D-417F-BA11-766C4CB7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95C-A523-4E39-8FA2-60FE4146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DA3-8CB1-4F4D-87E5-8B787F6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365B1-F7E0-41EA-B30C-E62BDBF3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CDB8C-048F-4DE7-85A0-0495DF04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880F-1C3D-44A8-8AB0-D44CCB2B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BE1E7-9487-46F0-AD15-D62C42B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D5DA-2150-4269-8104-B38FC38F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5F87D-069B-4637-871A-AA0370A7B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5CE2-1744-4A4B-A43F-76DB77AF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BCB83-3C09-4DEA-AD9C-2B159524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0D908-A8FC-4879-B26A-5B68D13D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C2679-CD12-4AD3-B383-65D1DE40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62306-1D05-4F84-A926-C632F8E8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4AB4-0D9A-4CD2-85A0-8DC2B888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D9D85-0321-4554-8D3B-FC9B74567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7B8B-23CD-48C3-A2E5-273F8B0232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68EF-4C41-4501-9B52-F8CE3CC87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A757-2CC9-4CED-9134-B7D9D8759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61FA-8418-4CCB-B2AF-68D91DCEB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ashmirhill/2012/02/16/how-target-figured-out-a-teen-girl-was-pregnant-before-her-father-did/#407199d6666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esforce.com/blog/2019/07/what-is-predictive-analytics.html" TargetMode="External"/><Relationship Id="rId2" Type="http://schemas.openxmlformats.org/officeDocument/2006/relationships/hyperlink" Target="https://www.dezyre.com/article/types-of-analytics-descriptive-predictive-prescriptive-analytics/20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careers/search-jobs/jobs/businessanalyst-1513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anworksmart.com/diapers-beer-retail-predictive-analytic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C2E4-CCCD-434B-BB91-E5691C40B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Analytics</a:t>
            </a:r>
            <a:br>
              <a:rPr lang="en-US" dirty="0"/>
            </a:br>
            <a:r>
              <a:rPr lang="en-US" sz="4000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EDEA5-A804-4075-9C41-929E1D6C7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 Zhang</a:t>
            </a:r>
          </a:p>
        </p:txBody>
      </p:sp>
    </p:spTree>
    <p:extLst>
      <p:ext uri="{BB962C8B-B14F-4D97-AF65-F5344CB8AC3E}">
        <p14:creationId xmlns:p14="http://schemas.microsoft.com/office/powerpoint/2010/main" val="243942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95D-A7E1-4531-9EB5-17DB9CD8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1: Diaper </a:t>
            </a:r>
            <a:r>
              <a:rPr lang="en-US" dirty="0" err="1"/>
              <a:t>v.s</a:t>
            </a:r>
            <a:r>
              <a:rPr lang="en-US" dirty="0"/>
              <a:t>.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976F-A3A7-406A-99D8-0434A09C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Challenges?</a:t>
            </a:r>
          </a:p>
          <a:p>
            <a:pPr lvl="1"/>
            <a:r>
              <a:rPr lang="en-US" dirty="0"/>
              <a:t>Maybe the diapers are and beers are already in adjacent isles </a:t>
            </a:r>
          </a:p>
          <a:p>
            <a:pPr lvl="1"/>
            <a:r>
              <a:rPr lang="en-US" dirty="0"/>
              <a:t>Move them further away -&gt;  Loss of business?</a:t>
            </a:r>
          </a:p>
          <a:p>
            <a:pPr lvl="1"/>
            <a:r>
              <a:rPr lang="en-US" dirty="0"/>
              <a:t>Convincing your manager to do an experiment can be pretty difficult</a:t>
            </a:r>
          </a:p>
          <a:p>
            <a:pPr lvl="1"/>
            <a:r>
              <a:rPr lang="en-US" dirty="0"/>
              <a:t>You need to explain carefully why your proposal works with strong support</a:t>
            </a:r>
          </a:p>
          <a:p>
            <a:pPr lvl="2"/>
            <a:r>
              <a:rPr lang="en-US" dirty="0"/>
              <a:t>Like a sales pitch…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AA2E-AD12-4038-8025-C8BD9467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Pregnancy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C892FE-7972-4721-BFCA-9E54ADB95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33" t="15747" r="32011" b="5707"/>
          <a:stretch/>
        </p:blipFill>
        <p:spPr>
          <a:xfrm>
            <a:off x="284814" y="1534410"/>
            <a:ext cx="4961744" cy="4609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B10ED-0651-4E31-9F53-1E9159CC703C}"/>
              </a:ext>
            </a:extLst>
          </p:cNvPr>
          <p:cNvSpPr txBox="1"/>
          <p:nvPr/>
        </p:nvSpPr>
        <p:spPr>
          <a:xfrm>
            <a:off x="6190937" y="2488366"/>
            <a:ext cx="565129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An angry father noticed that his high school daughter received coupons for baby clothes and cribs from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Well, turns out that his daughter was indeed pregnant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00997-E962-4889-AE39-3456BC3DE19C}"/>
              </a:ext>
            </a:extLst>
          </p:cNvPr>
          <p:cNvSpPr/>
          <p:nvPr/>
        </p:nvSpPr>
        <p:spPr>
          <a:xfrm>
            <a:off x="469692" y="6211669"/>
            <a:ext cx="950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https://www.forbes.com/sites/kashmirhill/2012/02/16/how-target-figured-out-a-teen-girl-was-pregnant-before-her-father-did/#407199d66668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3937-72DA-4B95-9868-859AD65C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Pregnancy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A38B-6B89-4108-B99B-D02ED87E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45" y="176566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Any guess how this is done? </a:t>
            </a: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A woman is predicted to be pregnant if she buys enough of roughly 25 "pregnancy indicator" products like unscented lotion or vitamins</a:t>
            </a:r>
            <a:br>
              <a:rPr lang="en-US" dirty="0">
                <a:latin typeface="Calibri (Body)"/>
              </a:rPr>
            </a:br>
            <a:endParaRPr lang="en-US" dirty="0">
              <a:solidFill>
                <a:srgbClr val="424242"/>
              </a:solidFill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64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BDCBE26-9472-4844-A9E1-652A4726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45" y="1750674"/>
            <a:ext cx="10515600" cy="52422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Wait, there is more than that! Creepy…</a:t>
            </a: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How does this bring business value?</a:t>
            </a:r>
            <a:endParaRPr lang="en-US" dirty="0">
              <a:solidFill>
                <a:srgbClr val="424242"/>
              </a:solidFill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23CCA0-080B-4237-A44B-C93AD7EEEF4A}"/>
              </a:ext>
            </a:extLst>
          </p:cNvPr>
          <p:cNvGrpSpPr/>
          <p:nvPr/>
        </p:nvGrpSpPr>
        <p:grpSpPr>
          <a:xfrm>
            <a:off x="1155672" y="2202943"/>
            <a:ext cx="2656710" cy="2946179"/>
            <a:chOff x="1036195" y="2708847"/>
            <a:chExt cx="3122326" cy="3784028"/>
          </a:xfrm>
        </p:grpSpPr>
        <p:pic>
          <p:nvPicPr>
            <p:cNvPr id="7172" name="Picture 4" descr="Image result for calcium, magnesium and zinc target">
              <a:extLst>
                <a:ext uri="{FF2B5EF4-FFF2-40B4-BE49-F238E27FC236}">
                  <a16:creationId xmlns:a16="http://schemas.microsoft.com/office/drawing/2014/main" id="{AFBFDDEE-80CB-4C22-AE6C-842DEB9FC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195" y="2708847"/>
              <a:ext cx="3122326" cy="3122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E3DFED-8EB1-448B-9B30-BC06AB33684E}"/>
                </a:ext>
              </a:extLst>
            </p:cNvPr>
            <p:cNvSpPr txBox="1"/>
            <p:nvPr/>
          </p:nvSpPr>
          <p:spPr>
            <a:xfrm>
              <a:off x="1560600" y="6123543"/>
              <a:ext cx="2073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the first 20 weeks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3CA308-8F4C-4F43-944E-C01C65A60929}"/>
              </a:ext>
            </a:extLst>
          </p:cNvPr>
          <p:cNvGrpSpPr/>
          <p:nvPr/>
        </p:nvGrpSpPr>
        <p:grpSpPr>
          <a:xfrm>
            <a:off x="7045566" y="1941226"/>
            <a:ext cx="3245181" cy="2975547"/>
            <a:chOff x="5975454" y="1858169"/>
            <a:chExt cx="5147247" cy="4932375"/>
          </a:xfrm>
        </p:grpSpPr>
        <p:pic>
          <p:nvPicPr>
            <p:cNvPr id="7174" name="Picture 6" descr="Image result for extra-big bags of cotton balls">
              <a:extLst>
                <a:ext uri="{FF2B5EF4-FFF2-40B4-BE49-F238E27FC236}">
                  <a16:creationId xmlns:a16="http://schemas.microsoft.com/office/drawing/2014/main" id="{347CAA0B-A064-4E3F-B9CF-F965880A7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185" y="1858169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2" name="Picture 14" descr="Image result for unscented soap up up">
              <a:extLst>
                <a:ext uri="{FF2B5EF4-FFF2-40B4-BE49-F238E27FC236}">
                  <a16:creationId xmlns:a16="http://schemas.microsoft.com/office/drawing/2014/main" id="{1CE10DBC-11E4-429C-B7FC-C06C9FD05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1258" y="1917336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4" name="Picture 16" descr="Image result for unscented hand sanitizers target">
              <a:extLst>
                <a:ext uri="{FF2B5EF4-FFF2-40B4-BE49-F238E27FC236}">
                  <a16:creationId xmlns:a16="http://schemas.microsoft.com/office/drawing/2014/main" id="{2F1BFE45-3C07-4426-8EF2-BF28D775F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454" y="4101684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 descr="Image result for washcloth">
              <a:extLst>
                <a:ext uri="{FF2B5EF4-FFF2-40B4-BE49-F238E27FC236}">
                  <a16:creationId xmlns:a16="http://schemas.microsoft.com/office/drawing/2014/main" id="{5C666739-9A1B-4FDD-81FD-EA196F8E8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49" y="4270010"/>
              <a:ext cx="2520534" cy="252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400A8-CB45-4710-9221-F2FA0F2DE0D7}"/>
                </a:ext>
              </a:extLst>
            </p:cNvPr>
            <p:cNvSpPr txBox="1"/>
            <p:nvPr/>
          </p:nvSpPr>
          <p:spPr>
            <a:xfrm>
              <a:off x="7242747" y="6412290"/>
              <a:ext cx="3879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Close to the delivery date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D32F8CA8-4292-4414-B0BD-45C99853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Case 2: Pregnancy Prediction</a:t>
            </a:r>
          </a:p>
        </p:txBody>
      </p:sp>
    </p:spTree>
    <p:extLst>
      <p:ext uri="{BB962C8B-B14F-4D97-AF65-F5344CB8AC3E}">
        <p14:creationId xmlns:p14="http://schemas.microsoft.com/office/powerpoint/2010/main" val="36802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6483-3A2D-48A5-B6B6-BC43428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7C33-B325-4CFE-8A26-37EF7BE6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Analysis</a:t>
            </a:r>
          </a:p>
          <a:p>
            <a:pPr lvl="1"/>
            <a:r>
              <a:rPr lang="en-US" dirty="0"/>
              <a:t>Provide insight into the past. Here, we want to make to ask “What has happened?” </a:t>
            </a:r>
            <a:endParaRPr lang="en-US" b="1" dirty="0"/>
          </a:p>
          <a:p>
            <a:r>
              <a:rPr lang="en-US" b="1" dirty="0"/>
              <a:t>Predictive Analysis</a:t>
            </a:r>
          </a:p>
          <a:p>
            <a:pPr lvl="1"/>
            <a:r>
              <a:rPr lang="en-US" dirty="0"/>
              <a:t>look into the future. Here, we  want to ask “What could happen in the future?” </a:t>
            </a:r>
          </a:p>
          <a:p>
            <a:r>
              <a:rPr lang="en-US" b="1" dirty="0"/>
              <a:t>Prescriptive Analysis</a:t>
            </a:r>
          </a:p>
          <a:p>
            <a:pPr lvl="1"/>
            <a:r>
              <a:rPr lang="en-US" dirty="0"/>
              <a:t>Uses optimization and simulation algorithms to advice on possible outcomes and answer: “What should we do?”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xplosion: 8 Points 3">
                <a:extLst>
                  <a:ext uri="{FF2B5EF4-FFF2-40B4-BE49-F238E27FC236}">
                    <a16:creationId xmlns:a16="http://schemas.microsoft.com/office/drawing/2014/main" id="{28B6F8A3-A2F0-4FF5-BD89-4FCD86662FD4}"/>
                  </a:ext>
                </a:extLst>
              </p:cNvPr>
              <p:cNvSpPr/>
              <p:nvPr/>
            </p:nvSpPr>
            <p:spPr>
              <a:xfrm>
                <a:off x="2434652" y="5433934"/>
                <a:ext cx="7322695" cy="135661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Analytics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Machine Learning</a:t>
                </a:r>
              </a:p>
            </p:txBody>
          </p:sp>
        </mc:Choice>
        <mc:Fallback>
          <p:sp>
            <p:nvSpPr>
              <p:cNvPr id="4" name="Explosion: 8 Points 3">
                <a:extLst>
                  <a:ext uri="{FF2B5EF4-FFF2-40B4-BE49-F238E27FC236}">
                    <a16:creationId xmlns:a16="http://schemas.microsoft.com/office/drawing/2014/main" id="{28B6F8A3-A2F0-4FF5-BD89-4FCD86662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52" y="5433934"/>
                <a:ext cx="7322695" cy="1356610"/>
              </a:xfrm>
              <a:prstGeom prst="irregularSeal1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ECEC-0CC3-4C88-9952-BF6B9DB8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is BA used in the industry?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2B57-C9BF-46CC-BCDD-3F37FD56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Descriptive Analytics:</a:t>
            </a:r>
          </a:p>
          <a:p>
            <a:pPr lvl="1"/>
            <a:r>
              <a:rPr lang="en-US" dirty="0"/>
              <a:t>Around 90% of companies use descriptive analysis. </a:t>
            </a:r>
          </a:p>
          <a:p>
            <a:r>
              <a:rPr lang="en-US" dirty="0"/>
              <a:t>Predictive Analytics:</a:t>
            </a:r>
          </a:p>
          <a:p>
            <a:pPr lvl="1"/>
            <a:r>
              <a:rPr lang="en-US" dirty="0"/>
              <a:t>Just 28% of U.S. businesses use predictive analytics, the majority surveyed consider it to be “critical” or “very critical.” </a:t>
            </a:r>
          </a:p>
          <a:p>
            <a:pPr lvl="1"/>
            <a:r>
              <a:rPr lang="en-US" dirty="0"/>
              <a:t>The global market for predictive analytics is expected to triple to about $10.95 billion by 2022, from $3.49 billion in 2016.</a:t>
            </a:r>
          </a:p>
          <a:p>
            <a:pPr lvl="1"/>
            <a:r>
              <a:rPr lang="en-US" dirty="0"/>
              <a:t>Forbes Insights report found that 86% of executives who used predictive marketing for at least two years reported an increased return on investment. </a:t>
            </a:r>
          </a:p>
          <a:p>
            <a:r>
              <a:rPr lang="en-US" dirty="0"/>
              <a:t>Prescriptive analytics:</a:t>
            </a:r>
          </a:p>
          <a:p>
            <a:pPr lvl="1"/>
            <a:r>
              <a:rPr lang="en-US" dirty="0"/>
              <a:t>Very preliminary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3829B-813A-4710-9B13-87D06FC23378}"/>
              </a:ext>
            </a:extLst>
          </p:cNvPr>
          <p:cNvSpPr/>
          <p:nvPr/>
        </p:nvSpPr>
        <p:spPr>
          <a:xfrm>
            <a:off x="357266" y="6081383"/>
            <a:ext cx="1000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https://www.dezyre.com/article/types-of-analytics-descriptive-predictive-prescriptive-analytics/209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https://www.salesforce.com/blog/2019/07/what-is-predictive-analytics.html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197D-4AA2-4BED-A991-66FA8CFD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job qualifications for a BA 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8295B-DCBA-47E7-B9A8-655890DEB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3218" y="1603947"/>
            <a:ext cx="7741859" cy="4034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A6FF5C-EA1E-4B65-8E2A-31692447429C}"/>
              </a:ext>
            </a:extLst>
          </p:cNvPr>
          <p:cNvSpPr/>
          <p:nvPr/>
        </p:nvSpPr>
        <p:spPr>
          <a:xfrm>
            <a:off x="357265" y="6264134"/>
            <a:ext cx="856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https://www.mckinsey.com/careers/search-jobs/jobs/businessanalyst-15136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B7465-8760-4F92-B929-FCFE44C45ECE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1E82-B1B7-4768-B99B-8EF1E73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Business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73A1-1D33-4C0A-9373-4CD470C0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analytics</a:t>
            </a:r>
            <a:r>
              <a:rPr lang="en-US" dirty="0"/>
              <a:t> (</a:t>
            </a:r>
            <a:r>
              <a:rPr lang="en-US" b="1" dirty="0"/>
              <a:t>BA</a:t>
            </a:r>
            <a:r>
              <a:rPr lang="en-US" dirty="0"/>
              <a:t>) refers to the skills, technologies, practices for continuous iterative exploration and investigation of past business performance to gain insight and drive business planning. [Wikipedia]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4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let’s make BA more understandable.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data to learn something useful for the business. </a:t>
            </a:r>
          </a:p>
          <a:p>
            <a:r>
              <a:rPr lang="en-US" dirty="0"/>
              <a:t>Use data to predict something of importance to them. </a:t>
            </a:r>
          </a:p>
          <a:p>
            <a:r>
              <a:rPr lang="en-US" dirty="0"/>
              <a:t>Use “past data” to </a:t>
            </a:r>
            <a:r>
              <a:rPr lang="en-US" i="1" dirty="0"/>
              <a:t>infer</a:t>
            </a:r>
            <a:r>
              <a:rPr lang="en-US" dirty="0"/>
              <a:t> a </a:t>
            </a:r>
            <a:r>
              <a:rPr lang="en-US" i="1" dirty="0"/>
              <a:t>model</a:t>
            </a:r>
            <a:r>
              <a:rPr lang="en-US" dirty="0"/>
              <a:t> that fits the data.</a:t>
            </a:r>
          </a:p>
          <a:p>
            <a:r>
              <a:rPr lang="en-US" dirty="0"/>
              <a:t>Use these learned models to give meaningful business recommendations.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D511-16A0-4097-A7C5-16EEAA54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Sadly, the reality is</a:t>
            </a:r>
          </a:p>
        </p:txBody>
      </p:sp>
      <p:pic>
        <p:nvPicPr>
          <p:cNvPr id="1026" name="Picture 2" descr="Dog at laptop in tie">
            <a:extLst>
              <a:ext uri="{FF2B5EF4-FFF2-40B4-BE49-F238E27FC236}">
                <a16:creationId xmlns:a16="http://schemas.microsoft.com/office/drawing/2014/main" id="{987DDDB4-C839-4EFB-9586-D7C99F5BFD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98" y="2181069"/>
            <a:ext cx="6202221" cy="395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F530-2FE3-4EDD-991D-2118B2A3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problems we might encounter as business analysts?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1839-92E5-4068-9BE2-63DF890C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develop a model to predict market sales?</a:t>
            </a:r>
          </a:p>
          <a:p>
            <a:r>
              <a:rPr lang="en-US" dirty="0"/>
              <a:t>How do we model consumer choices?</a:t>
            </a:r>
          </a:p>
          <a:p>
            <a:r>
              <a:rPr lang="en-US" dirty="0"/>
              <a:t>How can I simulate the website click? What values to use for the parameters?</a:t>
            </a:r>
          </a:p>
          <a:p>
            <a:r>
              <a:rPr lang="en-US" dirty="0"/>
              <a:t>How do we identify my loyal customers?</a:t>
            </a:r>
          </a:p>
          <a:p>
            <a:r>
              <a:rPr lang="en-US" dirty="0"/>
              <a:t>How can I do personalize product recommendation for my customers? </a:t>
            </a:r>
          </a:p>
          <a:p>
            <a:r>
              <a:rPr lang="en-US" dirty="0"/>
              <a:t>How do we design an experiment to measure the effectiveness of a big market campaign?</a:t>
            </a:r>
          </a:p>
          <a:p>
            <a:r>
              <a:rPr lang="en-US" dirty="0"/>
              <a:t>How do we best allocate our sales force?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124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7410-968D-48DF-9278-31745677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Diaper </a:t>
            </a:r>
            <a:r>
              <a:rPr lang="en-US" dirty="0" err="1"/>
              <a:t>v.s</a:t>
            </a:r>
            <a:r>
              <a:rPr lang="en-US" dirty="0"/>
              <a:t>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9371-5466-4931-A791-01B03D4E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422" y="1773160"/>
            <a:ext cx="5140377" cy="4351338"/>
          </a:xfrm>
        </p:spPr>
        <p:txBody>
          <a:bodyPr>
            <a:normAutofit/>
          </a:bodyPr>
          <a:lstStyle/>
          <a:p>
            <a:r>
              <a:rPr lang="en-US" dirty="0"/>
              <a:t>Men between 30- 40 years in age, shopping between 5pm and 7pm on Fridays, who purchased diapers were most likely to also have beer in their carts.  </a:t>
            </a:r>
          </a:p>
          <a:p>
            <a:r>
              <a:rPr lang="en-US" dirty="0"/>
              <a:t>This motivated the grocery store to move the beer isle  closer to the diaper isle: instant 35% increase in sales of both.</a:t>
            </a:r>
          </a:p>
          <a:p>
            <a:r>
              <a:rPr lang="en-US" dirty="0"/>
              <a:t>Urban Myth?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947868-E16C-4D1B-A6E5-FA345E9735BB}"/>
              </a:ext>
            </a:extLst>
          </p:cNvPr>
          <p:cNvSpPr/>
          <p:nvPr/>
        </p:nvSpPr>
        <p:spPr>
          <a:xfrm>
            <a:off x="484682" y="6022304"/>
            <a:ext cx="843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https://canworksmart.com/diapers-beer-retail-predictive-analytics/</a:t>
            </a:r>
            <a:endParaRPr lang="en-US" dirty="0"/>
          </a:p>
        </p:txBody>
      </p:sp>
      <p:pic>
        <p:nvPicPr>
          <p:cNvPr id="2052" name="Picture 4" descr="Image result for diaper beer">
            <a:extLst>
              <a:ext uri="{FF2B5EF4-FFF2-40B4-BE49-F238E27FC236}">
                <a16:creationId xmlns:a16="http://schemas.microsoft.com/office/drawing/2014/main" id="{7DC3D490-C08A-4266-A30E-C81E77FC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7" y="2053652"/>
            <a:ext cx="5492012" cy="37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95D-A7E1-4531-9EB5-17DB9CD8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Diaper </a:t>
            </a:r>
            <a:r>
              <a:rPr lang="en-US" dirty="0" err="1"/>
              <a:t>v.s</a:t>
            </a:r>
            <a:r>
              <a:rPr lang="en-US" dirty="0"/>
              <a:t>.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976F-A3A7-406A-99D8-0434A09C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let’s go back to the origin of the study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01F8B1-C0D9-42FE-AEFE-3086EDC6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56169"/>
              </p:ext>
            </p:extLst>
          </p:nvPr>
        </p:nvGraphicFramePr>
        <p:xfrm>
          <a:off x="878173" y="2428408"/>
          <a:ext cx="3633866" cy="4243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6933">
                  <a:extLst>
                    <a:ext uri="{9D8B030D-6E8A-4147-A177-3AD203B41FA5}">
                      <a16:colId xmlns:a16="http://schemas.microsoft.com/office/drawing/2014/main" val="2173893868"/>
                    </a:ext>
                  </a:extLst>
                </a:gridCol>
                <a:gridCol w="1816933">
                  <a:extLst>
                    <a:ext uri="{9D8B030D-6E8A-4147-A177-3AD203B41FA5}">
                      <a16:colId xmlns:a16="http://schemas.microsoft.com/office/drawing/2014/main" val="3349456530"/>
                    </a:ext>
                  </a:extLst>
                </a:gridCol>
              </a:tblGrid>
              <a:tr h="36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Diaper 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Beer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53902270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7569374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4271705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8884133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0421037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71070897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01211867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7869040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1159983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6410298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375952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A1194E2-C2F5-46D3-BC1F-6CCD689EBF5E}"/>
              </a:ext>
            </a:extLst>
          </p:cNvPr>
          <p:cNvSpPr/>
          <p:nvPr/>
        </p:nvSpPr>
        <p:spPr>
          <a:xfrm>
            <a:off x="5095121" y="3513841"/>
            <a:ext cx="5883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 study conducted in June of 1992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Nothing but using SQL to find the correlation between the sales of two products in an unclosed mid-west retail store</a:t>
            </a:r>
          </a:p>
        </p:txBody>
      </p:sp>
    </p:spTree>
    <p:extLst>
      <p:ext uri="{BB962C8B-B14F-4D97-AF65-F5344CB8AC3E}">
        <p14:creationId xmlns:p14="http://schemas.microsoft.com/office/powerpoint/2010/main" val="343621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95D-A7E1-4531-9EB5-17DB9CD8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1: Diaper </a:t>
            </a:r>
            <a:r>
              <a:rPr lang="en-US" dirty="0" err="1"/>
              <a:t>v.s</a:t>
            </a:r>
            <a:r>
              <a:rPr lang="en-US" dirty="0"/>
              <a:t>.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976F-A3A7-406A-99D8-0434A09C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are a business analyst of a super market, what is your recommendation?</a:t>
            </a:r>
          </a:p>
          <a:p>
            <a:pPr lvl="1"/>
            <a:r>
              <a:rPr lang="en-US" dirty="0"/>
              <a:t>Is this applicable to my store? How?</a:t>
            </a:r>
          </a:p>
          <a:p>
            <a:pPr lvl="1"/>
            <a:r>
              <a:rPr lang="en-US" dirty="0"/>
              <a:t>How do I design an experiment to validate?</a:t>
            </a:r>
          </a:p>
          <a:p>
            <a:pPr lvl="1"/>
            <a:r>
              <a:rPr lang="en-US" dirty="0"/>
              <a:t>How do I measure the effect?</a:t>
            </a:r>
          </a:p>
          <a:p>
            <a:pPr lvl="1"/>
            <a:r>
              <a:rPr lang="en-US" dirty="0"/>
              <a:t>How strong is the correlation? </a:t>
            </a:r>
          </a:p>
          <a:p>
            <a:pPr lvl="1"/>
            <a:r>
              <a:rPr lang="en-US" dirty="0"/>
              <a:t>Is the correlation statistically significant?</a:t>
            </a:r>
          </a:p>
          <a:p>
            <a:pPr lvl="1"/>
            <a:r>
              <a:rPr lang="en-US" dirty="0"/>
              <a:t>Impact from other factors?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01F8B1-C0D9-42FE-AEFE-3086EDC6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84662"/>
              </p:ext>
            </p:extLst>
          </p:nvPr>
        </p:nvGraphicFramePr>
        <p:xfrm>
          <a:off x="8215859" y="2257821"/>
          <a:ext cx="2883734" cy="3486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1867">
                  <a:extLst>
                    <a:ext uri="{9D8B030D-6E8A-4147-A177-3AD203B41FA5}">
                      <a16:colId xmlns:a16="http://schemas.microsoft.com/office/drawing/2014/main" val="2173893868"/>
                    </a:ext>
                  </a:extLst>
                </a:gridCol>
                <a:gridCol w="1441867">
                  <a:extLst>
                    <a:ext uri="{9D8B030D-6E8A-4147-A177-3AD203B41FA5}">
                      <a16:colId xmlns:a16="http://schemas.microsoft.com/office/drawing/2014/main" val="3349456530"/>
                    </a:ext>
                  </a:extLst>
                </a:gridCol>
              </a:tblGrid>
              <a:tr h="316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Diaper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53902270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7569374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4271705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8884133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0421037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71070897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01211867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7869040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1159983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6410298"/>
                  </a:ext>
                </a:extLst>
              </a:tr>
              <a:tr h="31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375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a4e9edc-3300-4226-b855-2139a5a5186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675</Words>
  <Application>Microsoft Office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(Body)</vt:lpstr>
      <vt:lpstr>Arial</vt:lpstr>
      <vt:lpstr>Calibri</vt:lpstr>
      <vt:lpstr>Calibri Light</vt:lpstr>
      <vt:lpstr>Cambria Math</vt:lpstr>
      <vt:lpstr>Office Theme</vt:lpstr>
      <vt:lpstr>Business Analytics Introduction </vt:lpstr>
      <vt:lpstr>PowerPoint Presentation</vt:lpstr>
      <vt:lpstr>What is Business Analytics?</vt:lpstr>
      <vt:lpstr>Okay, let’s make BA more understandable.</vt:lpstr>
      <vt:lpstr>Sadly, the reality is</vt:lpstr>
      <vt:lpstr>What kind of problems we might encounter as business analysts?</vt:lpstr>
      <vt:lpstr>Case 1: Diaper v.s Beer</vt:lpstr>
      <vt:lpstr>Case 1: Diaper v.s. Beer</vt:lpstr>
      <vt:lpstr>Case 1: Diaper v.s. Beer</vt:lpstr>
      <vt:lpstr>Case 1: Diaper v.s. Beer</vt:lpstr>
      <vt:lpstr>Case 2: Pregnancy Prediction</vt:lpstr>
      <vt:lpstr>Case 2: Pregnancy Prediction</vt:lpstr>
      <vt:lpstr>Case 2: Pregnancy Prediction</vt:lpstr>
      <vt:lpstr>Types of analysis</vt:lpstr>
      <vt:lpstr>How much is BA used in the industry?</vt:lpstr>
      <vt:lpstr>Sample job qualifications for a BA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Yi Zhang</dc:creator>
  <cp:lastModifiedBy>Yi Zhang</cp:lastModifiedBy>
  <cp:revision>73</cp:revision>
  <dcterms:created xsi:type="dcterms:W3CDTF">2019-08-30T21:03:35Z</dcterms:created>
  <dcterms:modified xsi:type="dcterms:W3CDTF">2019-09-05T00:10:54Z</dcterms:modified>
</cp:coreProperties>
</file>