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7" r:id="rId2"/>
    <p:sldId id="256" r:id="rId3"/>
    <p:sldId id="259" r:id="rId4"/>
    <p:sldId id="258" r:id="rId5"/>
    <p:sldId id="261"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0225"/>
  </p:normalViewPr>
  <p:slideViewPr>
    <p:cSldViewPr snapToGrid="0" snapToObjects="1">
      <p:cViewPr varScale="1">
        <p:scale>
          <a:sx n="54" d="100"/>
          <a:sy n="54" d="100"/>
        </p:scale>
        <p:origin x="3320" y="200"/>
      </p:cViewPr>
      <p:guideLst/>
    </p:cSldViewPr>
  </p:slideViewPr>
  <p:notesTextViewPr>
    <p:cViewPr>
      <p:scale>
        <a:sx n="1" d="1"/>
        <a:sy n="1" d="1"/>
      </p:scale>
      <p:origin x="0" y="-5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3380C-9B61-184D-9F2E-6769B6C8D15E}" type="datetimeFigureOut">
              <a:rPr lang="en-US" smtClean="0"/>
              <a:t>11/19/19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103A5-4A7F-4043-AE1F-CEA7C284103C}" type="slidenum">
              <a:rPr lang="en-US" smtClean="0"/>
              <a:t>‹#›</a:t>
            </a:fld>
            <a:endParaRPr lang="en-US"/>
          </a:p>
        </p:txBody>
      </p:sp>
    </p:spTree>
    <p:extLst>
      <p:ext uri="{BB962C8B-B14F-4D97-AF65-F5344CB8AC3E}">
        <p14:creationId xmlns:p14="http://schemas.microsoft.com/office/powerpoint/2010/main" val="427201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project, we have followed the above six steps: </a:t>
            </a:r>
          </a:p>
          <a:p>
            <a:pPr marL="171450" indent="-171450">
              <a:buFontTx/>
              <a:buChar char="-"/>
            </a:pPr>
            <a:r>
              <a:rPr lang="en-US" dirty="0"/>
              <a:t>Exploratory data analysis</a:t>
            </a:r>
          </a:p>
          <a:p>
            <a:pPr marL="171450" indent="-171450">
              <a:buFontTx/>
              <a:buChar char="-"/>
            </a:pPr>
            <a:r>
              <a:rPr lang="en-US" dirty="0"/>
              <a:t>Data processing</a:t>
            </a:r>
          </a:p>
          <a:p>
            <a:pPr marL="171450" indent="-171450">
              <a:buFontTx/>
              <a:buChar char="-"/>
            </a:pPr>
            <a:r>
              <a:rPr lang="en-US" dirty="0"/>
              <a:t>Feature selection</a:t>
            </a:r>
          </a:p>
          <a:p>
            <a:pPr marL="171450" indent="-171450">
              <a:buFontTx/>
              <a:buChar char="-"/>
            </a:pPr>
            <a:r>
              <a:rPr lang="en-US" dirty="0"/>
              <a:t>Building models</a:t>
            </a:r>
          </a:p>
          <a:p>
            <a:pPr marL="171450" indent="-171450">
              <a:buFontTx/>
              <a:buChar char="-"/>
            </a:pPr>
            <a:r>
              <a:rPr lang="en-US" dirty="0"/>
              <a:t>Evaluation and validation</a:t>
            </a:r>
          </a:p>
          <a:p>
            <a:pPr marL="171450" indent="-171450">
              <a:buFontTx/>
              <a:buChar char="-"/>
            </a:pPr>
            <a:r>
              <a:rPr lang="en-US" dirty="0"/>
              <a:t>(and in the end, we) make predictions with our model</a:t>
            </a:r>
          </a:p>
          <a:p>
            <a:pPr marL="0" indent="0">
              <a:buFontTx/>
              <a:buNone/>
            </a:pPr>
            <a:endParaRPr lang="en-US" dirty="0"/>
          </a:p>
          <a:p>
            <a:pPr marL="0" indent="0">
              <a:buFontTx/>
              <a:buNone/>
            </a:pPr>
            <a:r>
              <a:rPr lang="en-US" dirty="0"/>
              <a:t>During the process of EDA, we discovered that the data suffer from server missing values and imbalanced data.</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362103A5-4A7F-4043-AE1F-CEA7C284103C}" type="slidenum">
              <a:rPr lang="en-US" smtClean="0"/>
              <a:t>1</a:t>
            </a:fld>
            <a:endParaRPr lang="en-US"/>
          </a:p>
        </p:txBody>
      </p:sp>
    </p:spTree>
    <p:extLst>
      <p:ext uri="{BB962C8B-B14F-4D97-AF65-F5344CB8AC3E}">
        <p14:creationId xmlns:p14="http://schemas.microsoft.com/office/powerpoint/2010/main" val="93562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Among 433 features, we find that only </a:t>
            </a:r>
            <a:r>
              <a:rPr lang="en-US" sz="1200" b="0" i="0" kern="1200" dirty="0">
                <a:solidFill>
                  <a:schemeClr val="tx1"/>
                </a:solidFill>
                <a:effectLst/>
                <a:latin typeface="+mn-lt"/>
                <a:ea typeface="+mn-ea"/>
                <a:cs typeface="+mn-cs"/>
              </a:rPr>
              <a:t>18 features are without missing values.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Plenty </a:t>
            </a:r>
            <a:r>
              <a:rPr lang="en-US" sz="1200" b="0" i="0" kern="1200" dirty="0">
                <a:solidFill>
                  <a:schemeClr val="tx1"/>
                </a:solidFill>
                <a:effectLst/>
                <a:latin typeface="+mn-lt"/>
                <a:ea typeface="+mn-ea"/>
                <a:cs typeface="+mn-cs"/>
              </a:rPr>
              <a:t>features has more than 70~80% missing values. There are even 74 features with more than 80% missing values.</a:t>
            </a:r>
          </a:p>
          <a:p>
            <a:pPr marL="0" indent="0">
              <a:buFontTx/>
              <a:buNone/>
            </a:pPr>
            <a:endParaRPr lang="en-US" sz="1200" b="0" i="0" kern="1200" dirty="0">
              <a:solidFill>
                <a:schemeClr val="tx1"/>
              </a:solidFill>
              <a:effectLst/>
              <a:latin typeface="+mn-lt"/>
              <a:ea typeface="+mn-ea"/>
              <a:cs typeface="+mn-cs"/>
            </a:endParaRPr>
          </a:p>
          <a:p>
            <a:pPr marL="0" indent="0">
              <a:buFontTx/>
              <a:buNone/>
            </a:pPr>
            <a:endParaRPr lang="en-US" sz="1200" b="0" i="0" kern="1200" dirty="0">
              <a:solidFill>
                <a:schemeClr val="tx1"/>
              </a:solidFill>
              <a:effectLst/>
              <a:latin typeface="+mn-lt"/>
              <a:ea typeface="+mn-ea"/>
              <a:cs typeface="+mn-cs"/>
            </a:endParaRP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362103A5-4A7F-4043-AE1F-CEA7C284103C}" type="slidenum">
              <a:rPr lang="en-US" smtClean="0"/>
              <a:t>2</a:t>
            </a:fld>
            <a:endParaRPr lang="en-US"/>
          </a:p>
        </p:txBody>
      </p:sp>
    </p:spTree>
    <p:extLst>
      <p:ext uri="{BB962C8B-B14F-4D97-AF65-F5344CB8AC3E}">
        <p14:creationId xmlns:p14="http://schemas.microsoft.com/office/powerpoint/2010/main" val="72988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The data set is imbalanced as well. More than 90% of the data are not fraud which makes a lot sense. But imbalanced data may cause the model overfit.</a:t>
            </a:r>
          </a:p>
          <a:p>
            <a:pPr marL="0" indent="0">
              <a:buFontTx/>
              <a:buNone/>
            </a:pPr>
            <a:r>
              <a:rPr lang="en-US" sz="1200" b="0" i="0" kern="1200" dirty="0">
                <a:solidFill>
                  <a:schemeClr val="tx1"/>
                </a:solidFill>
                <a:effectLst/>
                <a:latin typeface="+mn-lt"/>
                <a:ea typeface="+mn-ea"/>
                <a:cs typeface="+mn-cs"/>
              </a:rPr>
              <a:t> </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362103A5-4A7F-4043-AE1F-CEA7C284103C}" type="slidenum">
              <a:rPr lang="en-US" smtClean="0"/>
              <a:t>3</a:t>
            </a:fld>
            <a:endParaRPr lang="en-US"/>
          </a:p>
        </p:txBody>
      </p:sp>
    </p:spTree>
    <p:extLst>
      <p:ext uri="{BB962C8B-B14F-4D97-AF65-F5344CB8AC3E}">
        <p14:creationId xmlns:p14="http://schemas.microsoft.com/office/powerpoint/2010/main" val="260251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other interesting facts about the data such as the visa takes up 65% of the transactions and Mastercard takes up 35% of the transactions. You can find out more interesting facts in our report.</a:t>
            </a:r>
          </a:p>
          <a:p>
            <a:pPr marL="0" indent="0">
              <a:buFontTx/>
              <a:buNone/>
            </a:pPr>
            <a:endParaRPr lang="en-US" dirty="0"/>
          </a:p>
          <a:p>
            <a:pPr marL="0" indent="0">
              <a:buFontTx/>
              <a:buNone/>
            </a:pPr>
            <a:r>
              <a:rPr lang="en-US" dirty="0"/>
              <a:t>To deal with missing values and imbalanced data, we need to conduct some data processing.</a:t>
            </a:r>
          </a:p>
          <a:p>
            <a:pPr marL="0" indent="0">
              <a:buFontTx/>
              <a:buNone/>
            </a:pPr>
            <a:endParaRPr lang="en-US" dirty="0"/>
          </a:p>
          <a:p>
            <a:pPr lvl="0" algn="just"/>
            <a:r>
              <a:rPr lang="en-US" dirty="0"/>
              <a:t>To eliminate missing values, for features that have more than 90% of the data, we remove them; for the rest, we tried </a:t>
            </a:r>
            <a:r>
              <a:rPr lang="en-US" dirty="0">
                <a:solidFill>
                  <a:schemeClr val="tx1">
                    <a:lumMod val="95000"/>
                    <a:lumOff val="5000"/>
                  </a:schemeClr>
                </a:solidFill>
                <a:cs typeface="Calibri"/>
                <a:sym typeface="Calibri"/>
              </a:rPr>
              <a:t>f</a:t>
            </a:r>
            <a:r>
              <a:rPr lang="en-US" altLang="zh-CN" dirty="0">
                <a:solidFill>
                  <a:schemeClr val="tx1">
                    <a:lumMod val="95000"/>
                    <a:lumOff val="5000"/>
                  </a:schemeClr>
                </a:solidFill>
                <a:cs typeface="Calibri"/>
                <a:sym typeface="Calibri"/>
              </a:rPr>
              <a:t>illed with Mean/Mode/Median, Linear Regression, and Multiple Imputation.</a:t>
            </a:r>
          </a:p>
        </p:txBody>
      </p:sp>
      <p:sp>
        <p:nvSpPr>
          <p:cNvPr id="4" name="Slide Number Placeholder 3"/>
          <p:cNvSpPr>
            <a:spLocks noGrp="1"/>
          </p:cNvSpPr>
          <p:nvPr>
            <p:ph type="sldNum" sz="quarter" idx="5"/>
          </p:nvPr>
        </p:nvSpPr>
        <p:spPr/>
        <p:txBody>
          <a:bodyPr/>
          <a:lstStyle/>
          <a:p>
            <a:fld id="{362103A5-4A7F-4043-AE1F-CEA7C284103C}" type="slidenum">
              <a:rPr lang="en-US" smtClean="0"/>
              <a:t>4</a:t>
            </a:fld>
            <a:endParaRPr lang="en-US"/>
          </a:p>
        </p:txBody>
      </p:sp>
    </p:spTree>
    <p:extLst>
      <p:ext uri="{BB962C8B-B14F-4D97-AF65-F5344CB8AC3E}">
        <p14:creationId xmlns:p14="http://schemas.microsoft.com/office/powerpoint/2010/main" val="32651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zh-CN" dirty="0">
                <a:solidFill>
                  <a:schemeClr val="tx1">
                    <a:lumMod val="95000"/>
                    <a:lumOff val="5000"/>
                  </a:schemeClr>
                </a:solidFill>
                <a:cs typeface="Calibri"/>
                <a:sym typeface="Calibri"/>
              </a:rPr>
              <a:t>To</a:t>
            </a:r>
            <a:r>
              <a:rPr lang="en-US" altLang="zh-CN" sz="1200" b="0" i="0" kern="1200" dirty="0">
                <a:solidFill>
                  <a:schemeClr val="tx1"/>
                </a:solidFill>
                <a:effectLst/>
                <a:latin typeface="+mn-lt"/>
                <a:ea typeface="+mn-ea"/>
                <a:cs typeface="+mn-cs"/>
                <a:sym typeface="Calibri"/>
              </a:rPr>
              <a:t> deal with imbalanced data, we use up-sampling, down-sampling, and SMOTE.</a:t>
            </a:r>
          </a:p>
          <a:p>
            <a:r>
              <a:rPr lang="en-US" sz="1200" b="0" i="0" kern="1200" dirty="0">
                <a:solidFill>
                  <a:schemeClr val="tx1"/>
                </a:solidFill>
                <a:effectLst/>
                <a:latin typeface="+mn-lt"/>
                <a:ea typeface="+mn-ea"/>
                <a:cs typeface="+mn-cs"/>
              </a:rPr>
              <a:t>a) Up-sampling increases the number of minority class members in the training set. The advantage is that no information from the original training set is lost. The disadvantage is that it is prone to overfitting.</a:t>
            </a:r>
          </a:p>
          <a:p>
            <a:r>
              <a:rPr lang="en-US" sz="1200" b="0" i="0" kern="1200" dirty="0">
                <a:solidFill>
                  <a:schemeClr val="tx1"/>
                </a:solidFill>
                <a:effectLst/>
                <a:latin typeface="+mn-lt"/>
                <a:ea typeface="+mn-ea"/>
                <a:cs typeface="+mn-cs"/>
              </a:rPr>
              <a:t>b) Down-sampling, on contrary to up-sampling, aims to reduce the number of majority samples to balance the class distribution. Since it is removing observations from the original data set, it might discard useful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 SMOTE: It is Synthetic Minority Over-sampling Technique. This also an up-sampling approach in which the minority class is up-sampled by creating ``synthetic'' examples rather than by over-sampling with replacement.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feature selection, we use filter method, wrapped method, and embedded methods.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Filter methods perform the feature selection independently of construction of the classification model. </a:t>
            </a:r>
            <a:r>
              <a:rPr lang="en-US" altLang="zh-CN" sz="1200" b="0" i="0" kern="1200" dirty="0">
                <a:solidFill>
                  <a:schemeClr val="tx1"/>
                </a:solidFill>
                <a:effectLst/>
                <a:latin typeface="+mn-lt"/>
                <a:ea typeface="+mn-ea"/>
                <a:cs typeface="+mn-cs"/>
              </a:rPr>
              <a:t>(</a:t>
            </a:r>
            <a:r>
              <a:rPr lang="en-US" dirty="0"/>
              <a:t>Pros:  A lot less expensive</a:t>
            </a:r>
            <a:r>
              <a:rPr lang="en-US" altLang="zh-CN" dirty="0"/>
              <a:t>.</a:t>
            </a:r>
            <a:r>
              <a:rPr lang="en-US" dirty="0"/>
              <a:t> Cons:  Not model-oriented</a:t>
            </a:r>
            <a:r>
              <a:rPr lang="en-US" altLang="zh-C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Wrapper methods iteratively select or eliminate a set of features using the prediction accuracy of the classification </a:t>
            </a:r>
          </a:p>
          <a:p>
            <a:r>
              <a:rPr lang="en-US" sz="1200" b="0" i="0" kern="1200" dirty="0">
                <a:solidFill>
                  <a:schemeClr val="tx1"/>
                </a:solidFill>
                <a:effectLst/>
                <a:latin typeface="+mn-lt"/>
                <a:ea typeface="+mn-ea"/>
                <a:cs typeface="+mn-cs"/>
              </a:rPr>
              <a:t>model. </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Since we have to train and cross-validate our model for each feature subset combination, this approach is much more expensive than a filter approach, which we discussed above.</a:t>
            </a:r>
            <a:r>
              <a:rPr lang="en-US" altLang="zh-C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dirty="0"/>
              <a:t>Pros: </a:t>
            </a:r>
            <a:r>
              <a:rPr lang="en-US" altLang="zh-CN" dirty="0"/>
              <a:t>1.</a:t>
            </a:r>
            <a:r>
              <a:rPr lang="en-US" dirty="0"/>
              <a:t> Model-oriented </a:t>
            </a:r>
            <a:r>
              <a:rPr lang="en-US" altLang="zh-CN" dirty="0"/>
              <a:t>2.</a:t>
            </a:r>
            <a:r>
              <a:rPr lang="en-US" dirty="0"/>
              <a:t> Usually gets good performance for the model you choose. Cons: </a:t>
            </a:r>
            <a:r>
              <a:rPr lang="en-US" altLang="zh-CN" dirty="0"/>
              <a:t>1.</a:t>
            </a:r>
            <a:r>
              <a:rPr lang="en-US" dirty="0"/>
              <a:t> Hugely computationally expensive.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embedded methods the feature selection is an integral part of the classification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Pros: </a:t>
            </a:r>
            <a:r>
              <a:rPr lang="en-US" altLang="zh-CN" dirty="0"/>
              <a:t>1.</a:t>
            </a:r>
            <a:r>
              <a:rPr lang="en-US" dirty="0"/>
              <a:t> Performs feature selection as part of learning the procedure Cons: </a:t>
            </a:r>
            <a:r>
              <a:rPr lang="en-US" altLang="zh-CN" dirty="0"/>
              <a:t>2.</a:t>
            </a:r>
            <a:r>
              <a:rPr lang="en-US" dirty="0"/>
              <a:t> Computationally demanding</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definition, pros and cons of these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model part, we tried logistic regression as our bench mark model, SVM, Random forest, and Light GBM.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Every group describe their models in a few sentences.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indent="0">
              <a:buFontTx/>
              <a:buNone/>
            </a:pPr>
            <a:endParaRPr lang="en-US" altLang="zh-CN" dirty="0">
              <a:solidFill>
                <a:schemeClr val="tx1">
                  <a:lumMod val="95000"/>
                  <a:lumOff val="5000"/>
                </a:schemeClr>
              </a:solidFill>
              <a:cs typeface="Calibri"/>
              <a:sym typeface="Calibri"/>
            </a:endParaRPr>
          </a:p>
        </p:txBody>
      </p:sp>
      <p:sp>
        <p:nvSpPr>
          <p:cNvPr id="4" name="Slide Number Placeholder 3"/>
          <p:cNvSpPr>
            <a:spLocks noGrp="1"/>
          </p:cNvSpPr>
          <p:nvPr>
            <p:ph type="sldNum" sz="quarter" idx="5"/>
          </p:nvPr>
        </p:nvSpPr>
        <p:spPr/>
        <p:txBody>
          <a:bodyPr/>
          <a:lstStyle/>
          <a:p>
            <a:fld id="{362103A5-4A7F-4043-AE1F-CEA7C284103C}" type="slidenum">
              <a:rPr lang="en-US" smtClean="0"/>
              <a:t>5</a:t>
            </a:fld>
            <a:endParaRPr lang="en-US"/>
          </a:p>
        </p:txBody>
      </p:sp>
    </p:spTree>
    <p:extLst>
      <p:ext uri="{BB962C8B-B14F-4D97-AF65-F5344CB8AC3E}">
        <p14:creationId xmlns:p14="http://schemas.microsoft.com/office/powerpoint/2010/main" val="3112813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zh-CN" dirty="0">
                <a:solidFill>
                  <a:schemeClr val="tx1">
                    <a:lumMod val="95000"/>
                    <a:lumOff val="5000"/>
                  </a:schemeClr>
                </a:solidFill>
                <a:cs typeface="Calibri"/>
                <a:sym typeface="Calibri"/>
              </a:rPr>
              <a:t>Q &amp; A:</a:t>
            </a:r>
          </a:p>
          <a:p>
            <a:pPr marL="0" indent="0">
              <a:buFontTx/>
              <a:buNone/>
            </a:pPr>
            <a:endParaRPr lang="en-US" altLang="zh-CN" dirty="0">
              <a:solidFill>
                <a:schemeClr val="tx1">
                  <a:lumMod val="95000"/>
                  <a:lumOff val="5000"/>
                </a:schemeClr>
              </a:solidFill>
              <a:cs typeface="Calibri"/>
              <a:sym typeface="Calibri"/>
            </a:endParaRPr>
          </a:p>
          <a:p>
            <a:pPr marL="228600" indent="-228600">
              <a:buFontTx/>
              <a:buAutoNum type="arabicPeriod"/>
            </a:pPr>
            <a:r>
              <a:rPr lang="en-US" altLang="zh-CN" dirty="0">
                <a:solidFill>
                  <a:schemeClr val="tx1">
                    <a:lumMod val="95000"/>
                    <a:lumOff val="5000"/>
                  </a:schemeClr>
                </a:solidFill>
                <a:cs typeface="Calibri"/>
                <a:sym typeface="Calibri"/>
              </a:rPr>
              <a:t>Missing values:</a:t>
            </a:r>
          </a:p>
          <a:p>
            <a:pPr marL="0" indent="0">
              <a:buFontTx/>
              <a:buNone/>
            </a:pPr>
            <a:r>
              <a:rPr lang="en-US" altLang="zh-CN" dirty="0">
                <a:solidFill>
                  <a:schemeClr val="tx1">
                    <a:lumMod val="95000"/>
                    <a:lumOff val="5000"/>
                  </a:schemeClr>
                </a:solidFill>
                <a:cs typeface="Calibri"/>
                <a:sym typeface="Calibri"/>
              </a:rPr>
              <a:t>1.1 Multiple imputation</a:t>
            </a:r>
          </a:p>
          <a:p>
            <a:r>
              <a:rPr lang="en-US" sz="1200" b="0" i="0" kern="1200" dirty="0">
                <a:solidFill>
                  <a:schemeClr val="tx1"/>
                </a:solidFill>
                <a:effectLst/>
                <a:latin typeface="+mn-lt"/>
                <a:ea typeface="+mn-ea"/>
                <a:cs typeface="+mn-cs"/>
              </a:rPr>
              <a:t>Multiple imputation has solved this problem by incorporating the uncertainty inherent in imputation.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1.1.1 Procedures</a:t>
            </a:r>
          </a:p>
          <a:p>
            <a:r>
              <a:rPr lang="en-US" sz="1200" b="0" i="0" kern="1200" dirty="0">
                <a:solidFill>
                  <a:schemeClr val="tx1"/>
                </a:solidFill>
                <a:effectLst/>
                <a:latin typeface="+mn-lt"/>
                <a:ea typeface="+mn-ea"/>
                <a:cs typeface="+mn-cs"/>
              </a:rPr>
              <a:t>It has four steps:</a:t>
            </a:r>
          </a:p>
          <a:p>
            <a:r>
              <a:rPr lang="en-US" sz="1200" b="0" i="0" kern="1200" dirty="0">
                <a:solidFill>
                  <a:schemeClr val="tx1"/>
                </a:solidFill>
                <a:effectLst/>
                <a:latin typeface="+mn-lt"/>
                <a:ea typeface="+mn-ea"/>
                <a:cs typeface="+mn-cs"/>
              </a:rPr>
              <a:t>a) Create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sets of imputations for the missing values using an imputation process with a random component.</a:t>
            </a:r>
          </a:p>
          <a:p>
            <a:r>
              <a:rPr lang="en-US" sz="1200" b="0" i="0" kern="1200" dirty="0">
                <a:solidFill>
                  <a:schemeClr val="tx1"/>
                </a:solidFill>
                <a:effectLst/>
                <a:latin typeface="+mn-lt"/>
                <a:ea typeface="+mn-ea"/>
                <a:cs typeface="+mn-cs"/>
              </a:rPr>
              <a:t>b) The result is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full data sets. Each data set will have slightly different values for the imputed data because of the random component.</a:t>
            </a:r>
          </a:p>
          <a:p>
            <a:r>
              <a:rPr lang="en-US" sz="1200" b="0" i="0" kern="1200" dirty="0">
                <a:solidFill>
                  <a:schemeClr val="tx1"/>
                </a:solidFill>
                <a:effectLst/>
                <a:latin typeface="+mn-lt"/>
                <a:ea typeface="+mn-ea"/>
                <a:cs typeface="+mn-cs"/>
              </a:rPr>
              <a:t>c) Analyze each completed data set. Each set of parameter estimates will differ slightly because the data differs slightly.</a:t>
            </a:r>
          </a:p>
          <a:p>
            <a:r>
              <a:rPr lang="en-US" sz="1200" b="0" i="0" kern="1200" dirty="0">
                <a:solidFill>
                  <a:schemeClr val="tx1"/>
                </a:solidFill>
                <a:effectLst/>
                <a:latin typeface="+mn-lt"/>
                <a:ea typeface="+mn-ea"/>
                <a:cs typeface="+mn-cs"/>
              </a:rPr>
              <a:t>d) Combine results, calculating the variation in parameter estimates.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1.1.2 Restriction</a:t>
            </a:r>
          </a:p>
          <a:p>
            <a:r>
              <a:rPr lang="en-US" sz="1200" b="0" i="0" kern="1200" dirty="0">
                <a:solidFill>
                  <a:schemeClr val="tx1"/>
                </a:solidFill>
                <a:effectLst/>
                <a:latin typeface="+mn-lt"/>
                <a:ea typeface="+mn-ea"/>
                <a:cs typeface="+mn-cs"/>
              </a:rPr>
              <a:t>First, it requires that the missing data be ignorable. </a:t>
            </a:r>
          </a:p>
          <a:p>
            <a:r>
              <a:rPr lang="en-US" sz="1200" b="0" i="0" kern="1200" dirty="0">
                <a:solidFill>
                  <a:schemeClr val="tx1"/>
                </a:solidFill>
                <a:effectLst/>
                <a:latin typeface="+mn-lt"/>
                <a:ea typeface="+mn-ea"/>
                <a:cs typeface="+mn-cs"/>
              </a:rPr>
              <a:t>Second, it requires a very good imputation model. Creating a good imputation model requires knowing your data very well and having variables that will predict missing values.</a:t>
            </a:r>
          </a:p>
          <a:p>
            <a:pPr marL="0" indent="0">
              <a:buFontTx/>
              <a:buNone/>
            </a:pPr>
            <a:endParaRPr lang="en-US" altLang="zh-CN" dirty="0">
              <a:solidFill>
                <a:schemeClr val="tx1">
                  <a:lumMod val="95000"/>
                  <a:lumOff val="5000"/>
                </a:schemeClr>
              </a:solidFill>
              <a:cs typeface="Calibri"/>
              <a:sym typeface="Calibri"/>
            </a:endParaRPr>
          </a:p>
          <a:p>
            <a:pPr marL="0" indent="0">
              <a:buFontTx/>
              <a:buNone/>
            </a:pPr>
            <a:endParaRPr lang="en-US" altLang="zh-CN" dirty="0">
              <a:solidFill>
                <a:schemeClr val="tx1">
                  <a:lumMod val="95000"/>
                  <a:lumOff val="5000"/>
                </a:schemeClr>
              </a:solidFill>
              <a:cs typeface="Calibri"/>
              <a:sym typeface="Calibri"/>
            </a:endParaRPr>
          </a:p>
          <a:p>
            <a:pPr marL="0" indent="0">
              <a:buFontTx/>
              <a:buNone/>
            </a:pPr>
            <a:endParaRPr lang="en-US" altLang="zh-CN" dirty="0">
              <a:solidFill>
                <a:schemeClr val="tx1">
                  <a:lumMod val="95000"/>
                  <a:lumOff val="5000"/>
                </a:schemeClr>
              </a:solidFill>
              <a:cs typeface="Calibri"/>
              <a:sym typeface="Calibri"/>
            </a:endParaRPr>
          </a:p>
          <a:p>
            <a:pPr marL="0" indent="0">
              <a:buFontTx/>
              <a:buNone/>
            </a:pPr>
            <a:endParaRPr lang="en-US" altLang="zh-CN" dirty="0">
              <a:solidFill>
                <a:schemeClr val="tx1">
                  <a:lumMod val="95000"/>
                  <a:lumOff val="5000"/>
                </a:schemeClr>
              </a:solidFill>
              <a:cs typeface="Calibri"/>
              <a:sym typeface="Calibri"/>
            </a:endParaRPr>
          </a:p>
        </p:txBody>
      </p:sp>
      <p:sp>
        <p:nvSpPr>
          <p:cNvPr id="4" name="Slide Number Placeholder 3"/>
          <p:cNvSpPr>
            <a:spLocks noGrp="1"/>
          </p:cNvSpPr>
          <p:nvPr>
            <p:ph type="sldNum" sz="quarter" idx="5"/>
          </p:nvPr>
        </p:nvSpPr>
        <p:spPr/>
        <p:txBody>
          <a:bodyPr/>
          <a:lstStyle/>
          <a:p>
            <a:fld id="{362103A5-4A7F-4043-AE1F-CEA7C284103C}" type="slidenum">
              <a:rPr lang="en-US" smtClean="0"/>
              <a:t>6</a:t>
            </a:fld>
            <a:endParaRPr lang="en-US"/>
          </a:p>
        </p:txBody>
      </p:sp>
    </p:spTree>
    <p:extLst>
      <p:ext uri="{BB962C8B-B14F-4D97-AF65-F5344CB8AC3E}">
        <p14:creationId xmlns:p14="http://schemas.microsoft.com/office/powerpoint/2010/main" val="293657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BACD8-523B-7447-91B3-D5A59E9561D4}"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992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BACD8-523B-7447-91B3-D5A59E9561D4}"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405068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BACD8-523B-7447-91B3-D5A59E9561D4}"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0117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BACD8-523B-7447-91B3-D5A59E9561D4}"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81863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BACD8-523B-7447-91B3-D5A59E9561D4}"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092276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BACD8-523B-7447-91B3-D5A59E9561D4}"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08268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BACD8-523B-7447-91B3-D5A59E9561D4}" type="datetimeFigureOut">
              <a:rPr lang="en-US" smtClean="0"/>
              <a:t>11/19/19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142890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BACD8-523B-7447-91B3-D5A59E9561D4}" type="datetimeFigureOut">
              <a:rPr lang="en-US" smtClean="0"/>
              <a:t>11/19/19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37759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BACD8-523B-7447-91B3-D5A59E9561D4}" type="datetimeFigureOut">
              <a:rPr lang="en-US" smtClean="0"/>
              <a:t>11/19/19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7887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BACD8-523B-7447-91B3-D5A59E9561D4}"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58425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BACD8-523B-7447-91B3-D5A59E9561D4}"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5C51-33E3-7F48-BBB0-D4EF654B687F}" type="slidenum">
              <a:rPr lang="en-US" smtClean="0"/>
              <a:t>‹#›</a:t>
            </a:fld>
            <a:endParaRPr lang="en-US"/>
          </a:p>
        </p:txBody>
      </p:sp>
    </p:spTree>
    <p:extLst>
      <p:ext uri="{BB962C8B-B14F-4D97-AF65-F5344CB8AC3E}">
        <p14:creationId xmlns:p14="http://schemas.microsoft.com/office/powerpoint/2010/main" val="268299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BACD8-523B-7447-91B3-D5A59E9561D4}" type="datetimeFigureOut">
              <a:rPr lang="en-US" smtClean="0"/>
              <a:t>11/19/19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D5C51-33E3-7F48-BBB0-D4EF654B687F}" type="slidenum">
              <a:rPr lang="en-US" smtClean="0"/>
              <a:t>‹#›</a:t>
            </a:fld>
            <a:endParaRPr lang="en-US"/>
          </a:p>
        </p:txBody>
      </p:sp>
    </p:spTree>
    <p:extLst>
      <p:ext uri="{BB962C8B-B14F-4D97-AF65-F5344CB8AC3E}">
        <p14:creationId xmlns:p14="http://schemas.microsoft.com/office/powerpoint/2010/main" val="370041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51C5C84-5AB1-504C-A32D-6B2734C9A94C}"/>
              </a:ext>
            </a:extLst>
          </p:cNvPr>
          <p:cNvGrpSpPr/>
          <p:nvPr/>
        </p:nvGrpSpPr>
        <p:grpSpPr>
          <a:xfrm>
            <a:off x="-3659" y="839430"/>
            <a:ext cx="9144000" cy="5460522"/>
            <a:chOff x="0" y="845389"/>
            <a:chExt cx="9144000" cy="5460522"/>
          </a:xfrm>
        </p:grpSpPr>
        <p:sp>
          <p:nvSpPr>
            <p:cNvPr id="4" name="Rectangle 3">
              <a:extLst>
                <a:ext uri="{FF2B5EF4-FFF2-40B4-BE49-F238E27FC236}">
                  <a16:creationId xmlns:a16="http://schemas.microsoft.com/office/drawing/2014/main" id="{0D0C0F61-C973-FB4B-BD13-131A7D00AC05}"/>
                </a:ext>
              </a:extLst>
            </p:cNvPr>
            <p:cNvSpPr/>
            <p:nvPr/>
          </p:nvSpPr>
          <p:spPr>
            <a:xfrm>
              <a:off x="0" y="3575651"/>
              <a:ext cx="3048000" cy="273026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1E476674-8CFF-B347-9E40-ADF520CF67CC}"/>
                </a:ext>
              </a:extLst>
            </p:cNvPr>
            <p:cNvSpPr/>
            <p:nvPr/>
          </p:nvSpPr>
          <p:spPr>
            <a:xfrm>
              <a:off x="3048000" y="3575651"/>
              <a:ext cx="3048000" cy="2730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93">
              <a:extLst>
                <a:ext uri="{FF2B5EF4-FFF2-40B4-BE49-F238E27FC236}">
                  <a16:creationId xmlns:a16="http://schemas.microsoft.com/office/drawing/2014/main" id="{6B0D3B70-BE9C-B64F-913A-05B63970FDAD}"/>
                </a:ext>
              </a:extLst>
            </p:cNvPr>
            <p:cNvSpPr/>
            <p:nvPr/>
          </p:nvSpPr>
          <p:spPr>
            <a:xfrm rot="16200000">
              <a:off x="2149739" y="4731612"/>
              <a:ext cx="1378185" cy="4183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C9D5AAF9-7FB4-D847-82D3-BBE92CD3914E}"/>
                </a:ext>
              </a:extLst>
            </p:cNvPr>
            <p:cNvSpPr/>
            <p:nvPr/>
          </p:nvSpPr>
          <p:spPr>
            <a:xfrm>
              <a:off x="6096000" y="3575651"/>
              <a:ext cx="3048000" cy="2730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91">
              <a:extLst>
                <a:ext uri="{FF2B5EF4-FFF2-40B4-BE49-F238E27FC236}">
                  <a16:creationId xmlns:a16="http://schemas.microsoft.com/office/drawing/2014/main" id="{6F7BC5A6-466E-4E46-86D1-B1D0E46E4002}"/>
                </a:ext>
              </a:extLst>
            </p:cNvPr>
            <p:cNvSpPr/>
            <p:nvPr/>
          </p:nvSpPr>
          <p:spPr>
            <a:xfrm rot="16200000">
              <a:off x="5197737" y="4731612"/>
              <a:ext cx="1378185" cy="418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B03BFA7B-F398-2249-9922-F52524F5D2CF}"/>
                </a:ext>
              </a:extLst>
            </p:cNvPr>
            <p:cNvSpPr/>
            <p:nvPr/>
          </p:nvSpPr>
          <p:spPr>
            <a:xfrm>
              <a:off x="6096000" y="845389"/>
              <a:ext cx="3048000" cy="2730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89">
              <a:extLst>
                <a:ext uri="{FF2B5EF4-FFF2-40B4-BE49-F238E27FC236}">
                  <a16:creationId xmlns:a16="http://schemas.microsoft.com/office/drawing/2014/main" id="{3085CC01-51E4-834B-95DF-8B754F1348D7}"/>
                </a:ext>
              </a:extLst>
            </p:cNvPr>
            <p:cNvSpPr/>
            <p:nvPr/>
          </p:nvSpPr>
          <p:spPr>
            <a:xfrm rot="10800000">
              <a:off x="6937426" y="3575028"/>
              <a:ext cx="1380744" cy="42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8702089D-70E3-CF4C-90ED-D14217311826}"/>
                </a:ext>
              </a:extLst>
            </p:cNvPr>
            <p:cNvSpPr/>
            <p:nvPr/>
          </p:nvSpPr>
          <p:spPr>
            <a:xfrm>
              <a:off x="3048000" y="845389"/>
              <a:ext cx="3048000" cy="2730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78">
              <a:extLst>
                <a:ext uri="{FF2B5EF4-FFF2-40B4-BE49-F238E27FC236}">
                  <a16:creationId xmlns:a16="http://schemas.microsoft.com/office/drawing/2014/main" id="{CB735DA4-4173-A141-9694-03D673992DBF}"/>
                </a:ext>
              </a:extLst>
            </p:cNvPr>
            <p:cNvSpPr/>
            <p:nvPr/>
          </p:nvSpPr>
          <p:spPr>
            <a:xfrm rot="5400000">
              <a:off x="5616076" y="2001349"/>
              <a:ext cx="1378185" cy="4183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5A7FA9A7-154B-CF4A-8E8B-8D0FEF253AD3}"/>
                </a:ext>
              </a:extLst>
            </p:cNvPr>
            <p:cNvSpPr/>
            <p:nvPr/>
          </p:nvSpPr>
          <p:spPr>
            <a:xfrm>
              <a:off x="0" y="845389"/>
              <a:ext cx="3048000" cy="2730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Isosceles Triangle 71">
              <a:extLst>
                <a:ext uri="{FF2B5EF4-FFF2-40B4-BE49-F238E27FC236}">
                  <a16:creationId xmlns:a16="http://schemas.microsoft.com/office/drawing/2014/main" id="{304EC58F-546E-3E4C-922E-A01BDA6D4514}"/>
                </a:ext>
              </a:extLst>
            </p:cNvPr>
            <p:cNvSpPr/>
            <p:nvPr/>
          </p:nvSpPr>
          <p:spPr>
            <a:xfrm rot="5400000">
              <a:off x="2568076" y="2001350"/>
              <a:ext cx="1378185" cy="41833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7" name="TextBox 16">
            <a:extLst>
              <a:ext uri="{FF2B5EF4-FFF2-40B4-BE49-F238E27FC236}">
                <a16:creationId xmlns:a16="http://schemas.microsoft.com/office/drawing/2014/main" id="{25096274-6B28-0B44-A028-4581C6A0C5BE}"/>
              </a:ext>
            </a:extLst>
          </p:cNvPr>
          <p:cNvSpPr txBox="1"/>
          <p:nvPr/>
        </p:nvSpPr>
        <p:spPr>
          <a:xfrm>
            <a:off x="3419559" y="972707"/>
            <a:ext cx="2297564" cy="461665"/>
          </a:xfrm>
          <a:prstGeom prst="rect">
            <a:avLst/>
          </a:prstGeom>
          <a:noFill/>
        </p:spPr>
        <p:txBody>
          <a:bodyPr wrap="square" lIns="0" rIns="0" rtlCol="0" anchor="b">
            <a:spAutoFit/>
          </a:bodyPr>
          <a:lstStyle/>
          <a:p>
            <a:pPr algn="r"/>
            <a:r>
              <a:rPr lang="en-US" sz="2400" b="1" noProof="1"/>
              <a:t>Data Processing</a:t>
            </a:r>
          </a:p>
        </p:txBody>
      </p:sp>
      <p:sp>
        <p:nvSpPr>
          <p:cNvPr id="20" name="TextBox 19">
            <a:extLst>
              <a:ext uri="{FF2B5EF4-FFF2-40B4-BE49-F238E27FC236}">
                <a16:creationId xmlns:a16="http://schemas.microsoft.com/office/drawing/2014/main" id="{C17CDD87-05C6-EE4E-A2A0-E28D714D2C8E}"/>
              </a:ext>
            </a:extLst>
          </p:cNvPr>
          <p:cNvSpPr txBox="1"/>
          <p:nvPr/>
        </p:nvSpPr>
        <p:spPr>
          <a:xfrm>
            <a:off x="600189" y="1076722"/>
            <a:ext cx="1898402" cy="352449"/>
          </a:xfrm>
          <a:prstGeom prst="rect">
            <a:avLst/>
          </a:prstGeom>
          <a:noFill/>
        </p:spPr>
        <p:txBody>
          <a:bodyPr wrap="square" lIns="0" rIns="0" rtlCol="0" anchor="b">
            <a:spAutoFit/>
          </a:bodyPr>
          <a:lstStyle/>
          <a:p>
            <a:pPr algn="ctr"/>
            <a:r>
              <a:rPr lang="en-US" sz="2800" b="1" noProof="1">
                <a:solidFill>
                  <a:schemeClr val="bg1"/>
                </a:solidFill>
              </a:rPr>
              <a:t>EDA</a:t>
            </a:r>
          </a:p>
        </p:txBody>
      </p:sp>
      <p:sp>
        <p:nvSpPr>
          <p:cNvPr id="23" name="TextBox 22">
            <a:extLst>
              <a:ext uri="{FF2B5EF4-FFF2-40B4-BE49-F238E27FC236}">
                <a16:creationId xmlns:a16="http://schemas.microsoft.com/office/drawing/2014/main" id="{82B57F75-DB1E-9F41-B87B-F521F208C434}"/>
              </a:ext>
            </a:extLst>
          </p:cNvPr>
          <p:cNvSpPr txBox="1"/>
          <p:nvPr/>
        </p:nvSpPr>
        <p:spPr>
          <a:xfrm>
            <a:off x="6623329" y="960270"/>
            <a:ext cx="2597945" cy="461665"/>
          </a:xfrm>
          <a:prstGeom prst="rect">
            <a:avLst/>
          </a:prstGeom>
          <a:noFill/>
        </p:spPr>
        <p:txBody>
          <a:bodyPr wrap="square" lIns="0" rIns="0" rtlCol="0" anchor="b">
            <a:spAutoFit/>
          </a:bodyPr>
          <a:lstStyle/>
          <a:p>
            <a:pPr algn="ctr"/>
            <a:r>
              <a:rPr lang="en-US" sz="2400" b="1" noProof="1"/>
              <a:t>Feature Selection</a:t>
            </a:r>
          </a:p>
        </p:txBody>
      </p:sp>
      <p:sp>
        <p:nvSpPr>
          <p:cNvPr id="26" name="TextBox 25">
            <a:extLst>
              <a:ext uri="{FF2B5EF4-FFF2-40B4-BE49-F238E27FC236}">
                <a16:creationId xmlns:a16="http://schemas.microsoft.com/office/drawing/2014/main" id="{C92653E2-1E80-6B40-8ED8-BC95E2D5806B}"/>
              </a:ext>
            </a:extLst>
          </p:cNvPr>
          <p:cNvSpPr txBox="1"/>
          <p:nvPr/>
        </p:nvSpPr>
        <p:spPr>
          <a:xfrm>
            <a:off x="6776174" y="3938461"/>
            <a:ext cx="1800674" cy="461665"/>
          </a:xfrm>
          <a:prstGeom prst="rect">
            <a:avLst/>
          </a:prstGeom>
          <a:noFill/>
        </p:spPr>
        <p:txBody>
          <a:bodyPr wrap="square" lIns="0" rIns="0" rtlCol="0" anchor="b">
            <a:spAutoFit/>
          </a:bodyPr>
          <a:lstStyle/>
          <a:p>
            <a:pPr algn="ctr"/>
            <a:r>
              <a:rPr lang="en-US" sz="2400" b="1" noProof="1">
                <a:solidFill>
                  <a:schemeClr val="bg1"/>
                </a:solidFill>
              </a:rPr>
              <a:t>Model</a:t>
            </a:r>
          </a:p>
        </p:txBody>
      </p:sp>
      <p:sp>
        <p:nvSpPr>
          <p:cNvPr id="29" name="TextBox 28">
            <a:extLst>
              <a:ext uri="{FF2B5EF4-FFF2-40B4-BE49-F238E27FC236}">
                <a16:creationId xmlns:a16="http://schemas.microsoft.com/office/drawing/2014/main" id="{6266937B-DEBD-CC48-B2BB-6042AD08A5FE}"/>
              </a:ext>
            </a:extLst>
          </p:cNvPr>
          <p:cNvSpPr txBox="1"/>
          <p:nvPr/>
        </p:nvSpPr>
        <p:spPr>
          <a:xfrm>
            <a:off x="3939712" y="3900169"/>
            <a:ext cx="1800674" cy="461665"/>
          </a:xfrm>
          <a:prstGeom prst="rect">
            <a:avLst/>
          </a:prstGeom>
          <a:noFill/>
        </p:spPr>
        <p:txBody>
          <a:bodyPr wrap="square" lIns="0" rIns="0" rtlCol="0" anchor="b">
            <a:spAutoFit/>
          </a:bodyPr>
          <a:lstStyle/>
          <a:p>
            <a:r>
              <a:rPr lang="en-US" sz="2400" b="1" noProof="1"/>
              <a:t>Evaluation</a:t>
            </a:r>
          </a:p>
        </p:txBody>
      </p:sp>
      <p:sp>
        <p:nvSpPr>
          <p:cNvPr id="32" name="TextBox 31">
            <a:extLst>
              <a:ext uri="{FF2B5EF4-FFF2-40B4-BE49-F238E27FC236}">
                <a16:creationId xmlns:a16="http://schemas.microsoft.com/office/drawing/2014/main" id="{D97ED057-8427-8E4C-A065-7575BA220E82}"/>
              </a:ext>
            </a:extLst>
          </p:cNvPr>
          <p:cNvSpPr txBox="1"/>
          <p:nvPr/>
        </p:nvSpPr>
        <p:spPr>
          <a:xfrm>
            <a:off x="559834" y="3892342"/>
            <a:ext cx="1800674" cy="461665"/>
          </a:xfrm>
          <a:prstGeom prst="rect">
            <a:avLst/>
          </a:prstGeom>
          <a:noFill/>
        </p:spPr>
        <p:txBody>
          <a:bodyPr wrap="square" lIns="0" rIns="0" rtlCol="0" anchor="b">
            <a:spAutoFit/>
          </a:bodyPr>
          <a:lstStyle/>
          <a:p>
            <a:pPr algn="ctr"/>
            <a:r>
              <a:rPr lang="en-US" sz="2400" b="1" noProof="1"/>
              <a:t>Prediction</a:t>
            </a:r>
          </a:p>
        </p:txBody>
      </p:sp>
      <p:sp>
        <p:nvSpPr>
          <p:cNvPr id="34" name="Oval 33">
            <a:extLst>
              <a:ext uri="{FF2B5EF4-FFF2-40B4-BE49-F238E27FC236}">
                <a16:creationId xmlns:a16="http://schemas.microsoft.com/office/drawing/2014/main" id="{FFC7F918-539E-6C49-ADF6-6E8A2B6602ED}"/>
              </a:ext>
            </a:extLst>
          </p:cNvPr>
          <p:cNvSpPr/>
          <p:nvPr/>
        </p:nvSpPr>
        <p:spPr>
          <a:xfrm>
            <a:off x="77274" y="93290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1</a:t>
            </a:r>
          </a:p>
        </p:txBody>
      </p:sp>
      <p:sp>
        <p:nvSpPr>
          <p:cNvPr id="35" name="Oval 34">
            <a:extLst>
              <a:ext uri="{FF2B5EF4-FFF2-40B4-BE49-F238E27FC236}">
                <a16:creationId xmlns:a16="http://schemas.microsoft.com/office/drawing/2014/main" id="{CAE5BF9D-086D-8544-A4C8-476D6A2509AE}"/>
              </a:ext>
            </a:extLst>
          </p:cNvPr>
          <p:cNvSpPr/>
          <p:nvPr/>
        </p:nvSpPr>
        <p:spPr>
          <a:xfrm>
            <a:off x="3048826" y="93726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2</a:t>
            </a:r>
          </a:p>
        </p:txBody>
      </p:sp>
      <p:sp>
        <p:nvSpPr>
          <p:cNvPr id="36" name="Oval 35">
            <a:extLst>
              <a:ext uri="{FF2B5EF4-FFF2-40B4-BE49-F238E27FC236}">
                <a16:creationId xmlns:a16="http://schemas.microsoft.com/office/drawing/2014/main" id="{EEC73E21-359D-E642-9C9B-F4359D17D54B}"/>
              </a:ext>
            </a:extLst>
          </p:cNvPr>
          <p:cNvSpPr/>
          <p:nvPr/>
        </p:nvSpPr>
        <p:spPr>
          <a:xfrm>
            <a:off x="6096826" y="95266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3</a:t>
            </a:r>
          </a:p>
        </p:txBody>
      </p:sp>
      <p:sp>
        <p:nvSpPr>
          <p:cNvPr id="37" name="Oval 36">
            <a:extLst>
              <a:ext uri="{FF2B5EF4-FFF2-40B4-BE49-F238E27FC236}">
                <a16:creationId xmlns:a16="http://schemas.microsoft.com/office/drawing/2014/main" id="{DF883D7B-5868-FF4B-9533-B8EFF546A013}"/>
              </a:ext>
            </a:extLst>
          </p:cNvPr>
          <p:cNvSpPr/>
          <p:nvPr/>
        </p:nvSpPr>
        <p:spPr>
          <a:xfrm>
            <a:off x="6130164" y="360811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4</a:t>
            </a:r>
          </a:p>
        </p:txBody>
      </p:sp>
      <p:sp>
        <p:nvSpPr>
          <p:cNvPr id="38" name="Oval 37">
            <a:extLst>
              <a:ext uri="{FF2B5EF4-FFF2-40B4-BE49-F238E27FC236}">
                <a16:creationId xmlns:a16="http://schemas.microsoft.com/office/drawing/2014/main" id="{9E1ED570-359B-D040-A86B-2CCE5393115E}"/>
              </a:ext>
            </a:extLst>
          </p:cNvPr>
          <p:cNvSpPr/>
          <p:nvPr/>
        </p:nvSpPr>
        <p:spPr>
          <a:xfrm>
            <a:off x="3045263" y="362953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5</a:t>
            </a:r>
          </a:p>
        </p:txBody>
      </p:sp>
      <p:sp>
        <p:nvSpPr>
          <p:cNvPr id="39" name="Oval 38">
            <a:extLst>
              <a:ext uri="{FF2B5EF4-FFF2-40B4-BE49-F238E27FC236}">
                <a16:creationId xmlns:a16="http://schemas.microsoft.com/office/drawing/2014/main" id="{004CF155-D912-2341-A285-EA177084E14E}"/>
              </a:ext>
            </a:extLst>
          </p:cNvPr>
          <p:cNvSpPr/>
          <p:nvPr/>
        </p:nvSpPr>
        <p:spPr>
          <a:xfrm>
            <a:off x="77273" y="362953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6</a:t>
            </a:r>
          </a:p>
        </p:txBody>
      </p:sp>
      <p:sp>
        <p:nvSpPr>
          <p:cNvPr id="40" name="Title 3">
            <a:extLst>
              <a:ext uri="{FF2B5EF4-FFF2-40B4-BE49-F238E27FC236}">
                <a16:creationId xmlns:a16="http://schemas.microsoft.com/office/drawing/2014/main" id="{3232E2FA-8156-EC4C-AA5A-B67172196558}"/>
              </a:ext>
            </a:extLst>
          </p:cNvPr>
          <p:cNvSpPr txBox="1">
            <a:spLocks/>
          </p:cNvSpPr>
          <p:nvPr/>
        </p:nvSpPr>
        <p:spPr>
          <a:xfrm>
            <a:off x="401129" y="146598"/>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Methodology</a:t>
            </a:r>
          </a:p>
        </p:txBody>
      </p:sp>
      <p:sp>
        <p:nvSpPr>
          <p:cNvPr id="42" name="TextBox 41">
            <a:extLst>
              <a:ext uri="{FF2B5EF4-FFF2-40B4-BE49-F238E27FC236}">
                <a16:creationId xmlns:a16="http://schemas.microsoft.com/office/drawing/2014/main" id="{7213C72A-ED42-9C4F-B37B-7D16672B6918}"/>
              </a:ext>
            </a:extLst>
          </p:cNvPr>
          <p:cNvSpPr txBox="1"/>
          <p:nvPr/>
        </p:nvSpPr>
        <p:spPr>
          <a:xfrm>
            <a:off x="250246" y="1751823"/>
            <a:ext cx="259828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Missing values</a:t>
            </a:r>
          </a:p>
          <a:p>
            <a:pPr marL="285750" indent="-285750">
              <a:buFont typeface="Arial" panose="020B0604020202020204" pitchFamily="34" charset="0"/>
              <a:buChar char="•"/>
            </a:pPr>
            <a:r>
              <a:rPr lang="en-US" sz="2400" dirty="0">
                <a:solidFill>
                  <a:schemeClr val="bg1"/>
                </a:solidFill>
              </a:rPr>
              <a:t>Imbalanced data</a:t>
            </a:r>
          </a:p>
          <a:p>
            <a:pPr marL="285750" indent="-285750">
              <a:buFont typeface="Arial" panose="020B0604020202020204" pitchFamily="34" charset="0"/>
              <a:buChar char="•"/>
            </a:pPr>
            <a:r>
              <a:rPr lang="en-US" sz="2400" dirty="0">
                <a:solidFill>
                  <a:schemeClr val="bg1"/>
                </a:solidFill>
              </a:rPr>
              <a:t>Interesting facts</a:t>
            </a:r>
          </a:p>
        </p:txBody>
      </p:sp>
      <p:sp>
        <p:nvSpPr>
          <p:cNvPr id="43" name="TextBox 42">
            <a:extLst>
              <a:ext uri="{FF2B5EF4-FFF2-40B4-BE49-F238E27FC236}">
                <a16:creationId xmlns:a16="http://schemas.microsoft.com/office/drawing/2014/main" id="{0B18059E-CE42-B347-8D86-1AFBDDAE54D9}"/>
              </a:ext>
            </a:extLst>
          </p:cNvPr>
          <p:cNvSpPr txBox="1"/>
          <p:nvPr/>
        </p:nvSpPr>
        <p:spPr>
          <a:xfrm>
            <a:off x="3409632" y="1893504"/>
            <a:ext cx="276698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Missing values</a:t>
            </a:r>
          </a:p>
          <a:p>
            <a:pPr marL="285750" indent="-285750">
              <a:buFont typeface="Arial" panose="020B0604020202020204" pitchFamily="34" charset="0"/>
              <a:buChar char="•"/>
            </a:pPr>
            <a:r>
              <a:rPr lang="en-US" sz="2400" dirty="0"/>
              <a:t>Imbalanced data</a:t>
            </a:r>
          </a:p>
        </p:txBody>
      </p:sp>
      <p:sp>
        <p:nvSpPr>
          <p:cNvPr id="44" name="TextBox 43">
            <a:extLst>
              <a:ext uri="{FF2B5EF4-FFF2-40B4-BE49-F238E27FC236}">
                <a16:creationId xmlns:a16="http://schemas.microsoft.com/office/drawing/2014/main" id="{D09F9B97-CD0B-064E-96FC-BDE3B0EB551C}"/>
              </a:ext>
            </a:extLst>
          </p:cNvPr>
          <p:cNvSpPr txBox="1"/>
          <p:nvPr/>
        </p:nvSpPr>
        <p:spPr>
          <a:xfrm>
            <a:off x="6621016" y="1363407"/>
            <a:ext cx="3451538" cy="2308324"/>
          </a:xfrm>
          <a:prstGeom prst="rect">
            <a:avLst/>
          </a:prstGeom>
          <a:noFill/>
        </p:spPr>
        <p:txBody>
          <a:bodyPr wrap="square" rtlCol="0">
            <a:spAutoFit/>
          </a:bodyPr>
          <a:lstStyle/>
          <a:p>
            <a:pPr marL="171450" lvl="0" indent="-171450">
              <a:buFont typeface="Arial" panose="020B0604020202020204" pitchFamily="34" charset="0"/>
              <a:buChar char="•"/>
            </a:pPr>
            <a:r>
              <a:rPr lang="en-US" altLang="zh-CN" sz="2100" dirty="0">
                <a:sym typeface="Calibri"/>
              </a:rPr>
              <a:t>Filter</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pPr lvl="0"/>
            <a:r>
              <a:rPr lang="en-US" altLang="zh-CN" sz="2100" dirty="0">
                <a:sym typeface="Calibri"/>
              </a:rPr>
              <a:t>   - Fisher</a:t>
            </a:r>
            <a:r>
              <a:rPr lang="zh-CN" altLang="en-US" sz="2100" dirty="0">
                <a:sym typeface="Calibri"/>
              </a:rPr>
              <a:t> </a:t>
            </a:r>
            <a:r>
              <a:rPr lang="en-US" altLang="zh-CN" sz="2100" dirty="0">
                <a:sym typeface="Calibri"/>
              </a:rPr>
              <a:t>Criteria</a:t>
            </a:r>
          </a:p>
          <a:p>
            <a:pPr marL="171450" indent="-171450">
              <a:buFont typeface="Arial" panose="020B0604020202020204" pitchFamily="34" charset="0"/>
              <a:buChar char="•"/>
            </a:pPr>
            <a:r>
              <a:rPr lang="en-US" altLang="zh-CN" sz="2100" dirty="0">
                <a:sym typeface="Calibri"/>
              </a:rPr>
              <a:t>Wrapped</a:t>
            </a:r>
            <a:r>
              <a:rPr lang="zh-CN" altLang="en-US" sz="2100" dirty="0">
                <a:sym typeface="Calibri"/>
              </a:rPr>
              <a:t> </a:t>
            </a:r>
            <a:r>
              <a:rPr lang="en-US" altLang="zh-CN" sz="2100" dirty="0">
                <a:sym typeface="Calibri"/>
              </a:rPr>
              <a:t>Method</a:t>
            </a:r>
          </a:p>
          <a:p>
            <a:r>
              <a:rPr lang="en-US" altLang="zh-CN" sz="2100" dirty="0">
                <a:sym typeface="Calibri"/>
              </a:rPr>
              <a:t>   - Forward</a:t>
            </a:r>
            <a:r>
              <a:rPr lang="zh-CN" altLang="en-US" sz="2100" dirty="0">
                <a:sym typeface="Calibri"/>
              </a:rPr>
              <a:t> </a:t>
            </a:r>
            <a:r>
              <a:rPr lang="en-US" altLang="zh-CN" sz="2100" dirty="0">
                <a:sym typeface="Calibri"/>
              </a:rPr>
              <a:t>Stepwise</a:t>
            </a:r>
          </a:p>
          <a:p>
            <a:pPr marL="171450" indent="-171450">
              <a:buFont typeface="Arial" panose="020B0604020202020204" pitchFamily="34" charset="0"/>
              <a:buChar char="•"/>
            </a:pPr>
            <a:r>
              <a:rPr lang="en-US" altLang="zh-CN" sz="2100" dirty="0">
                <a:sym typeface="Calibri"/>
              </a:rPr>
              <a:t>Embedded</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r>
              <a:rPr lang="en-US" altLang="zh-CN" sz="2100" dirty="0">
                <a:sym typeface="Calibri"/>
              </a:rPr>
              <a:t>   -</a:t>
            </a:r>
            <a:r>
              <a:rPr lang="zh-CN" altLang="en-US" sz="2100" dirty="0">
                <a:sym typeface="Calibri"/>
              </a:rPr>
              <a:t> </a:t>
            </a:r>
            <a:r>
              <a:rPr lang="en-US" altLang="zh-CN" sz="2100" dirty="0">
                <a:sym typeface="Calibri"/>
              </a:rPr>
              <a:t>LASSO</a:t>
            </a:r>
          </a:p>
          <a:p>
            <a:endParaRPr lang="en-US" dirty="0"/>
          </a:p>
        </p:txBody>
      </p:sp>
      <p:sp>
        <p:nvSpPr>
          <p:cNvPr id="45" name="Rectangle 44">
            <a:extLst>
              <a:ext uri="{FF2B5EF4-FFF2-40B4-BE49-F238E27FC236}">
                <a16:creationId xmlns:a16="http://schemas.microsoft.com/office/drawing/2014/main" id="{F82FC48A-34EB-A14D-ADEF-CC6871B93C88}"/>
              </a:ext>
            </a:extLst>
          </p:cNvPr>
          <p:cNvSpPr/>
          <p:nvPr/>
        </p:nvSpPr>
        <p:spPr>
          <a:xfrm>
            <a:off x="6595818" y="4451180"/>
            <a:ext cx="3311317" cy="1446550"/>
          </a:xfrm>
          <a:prstGeom prst="rect">
            <a:avLst/>
          </a:prstGeom>
        </p:spPr>
        <p:txBody>
          <a:bodyPr wrap="square">
            <a:spAutoFit/>
          </a:bodyPr>
          <a:lstStyle/>
          <a:p>
            <a:pPr marL="171450" lvl="0" indent="-171450">
              <a:buFont typeface="Arial" panose="020B0604020202020204" pitchFamily="34" charset="0"/>
              <a:buChar char="•"/>
            </a:pPr>
            <a:r>
              <a:rPr lang="en-US" altLang="zh-CN" sz="2200" dirty="0">
                <a:solidFill>
                  <a:schemeClr val="bg1"/>
                </a:solidFill>
                <a:sym typeface="Calibri"/>
              </a:rPr>
              <a:t>Logistic regression</a:t>
            </a:r>
          </a:p>
          <a:p>
            <a:pPr marL="171450" indent="-171450">
              <a:buFont typeface="Arial" panose="020B0604020202020204" pitchFamily="34" charset="0"/>
              <a:buChar char="•"/>
            </a:pPr>
            <a:r>
              <a:rPr lang="en-US" altLang="zh-CN" sz="2200" dirty="0">
                <a:solidFill>
                  <a:schemeClr val="bg1"/>
                </a:solidFill>
                <a:sym typeface="Calibri"/>
              </a:rPr>
              <a:t>SVM</a:t>
            </a:r>
          </a:p>
          <a:p>
            <a:pPr marL="171450" indent="-171450">
              <a:buFont typeface="Arial" panose="020B0604020202020204" pitchFamily="34" charset="0"/>
              <a:buChar char="•"/>
            </a:pPr>
            <a:r>
              <a:rPr lang="en-US" altLang="zh-CN" sz="2200" dirty="0">
                <a:solidFill>
                  <a:schemeClr val="bg1"/>
                </a:solidFill>
                <a:sym typeface="Calibri"/>
              </a:rPr>
              <a:t>Random Forest</a:t>
            </a:r>
          </a:p>
          <a:p>
            <a:pPr marL="171450" indent="-171450">
              <a:buFont typeface="Arial" panose="020B0604020202020204" pitchFamily="34" charset="0"/>
              <a:buChar char="•"/>
            </a:pPr>
            <a:r>
              <a:rPr lang="en-US" altLang="zh-CN" sz="2200" dirty="0">
                <a:solidFill>
                  <a:schemeClr val="bg1"/>
                </a:solidFill>
                <a:sym typeface="Calibri"/>
              </a:rPr>
              <a:t>Light GBM</a:t>
            </a:r>
          </a:p>
        </p:txBody>
      </p:sp>
      <p:sp>
        <p:nvSpPr>
          <p:cNvPr id="46" name="Rectangle 45">
            <a:extLst>
              <a:ext uri="{FF2B5EF4-FFF2-40B4-BE49-F238E27FC236}">
                <a16:creationId xmlns:a16="http://schemas.microsoft.com/office/drawing/2014/main" id="{1A9E277F-86FB-A74E-A9B6-24CA903C7FC2}"/>
              </a:ext>
            </a:extLst>
          </p:cNvPr>
          <p:cNvSpPr/>
          <p:nvPr/>
        </p:nvSpPr>
        <p:spPr>
          <a:xfrm>
            <a:off x="3396296" y="4546872"/>
            <a:ext cx="2574732" cy="1200329"/>
          </a:xfrm>
          <a:prstGeom prst="rect">
            <a:avLst/>
          </a:prstGeom>
        </p:spPr>
        <p:txBody>
          <a:bodyPr wrap="square">
            <a:spAutoFit/>
          </a:bodyPr>
          <a:lstStyle/>
          <a:p>
            <a:pPr marL="285750" indent="-285750">
              <a:buFont typeface="Arial" panose="020B0604020202020204" pitchFamily="34" charset="0"/>
              <a:buChar char="•"/>
            </a:pPr>
            <a:r>
              <a:rPr lang="en-US" sz="2400" dirty="0"/>
              <a:t>ROC</a:t>
            </a:r>
          </a:p>
          <a:p>
            <a:pPr marL="285750" indent="-285750">
              <a:buFont typeface="Arial" panose="020B0604020202020204" pitchFamily="34" charset="0"/>
              <a:buChar char="•"/>
            </a:pPr>
            <a:r>
              <a:rPr lang="en-US" sz="2400" dirty="0"/>
              <a:t>Precision/Recall</a:t>
            </a:r>
          </a:p>
          <a:p>
            <a:pPr marL="285750" indent="-285750">
              <a:buFont typeface="Arial" panose="020B0604020202020204" pitchFamily="34" charset="0"/>
              <a:buChar char="•"/>
            </a:pPr>
            <a:r>
              <a:rPr lang="en-US" sz="2400" dirty="0"/>
              <a:t>Running time</a:t>
            </a:r>
          </a:p>
        </p:txBody>
      </p:sp>
      <p:sp>
        <p:nvSpPr>
          <p:cNvPr id="47" name="TextBox 46">
            <a:extLst>
              <a:ext uri="{FF2B5EF4-FFF2-40B4-BE49-F238E27FC236}">
                <a16:creationId xmlns:a16="http://schemas.microsoft.com/office/drawing/2014/main" id="{EAB14945-C561-B347-AEFC-6A3C7ADD71E1}"/>
              </a:ext>
            </a:extLst>
          </p:cNvPr>
          <p:cNvSpPr txBox="1"/>
          <p:nvPr/>
        </p:nvSpPr>
        <p:spPr>
          <a:xfrm>
            <a:off x="343273" y="4543608"/>
            <a:ext cx="2222073" cy="1200329"/>
          </a:xfrm>
          <a:prstGeom prst="rect">
            <a:avLst/>
          </a:prstGeom>
          <a:noFill/>
        </p:spPr>
        <p:txBody>
          <a:bodyPr wrap="square" rtlCol="0">
            <a:spAutoFit/>
          </a:bodyPr>
          <a:lstStyle/>
          <a:p>
            <a:r>
              <a:rPr lang="en-US" sz="2400" dirty="0"/>
              <a:t>Test our model on the test data set</a:t>
            </a:r>
          </a:p>
        </p:txBody>
      </p:sp>
    </p:spTree>
    <p:extLst>
      <p:ext uri="{BB962C8B-B14F-4D97-AF65-F5344CB8AC3E}">
        <p14:creationId xmlns:p14="http://schemas.microsoft.com/office/powerpoint/2010/main" val="31768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51C5C84-5AB1-504C-A32D-6B2734C9A94C}"/>
              </a:ext>
            </a:extLst>
          </p:cNvPr>
          <p:cNvGrpSpPr/>
          <p:nvPr/>
        </p:nvGrpSpPr>
        <p:grpSpPr>
          <a:xfrm>
            <a:off x="-3659" y="839430"/>
            <a:ext cx="9144000" cy="5460522"/>
            <a:chOff x="0" y="845389"/>
            <a:chExt cx="9144000" cy="5460522"/>
          </a:xfrm>
        </p:grpSpPr>
        <p:sp>
          <p:nvSpPr>
            <p:cNvPr id="4" name="Rectangle 3">
              <a:extLst>
                <a:ext uri="{FF2B5EF4-FFF2-40B4-BE49-F238E27FC236}">
                  <a16:creationId xmlns:a16="http://schemas.microsoft.com/office/drawing/2014/main" id="{0D0C0F61-C973-FB4B-BD13-131A7D00AC05}"/>
                </a:ext>
              </a:extLst>
            </p:cNvPr>
            <p:cNvSpPr/>
            <p:nvPr/>
          </p:nvSpPr>
          <p:spPr>
            <a:xfrm>
              <a:off x="0" y="3575651"/>
              <a:ext cx="3048000" cy="273026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1E476674-8CFF-B347-9E40-ADF520CF67CC}"/>
                </a:ext>
              </a:extLst>
            </p:cNvPr>
            <p:cNvSpPr/>
            <p:nvPr/>
          </p:nvSpPr>
          <p:spPr>
            <a:xfrm>
              <a:off x="3048000" y="3575651"/>
              <a:ext cx="3048000" cy="2730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93">
              <a:extLst>
                <a:ext uri="{FF2B5EF4-FFF2-40B4-BE49-F238E27FC236}">
                  <a16:creationId xmlns:a16="http://schemas.microsoft.com/office/drawing/2014/main" id="{6B0D3B70-BE9C-B64F-913A-05B63970FDAD}"/>
                </a:ext>
              </a:extLst>
            </p:cNvPr>
            <p:cNvSpPr/>
            <p:nvPr/>
          </p:nvSpPr>
          <p:spPr>
            <a:xfrm rot="16200000">
              <a:off x="2149739" y="4731612"/>
              <a:ext cx="1378185" cy="4183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C9D5AAF9-7FB4-D847-82D3-BBE92CD3914E}"/>
                </a:ext>
              </a:extLst>
            </p:cNvPr>
            <p:cNvSpPr/>
            <p:nvPr/>
          </p:nvSpPr>
          <p:spPr>
            <a:xfrm>
              <a:off x="6096000" y="3575651"/>
              <a:ext cx="3048000" cy="2730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91">
              <a:extLst>
                <a:ext uri="{FF2B5EF4-FFF2-40B4-BE49-F238E27FC236}">
                  <a16:creationId xmlns:a16="http://schemas.microsoft.com/office/drawing/2014/main" id="{6F7BC5A6-466E-4E46-86D1-B1D0E46E4002}"/>
                </a:ext>
              </a:extLst>
            </p:cNvPr>
            <p:cNvSpPr/>
            <p:nvPr/>
          </p:nvSpPr>
          <p:spPr>
            <a:xfrm rot="16200000">
              <a:off x="5197737" y="4731612"/>
              <a:ext cx="1378185" cy="418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B03BFA7B-F398-2249-9922-F52524F5D2CF}"/>
                </a:ext>
              </a:extLst>
            </p:cNvPr>
            <p:cNvSpPr/>
            <p:nvPr/>
          </p:nvSpPr>
          <p:spPr>
            <a:xfrm>
              <a:off x="6096000" y="845389"/>
              <a:ext cx="3048000" cy="2730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89">
              <a:extLst>
                <a:ext uri="{FF2B5EF4-FFF2-40B4-BE49-F238E27FC236}">
                  <a16:creationId xmlns:a16="http://schemas.microsoft.com/office/drawing/2014/main" id="{3085CC01-51E4-834B-95DF-8B754F1348D7}"/>
                </a:ext>
              </a:extLst>
            </p:cNvPr>
            <p:cNvSpPr/>
            <p:nvPr/>
          </p:nvSpPr>
          <p:spPr>
            <a:xfrm rot="10800000">
              <a:off x="6937426" y="3575028"/>
              <a:ext cx="1380744" cy="42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8702089D-70E3-CF4C-90ED-D14217311826}"/>
                </a:ext>
              </a:extLst>
            </p:cNvPr>
            <p:cNvSpPr/>
            <p:nvPr/>
          </p:nvSpPr>
          <p:spPr>
            <a:xfrm>
              <a:off x="3048000" y="845389"/>
              <a:ext cx="3048000" cy="2730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78">
              <a:extLst>
                <a:ext uri="{FF2B5EF4-FFF2-40B4-BE49-F238E27FC236}">
                  <a16:creationId xmlns:a16="http://schemas.microsoft.com/office/drawing/2014/main" id="{CB735DA4-4173-A141-9694-03D673992DBF}"/>
                </a:ext>
              </a:extLst>
            </p:cNvPr>
            <p:cNvSpPr/>
            <p:nvPr/>
          </p:nvSpPr>
          <p:spPr>
            <a:xfrm rot="5400000">
              <a:off x="5616076" y="2001349"/>
              <a:ext cx="1378185" cy="4183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5A7FA9A7-154B-CF4A-8E8B-8D0FEF253AD3}"/>
                </a:ext>
              </a:extLst>
            </p:cNvPr>
            <p:cNvSpPr/>
            <p:nvPr/>
          </p:nvSpPr>
          <p:spPr>
            <a:xfrm>
              <a:off x="0" y="845389"/>
              <a:ext cx="3048000" cy="2730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Isosceles Triangle 71">
              <a:extLst>
                <a:ext uri="{FF2B5EF4-FFF2-40B4-BE49-F238E27FC236}">
                  <a16:creationId xmlns:a16="http://schemas.microsoft.com/office/drawing/2014/main" id="{304EC58F-546E-3E4C-922E-A01BDA6D4514}"/>
                </a:ext>
              </a:extLst>
            </p:cNvPr>
            <p:cNvSpPr/>
            <p:nvPr/>
          </p:nvSpPr>
          <p:spPr>
            <a:xfrm rot="5400000">
              <a:off x="2568076" y="2001350"/>
              <a:ext cx="1378185" cy="41833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7" name="TextBox 16">
            <a:extLst>
              <a:ext uri="{FF2B5EF4-FFF2-40B4-BE49-F238E27FC236}">
                <a16:creationId xmlns:a16="http://schemas.microsoft.com/office/drawing/2014/main" id="{25096274-6B28-0B44-A028-4581C6A0C5BE}"/>
              </a:ext>
            </a:extLst>
          </p:cNvPr>
          <p:cNvSpPr txBox="1"/>
          <p:nvPr/>
        </p:nvSpPr>
        <p:spPr>
          <a:xfrm>
            <a:off x="3419559" y="972707"/>
            <a:ext cx="2297564" cy="461665"/>
          </a:xfrm>
          <a:prstGeom prst="rect">
            <a:avLst/>
          </a:prstGeom>
          <a:noFill/>
        </p:spPr>
        <p:txBody>
          <a:bodyPr wrap="square" lIns="0" rIns="0" rtlCol="0" anchor="b">
            <a:spAutoFit/>
          </a:bodyPr>
          <a:lstStyle/>
          <a:p>
            <a:pPr algn="r"/>
            <a:r>
              <a:rPr lang="en-US" sz="2400" b="1" noProof="1"/>
              <a:t>Data Processing</a:t>
            </a:r>
          </a:p>
        </p:txBody>
      </p:sp>
      <p:sp>
        <p:nvSpPr>
          <p:cNvPr id="20" name="TextBox 19">
            <a:extLst>
              <a:ext uri="{FF2B5EF4-FFF2-40B4-BE49-F238E27FC236}">
                <a16:creationId xmlns:a16="http://schemas.microsoft.com/office/drawing/2014/main" id="{C17CDD87-05C6-EE4E-A2A0-E28D714D2C8E}"/>
              </a:ext>
            </a:extLst>
          </p:cNvPr>
          <p:cNvSpPr txBox="1"/>
          <p:nvPr/>
        </p:nvSpPr>
        <p:spPr>
          <a:xfrm>
            <a:off x="600189" y="1076722"/>
            <a:ext cx="1898402" cy="352449"/>
          </a:xfrm>
          <a:prstGeom prst="rect">
            <a:avLst/>
          </a:prstGeom>
          <a:noFill/>
        </p:spPr>
        <p:txBody>
          <a:bodyPr wrap="square" lIns="0" rIns="0" rtlCol="0" anchor="b">
            <a:spAutoFit/>
          </a:bodyPr>
          <a:lstStyle/>
          <a:p>
            <a:pPr algn="ctr"/>
            <a:r>
              <a:rPr lang="en-US" sz="2800" b="1" noProof="1">
                <a:solidFill>
                  <a:schemeClr val="bg1"/>
                </a:solidFill>
              </a:rPr>
              <a:t>EDA</a:t>
            </a:r>
          </a:p>
        </p:txBody>
      </p:sp>
      <p:sp>
        <p:nvSpPr>
          <p:cNvPr id="23" name="TextBox 22">
            <a:extLst>
              <a:ext uri="{FF2B5EF4-FFF2-40B4-BE49-F238E27FC236}">
                <a16:creationId xmlns:a16="http://schemas.microsoft.com/office/drawing/2014/main" id="{82B57F75-DB1E-9F41-B87B-F521F208C434}"/>
              </a:ext>
            </a:extLst>
          </p:cNvPr>
          <p:cNvSpPr txBox="1"/>
          <p:nvPr/>
        </p:nvSpPr>
        <p:spPr>
          <a:xfrm>
            <a:off x="6623329" y="960270"/>
            <a:ext cx="2597945" cy="461665"/>
          </a:xfrm>
          <a:prstGeom prst="rect">
            <a:avLst/>
          </a:prstGeom>
          <a:noFill/>
        </p:spPr>
        <p:txBody>
          <a:bodyPr wrap="square" lIns="0" rIns="0" rtlCol="0" anchor="b">
            <a:spAutoFit/>
          </a:bodyPr>
          <a:lstStyle/>
          <a:p>
            <a:pPr algn="ctr"/>
            <a:r>
              <a:rPr lang="en-US" sz="2400" b="1" noProof="1"/>
              <a:t>Feature Selection</a:t>
            </a:r>
          </a:p>
        </p:txBody>
      </p:sp>
      <p:sp>
        <p:nvSpPr>
          <p:cNvPr id="26" name="TextBox 25">
            <a:extLst>
              <a:ext uri="{FF2B5EF4-FFF2-40B4-BE49-F238E27FC236}">
                <a16:creationId xmlns:a16="http://schemas.microsoft.com/office/drawing/2014/main" id="{C92653E2-1E80-6B40-8ED8-BC95E2D5806B}"/>
              </a:ext>
            </a:extLst>
          </p:cNvPr>
          <p:cNvSpPr txBox="1"/>
          <p:nvPr/>
        </p:nvSpPr>
        <p:spPr>
          <a:xfrm>
            <a:off x="6776174" y="3938461"/>
            <a:ext cx="1800674" cy="461665"/>
          </a:xfrm>
          <a:prstGeom prst="rect">
            <a:avLst/>
          </a:prstGeom>
          <a:noFill/>
        </p:spPr>
        <p:txBody>
          <a:bodyPr wrap="square" lIns="0" rIns="0" rtlCol="0" anchor="b">
            <a:spAutoFit/>
          </a:bodyPr>
          <a:lstStyle/>
          <a:p>
            <a:pPr algn="ctr"/>
            <a:r>
              <a:rPr lang="en-US" sz="2400" b="1" noProof="1">
                <a:solidFill>
                  <a:schemeClr val="bg1"/>
                </a:solidFill>
              </a:rPr>
              <a:t>Model</a:t>
            </a:r>
          </a:p>
        </p:txBody>
      </p:sp>
      <p:sp>
        <p:nvSpPr>
          <p:cNvPr id="29" name="TextBox 28">
            <a:extLst>
              <a:ext uri="{FF2B5EF4-FFF2-40B4-BE49-F238E27FC236}">
                <a16:creationId xmlns:a16="http://schemas.microsoft.com/office/drawing/2014/main" id="{6266937B-DEBD-CC48-B2BB-6042AD08A5FE}"/>
              </a:ext>
            </a:extLst>
          </p:cNvPr>
          <p:cNvSpPr txBox="1"/>
          <p:nvPr/>
        </p:nvSpPr>
        <p:spPr>
          <a:xfrm>
            <a:off x="3939712" y="3900169"/>
            <a:ext cx="1800674" cy="461665"/>
          </a:xfrm>
          <a:prstGeom prst="rect">
            <a:avLst/>
          </a:prstGeom>
          <a:noFill/>
        </p:spPr>
        <p:txBody>
          <a:bodyPr wrap="square" lIns="0" rIns="0" rtlCol="0" anchor="b">
            <a:spAutoFit/>
          </a:bodyPr>
          <a:lstStyle/>
          <a:p>
            <a:r>
              <a:rPr lang="en-US" sz="2400" b="1" noProof="1"/>
              <a:t>Evaluation</a:t>
            </a:r>
          </a:p>
        </p:txBody>
      </p:sp>
      <p:sp>
        <p:nvSpPr>
          <p:cNvPr id="32" name="TextBox 31">
            <a:extLst>
              <a:ext uri="{FF2B5EF4-FFF2-40B4-BE49-F238E27FC236}">
                <a16:creationId xmlns:a16="http://schemas.microsoft.com/office/drawing/2014/main" id="{D97ED057-8427-8E4C-A065-7575BA220E82}"/>
              </a:ext>
            </a:extLst>
          </p:cNvPr>
          <p:cNvSpPr txBox="1"/>
          <p:nvPr/>
        </p:nvSpPr>
        <p:spPr>
          <a:xfrm>
            <a:off x="559834" y="3892342"/>
            <a:ext cx="1800674" cy="461665"/>
          </a:xfrm>
          <a:prstGeom prst="rect">
            <a:avLst/>
          </a:prstGeom>
          <a:noFill/>
        </p:spPr>
        <p:txBody>
          <a:bodyPr wrap="square" lIns="0" rIns="0" rtlCol="0" anchor="b">
            <a:spAutoFit/>
          </a:bodyPr>
          <a:lstStyle/>
          <a:p>
            <a:pPr algn="ctr"/>
            <a:r>
              <a:rPr lang="en-US" sz="2400" b="1" noProof="1"/>
              <a:t>Prediction</a:t>
            </a:r>
          </a:p>
        </p:txBody>
      </p:sp>
      <p:sp>
        <p:nvSpPr>
          <p:cNvPr id="34" name="Oval 33">
            <a:extLst>
              <a:ext uri="{FF2B5EF4-FFF2-40B4-BE49-F238E27FC236}">
                <a16:creationId xmlns:a16="http://schemas.microsoft.com/office/drawing/2014/main" id="{FFC7F918-539E-6C49-ADF6-6E8A2B6602ED}"/>
              </a:ext>
            </a:extLst>
          </p:cNvPr>
          <p:cNvSpPr/>
          <p:nvPr/>
        </p:nvSpPr>
        <p:spPr>
          <a:xfrm>
            <a:off x="77274" y="93290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1</a:t>
            </a:r>
          </a:p>
        </p:txBody>
      </p:sp>
      <p:sp>
        <p:nvSpPr>
          <p:cNvPr id="35" name="Oval 34">
            <a:extLst>
              <a:ext uri="{FF2B5EF4-FFF2-40B4-BE49-F238E27FC236}">
                <a16:creationId xmlns:a16="http://schemas.microsoft.com/office/drawing/2014/main" id="{CAE5BF9D-086D-8544-A4C8-476D6A2509AE}"/>
              </a:ext>
            </a:extLst>
          </p:cNvPr>
          <p:cNvSpPr/>
          <p:nvPr/>
        </p:nvSpPr>
        <p:spPr>
          <a:xfrm>
            <a:off x="3048826" y="93726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2</a:t>
            </a:r>
          </a:p>
        </p:txBody>
      </p:sp>
      <p:sp>
        <p:nvSpPr>
          <p:cNvPr id="36" name="Oval 35">
            <a:extLst>
              <a:ext uri="{FF2B5EF4-FFF2-40B4-BE49-F238E27FC236}">
                <a16:creationId xmlns:a16="http://schemas.microsoft.com/office/drawing/2014/main" id="{EEC73E21-359D-E642-9C9B-F4359D17D54B}"/>
              </a:ext>
            </a:extLst>
          </p:cNvPr>
          <p:cNvSpPr/>
          <p:nvPr/>
        </p:nvSpPr>
        <p:spPr>
          <a:xfrm>
            <a:off x="6096826" y="95266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3</a:t>
            </a:r>
          </a:p>
        </p:txBody>
      </p:sp>
      <p:sp>
        <p:nvSpPr>
          <p:cNvPr id="37" name="Oval 36">
            <a:extLst>
              <a:ext uri="{FF2B5EF4-FFF2-40B4-BE49-F238E27FC236}">
                <a16:creationId xmlns:a16="http://schemas.microsoft.com/office/drawing/2014/main" id="{DF883D7B-5868-FF4B-9533-B8EFF546A013}"/>
              </a:ext>
            </a:extLst>
          </p:cNvPr>
          <p:cNvSpPr/>
          <p:nvPr/>
        </p:nvSpPr>
        <p:spPr>
          <a:xfrm>
            <a:off x="6130164" y="360811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4</a:t>
            </a:r>
          </a:p>
        </p:txBody>
      </p:sp>
      <p:sp>
        <p:nvSpPr>
          <p:cNvPr id="38" name="Oval 37">
            <a:extLst>
              <a:ext uri="{FF2B5EF4-FFF2-40B4-BE49-F238E27FC236}">
                <a16:creationId xmlns:a16="http://schemas.microsoft.com/office/drawing/2014/main" id="{9E1ED570-359B-D040-A86B-2CCE5393115E}"/>
              </a:ext>
            </a:extLst>
          </p:cNvPr>
          <p:cNvSpPr/>
          <p:nvPr/>
        </p:nvSpPr>
        <p:spPr>
          <a:xfrm>
            <a:off x="3045263" y="362953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5</a:t>
            </a:r>
          </a:p>
        </p:txBody>
      </p:sp>
      <p:sp>
        <p:nvSpPr>
          <p:cNvPr id="39" name="Oval 38">
            <a:extLst>
              <a:ext uri="{FF2B5EF4-FFF2-40B4-BE49-F238E27FC236}">
                <a16:creationId xmlns:a16="http://schemas.microsoft.com/office/drawing/2014/main" id="{004CF155-D912-2341-A285-EA177084E14E}"/>
              </a:ext>
            </a:extLst>
          </p:cNvPr>
          <p:cNvSpPr/>
          <p:nvPr/>
        </p:nvSpPr>
        <p:spPr>
          <a:xfrm>
            <a:off x="77273" y="362953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6</a:t>
            </a:r>
          </a:p>
        </p:txBody>
      </p:sp>
      <p:sp>
        <p:nvSpPr>
          <p:cNvPr id="40" name="Title 3">
            <a:extLst>
              <a:ext uri="{FF2B5EF4-FFF2-40B4-BE49-F238E27FC236}">
                <a16:creationId xmlns:a16="http://schemas.microsoft.com/office/drawing/2014/main" id="{3232E2FA-8156-EC4C-AA5A-B67172196558}"/>
              </a:ext>
            </a:extLst>
          </p:cNvPr>
          <p:cNvSpPr txBox="1">
            <a:spLocks/>
          </p:cNvSpPr>
          <p:nvPr/>
        </p:nvSpPr>
        <p:spPr>
          <a:xfrm>
            <a:off x="401129" y="146598"/>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Methodology</a:t>
            </a:r>
          </a:p>
        </p:txBody>
      </p:sp>
      <p:sp>
        <p:nvSpPr>
          <p:cNvPr id="42" name="TextBox 41">
            <a:extLst>
              <a:ext uri="{FF2B5EF4-FFF2-40B4-BE49-F238E27FC236}">
                <a16:creationId xmlns:a16="http://schemas.microsoft.com/office/drawing/2014/main" id="{7213C72A-ED42-9C4F-B37B-7D16672B6918}"/>
              </a:ext>
            </a:extLst>
          </p:cNvPr>
          <p:cNvSpPr txBox="1"/>
          <p:nvPr/>
        </p:nvSpPr>
        <p:spPr>
          <a:xfrm>
            <a:off x="265172" y="1397905"/>
            <a:ext cx="259828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Missing values</a:t>
            </a:r>
          </a:p>
        </p:txBody>
      </p:sp>
      <p:sp>
        <p:nvSpPr>
          <p:cNvPr id="43" name="TextBox 42">
            <a:extLst>
              <a:ext uri="{FF2B5EF4-FFF2-40B4-BE49-F238E27FC236}">
                <a16:creationId xmlns:a16="http://schemas.microsoft.com/office/drawing/2014/main" id="{0B18059E-CE42-B347-8D86-1AFBDDAE54D9}"/>
              </a:ext>
            </a:extLst>
          </p:cNvPr>
          <p:cNvSpPr txBox="1"/>
          <p:nvPr/>
        </p:nvSpPr>
        <p:spPr>
          <a:xfrm>
            <a:off x="3409632" y="1893504"/>
            <a:ext cx="276698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Missing values</a:t>
            </a:r>
          </a:p>
          <a:p>
            <a:pPr marL="285750" indent="-285750">
              <a:buFont typeface="Arial" panose="020B0604020202020204" pitchFamily="34" charset="0"/>
              <a:buChar char="•"/>
            </a:pPr>
            <a:r>
              <a:rPr lang="en-US" sz="2400" dirty="0"/>
              <a:t>Imbalanced data</a:t>
            </a:r>
          </a:p>
        </p:txBody>
      </p:sp>
      <p:sp>
        <p:nvSpPr>
          <p:cNvPr id="44" name="TextBox 43">
            <a:extLst>
              <a:ext uri="{FF2B5EF4-FFF2-40B4-BE49-F238E27FC236}">
                <a16:creationId xmlns:a16="http://schemas.microsoft.com/office/drawing/2014/main" id="{D09F9B97-CD0B-064E-96FC-BDE3B0EB551C}"/>
              </a:ext>
            </a:extLst>
          </p:cNvPr>
          <p:cNvSpPr txBox="1"/>
          <p:nvPr/>
        </p:nvSpPr>
        <p:spPr>
          <a:xfrm>
            <a:off x="6621016" y="1363407"/>
            <a:ext cx="3451538" cy="2308324"/>
          </a:xfrm>
          <a:prstGeom prst="rect">
            <a:avLst/>
          </a:prstGeom>
          <a:noFill/>
        </p:spPr>
        <p:txBody>
          <a:bodyPr wrap="square" rtlCol="0">
            <a:spAutoFit/>
          </a:bodyPr>
          <a:lstStyle/>
          <a:p>
            <a:pPr marL="171450" lvl="0" indent="-171450">
              <a:buFont typeface="Arial" panose="020B0604020202020204" pitchFamily="34" charset="0"/>
              <a:buChar char="•"/>
            </a:pPr>
            <a:r>
              <a:rPr lang="en-US" altLang="zh-CN" sz="2100" dirty="0">
                <a:sym typeface="Calibri"/>
              </a:rPr>
              <a:t>Filter</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pPr lvl="0"/>
            <a:r>
              <a:rPr lang="en-US" altLang="zh-CN" sz="2100" dirty="0">
                <a:sym typeface="Calibri"/>
              </a:rPr>
              <a:t>   - Fisher</a:t>
            </a:r>
            <a:r>
              <a:rPr lang="zh-CN" altLang="en-US" sz="2100" dirty="0">
                <a:sym typeface="Calibri"/>
              </a:rPr>
              <a:t> </a:t>
            </a:r>
            <a:r>
              <a:rPr lang="en-US" altLang="zh-CN" sz="2100" dirty="0">
                <a:sym typeface="Calibri"/>
              </a:rPr>
              <a:t>Criteria</a:t>
            </a:r>
          </a:p>
          <a:p>
            <a:pPr marL="171450" indent="-171450">
              <a:buFont typeface="Arial" panose="020B0604020202020204" pitchFamily="34" charset="0"/>
              <a:buChar char="•"/>
            </a:pPr>
            <a:r>
              <a:rPr lang="en-US" altLang="zh-CN" sz="2100" dirty="0">
                <a:sym typeface="Calibri"/>
              </a:rPr>
              <a:t>Wrapped</a:t>
            </a:r>
            <a:r>
              <a:rPr lang="zh-CN" altLang="en-US" sz="2100" dirty="0">
                <a:sym typeface="Calibri"/>
              </a:rPr>
              <a:t> </a:t>
            </a:r>
            <a:r>
              <a:rPr lang="en-US" altLang="zh-CN" sz="2100" dirty="0">
                <a:sym typeface="Calibri"/>
              </a:rPr>
              <a:t>Method</a:t>
            </a:r>
          </a:p>
          <a:p>
            <a:r>
              <a:rPr lang="en-US" altLang="zh-CN" sz="2100" dirty="0">
                <a:sym typeface="Calibri"/>
              </a:rPr>
              <a:t>   - Forward</a:t>
            </a:r>
            <a:r>
              <a:rPr lang="zh-CN" altLang="en-US" sz="2100" dirty="0">
                <a:sym typeface="Calibri"/>
              </a:rPr>
              <a:t> </a:t>
            </a:r>
            <a:r>
              <a:rPr lang="en-US" altLang="zh-CN" sz="2100" dirty="0">
                <a:sym typeface="Calibri"/>
              </a:rPr>
              <a:t>Stepwise</a:t>
            </a:r>
          </a:p>
          <a:p>
            <a:pPr marL="171450" indent="-171450">
              <a:buFont typeface="Arial" panose="020B0604020202020204" pitchFamily="34" charset="0"/>
              <a:buChar char="•"/>
            </a:pPr>
            <a:r>
              <a:rPr lang="en-US" altLang="zh-CN" sz="2100" dirty="0">
                <a:sym typeface="Calibri"/>
              </a:rPr>
              <a:t>Embedded</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r>
              <a:rPr lang="en-US" altLang="zh-CN" sz="2100" dirty="0">
                <a:sym typeface="Calibri"/>
              </a:rPr>
              <a:t>   -</a:t>
            </a:r>
            <a:r>
              <a:rPr lang="zh-CN" altLang="en-US" sz="2100" dirty="0">
                <a:sym typeface="Calibri"/>
              </a:rPr>
              <a:t> </a:t>
            </a:r>
            <a:r>
              <a:rPr lang="en-US" altLang="zh-CN" sz="2100" dirty="0">
                <a:sym typeface="Calibri"/>
              </a:rPr>
              <a:t>LASSO</a:t>
            </a:r>
          </a:p>
          <a:p>
            <a:endParaRPr lang="en-US" dirty="0"/>
          </a:p>
        </p:txBody>
      </p:sp>
      <p:sp>
        <p:nvSpPr>
          <p:cNvPr id="45" name="Rectangle 44">
            <a:extLst>
              <a:ext uri="{FF2B5EF4-FFF2-40B4-BE49-F238E27FC236}">
                <a16:creationId xmlns:a16="http://schemas.microsoft.com/office/drawing/2014/main" id="{F82FC48A-34EB-A14D-ADEF-CC6871B93C88}"/>
              </a:ext>
            </a:extLst>
          </p:cNvPr>
          <p:cNvSpPr/>
          <p:nvPr/>
        </p:nvSpPr>
        <p:spPr>
          <a:xfrm>
            <a:off x="6595818" y="4451180"/>
            <a:ext cx="3311317" cy="1446550"/>
          </a:xfrm>
          <a:prstGeom prst="rect">
            <a:avLst/>
          </a:prstGeom>
        </p:spPr>
        <p:txBody>
          <a:bodyPr wrap="square">
            <a:spAutoFit/>
          </a:bodyPr>
          <a:lstStyle/>
          <a:p>
            <a:pPr marL="171450" lvl="0" indent="-171450">
              <a:buFont typeface="Arial" panose="020B0604020202020204" pitchFamily="34" charset="0"/>
              <a:buChar char="•"/>
            </a:pPr>
            <a:r>
              <a:rPr lang="en-US" altLang="zh-CN" sz="2200" dirty="0">
                <a:solidFill>
                  <a:schemeClr val="bg1"/>
                </a:solidFill>
                <a:sym typeface="Calibri"/>
              </a:rPr>
              <a:t>Logistic regression</a:t>
            </a:r>
          </a:p>
          <a:p>
            <a:pPr marL="171450" indent="-171450">
              <a:buFont typeface="Arial" panose="020B0604020202020204" pitchFamily="34" charset="0"/>
              <a:buChar char="•"/>
            </a:pPr>
            <a:r>
              <a:rPr lang="en-US" altLang="zh-CN" sz="2200" dirty="0">
                <a:solidFill>
                  <a:schemeClr val="bg1"/>
                </a:solidFill>
                <a:sym typeface="Calibri"/>
              </a:rPr>
              <a:t>SVM</a:t>
            </a:r>
          </a:p>
          <a:p>
            <a:pPr marL="171450" indent="-171450">
              <a:buFont typeface="Arial" panose="020B0604020202020204" pitchFamily="34" charset="0"/>
              <a:buChar char="•"/>
            </a:pPr>
            <a:r>
              <a:rPr lang="en-US" altLang="zh-CN" sz="2200" dirty="0">
                <a:solidFill>
                  <a:schemeClr val="bg1"/>
                </a:solidFill>
                <a:sym typeface="Calibri"/>
              </a:rPr>
              <a:t>Random Forest</a:t>
            </a:r>
          </a:p>
          <a:p>
            <a:pPr marL="171450" indent="-171450">
              <a:buFont typeface="Arial" panose="020B0604020202020204" pitchFamily="34" charset="0"/>
              <a:buChar char="•"/>
            </a:pPr>
            <a:r>
              <a:rPr lang="en-US" altLang="zh-CN" sz="2200" dirty="0">
                <a:solidFill>
                  <a:schemeClr val="bg1"/>
                </a:solidFill>
                <a:sym typeface="Calibri"/>
              </a:rPr>
              <a:t>Light GBM</a:t>
            </a:r>
          </a:p>
        </p:txBody>
      </p:sp>
      <p:sp>
        <p:nvSpPr>
          <p:cNvPr id="46" name="Rectangle 45">
            <a:extLst>
              <a:ext uri="{FF2B5EF4-FFF2-40B4-BE49-F238E27FC236}">
                <a16:creationId xmlns:a16="http://schemas.microsoft.com/office/drawing/2014/main" id="{1A9E277F-86FB-A74E-A9B6-24CA903C7FC2}"/>
              </a:ext>
            </a:extLst>
          </p:cNvPr>
          <p:cNvSpPr/>
          <p:nvPr/>
        </p:nvSpPr>
        <p:spPr>
          <a:xfrm>
            <a:off x="3396296" y="4546872"/>
            <a:ext cx="2574732" cy="1200329"/>
          </a:xfrm>
          <a:prstGeom prst="rect">
            <a:avLst/>
          </a:prstGeom>
        </p:spPr>
        <p:txBody>
          <a:bodyPr wrap="square">
            <a:spAutoFit/>
          </a:bodyPr>
          <a:lstStyle/>
          <a:p>
            <a:pPr marL="285750" indent="-285750">
              <a:buFont typeface="Arial" panose="020B0604020202020204" pitchFamily="34" charset="0"/>
              <a:buChar char="•"/>
            </a:pPr>
            <a:r>
              <a:rPr lang="en-US" sz="2400" dirty="0"/>
              <a:t>ROC</a:t>
            </a:r>
          </a:p>
          <a:p>
            <a:pPr marL="285750" indent="-285750">
              <a:buFont typeface="Arial" panose="020B0604020202020204" pitchFamily="34" charset="0"/>
              <a:buChar char="•"/>
            </a:pPr>
            <a:r>
              <a:rPr lang="en-US" sz="2400" dirty="0"/>
              <a:t>Precision/Recall</a:t>
            </a:r>
          </a:p>
          <a:p>
            <a:pPr marL="285750" indent="-285750">
              <a:buFont typeface="Arial" panose="020B0604020202020204" pitchFamily="34" charset="0"/>
              <a:buChar char="•"/>
            </a:pPr>
            <a:r>
              <a:rPr lang="en-US" sz="2400" dirty="0"/>
              <a:t>Running time</a:t>
            </a:r>
          </a:p>
        </p:txBody>
      </p:sp>
      <p:sp>
        <p:nvSpPr>
          <p:cNvPr id="47" name="TextBox 46">
            <a:extLst>
              <a:ext uri="{FF2B5EF4-FFF2-40B4-BE49-F238E27FC236}">
                <a16:creationId xmlns:a16="http://schemas.microsoft.com/office/drawing/2014/main" id="{EAB14945-C561-B347-AEFC-6A3C7ADD71E1}"/>
              </a:ext>
            </a:extLst>
          </p:cNvPr>
          <p:cNvSpPr txBox="1"/>
          <p:nvPr/>
        </p:nvSpPr>
        <p:spPr>
          <a:xfrm>
            <a:off x="343273" y="4543608"/>
            <a:ext cx="2222073" cy="1200329"/>
          </a:xfrm>
          <a:prstGeom prst="rect">
            <a:avLst/>
          </a:prstGeom>
          <a:noFill/>
        </p:spPr>
        <p:txBody>
          <a:bodyPr wrap="square" rtlCol="0">
            <a:spAutoFit/>
          </a:bodyPr>
          <a:lstStyle/>
          <a:p>
            <a:r>
              <a:rPr lang="en-US" sz="2400" dirty="0"/>
              <a:t>Test our model on the test data set</a:t>
            </a:r>
          </a:p>
        </p:txBody>
      </p:sp>
      <p:sp>
        <p:nvSpPr>
          <p:cNvPr id="48" name="Rounded Rectangle 47">
            <a:extLst>
              <a:ext uri="{FF2B5EF4-FFF2-40B4-BE49-F238E27FC236}">
                <a16:creationId xmlns:a16="http://schemas.microsoft.com/office/drawing/2014/main" id="{22CE444C-75EA-E74C-A1DC-FCC5805FBF5A}"/>
              </a:ext>
            </a:extLst>
          </p:cNvPr>
          <p:cNvSpPr/>
          <p:nvPr/>
        </p:nvSpPr>
        <p:spPr>
          <a:xfrm>
            <a:off x="759854" y="1996225"/>
            <a:ext cx="1600654" cy="1107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32857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51C5C84-5AB1-504C-A32D-6B2734C9A94C}"/>
              </a:ext>
            </a:extLst>
          </p:cNvPr>
          <p:cNvGrpSpPr/>
          <p:nvPr/>
        </p:nvGrpSpPr>
        <p:grpSpPr>
          <a:xfrm>
            <a:off x="-3659" y="839430"/>
            <a:ext cx="9144000" cy="5460522"/>
            <a:chOff x="0" y="845389"/>
            <a:chExt cx="9144000" cy="5460522"/>
          </a:xfrm>
        </p:grpSpPr>
        <p:sp>
          <p:nvSpPr>
            <p:cNvPr id="4" name="Rectangle 3">
              <a:extLst>
                <a:ext uri="{FF2B5EF4-FFF2-40B4-BE49-F238E27FC236}">
                  <a16:creationId xmlns:a16="http://schemas.microsoft.com/office/drawing/2014/main" id="{0D0C0F61-C973-FB4B-BD13-131A7D00AC05}"/>
                </a:ext>
              </a:extLst>
            </p:cNvPr>
            <p:cNvSpPr/>
            <p:nvPr/>
          </p:nvSpPr>
          <p:spPr>
            <a:xfrm>
              <a:off x="0" y="3575651"/>
              <a:ext cx="3048000" cy="273026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1E476674-8CFF-B347-9E40-ADF520CF67CC}"/>
                </a:ext>
              </a:extLst>
            </p:cNvPr>
            <p:cNvSpPr/>
            <p:nvPr/>
          </p:nvSpPr>
          <p:spPr>
            <a:xfrm>
              <a:off x="3048000" y="3575651"/>
              <a:ext cx="3048000" cy="2730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93">
              <a:extLst>
                <a:ext uri="{FF2B5EF4-FFF2-40B4-BE49-F238E27FC236}">
                  <a16:creationId xmlns:a16="http://schemas.microsoft.com/office/drawing/2014/main" id="{6B0D3B70-BE9C-B64F-913A-05B63970FDAD}"/>
                </a:ext>
              </a:extLst>
            </p:cNvPr>
            <p:cNvSpPr/>
            <p:nvPr/>
          </p:nvSpPr>
          <p:spPr>
            <a:xfrm rot="16200000">
              <a:off x="2149739" y="4731612"/>
              <a:ext cx="1378185" cy="4183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C9D5AAF9-7FB4-D847-82D3-BBE92CD3914E}"/>
                </a:ext>
              </a:extLst>
            </p:cNvPr>
            <p:cNvSpPr/>
            <p:nvPr/>
          </p:nvSpPr>
          <p:spPr>
            <a:xfrm>
              <a:off x="6096000" y="3575651"/>
              <a:ext cx="3048000" cy="2730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91">
              <a:extLst>
                <a:ext uri="{FF2B5EF4-FFF2-40B4-BE49-F238E27FC236}">
                  <a16:creationId xmlns:a16="http://schemas.microsoft.com/office/drawing/2014/main" id="{6F7BC5A6-466E-4E46-86D1-B1D0E46E4002}"/>
                </a:ext>
              </a:extLst>
            </p:cNvPr>
            <p:cNvSpPr/>
            <p:nvPr/>
          </p:nvSpPr>
          <p:spPr>
            <a:xfrm rot="16200000">
              <a:off x="5197737" y="4731612"/>
              <a:ext cx="1378185" cy="418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B03BFA7B-F398-2249-9922-F52524F5D2CF}"/>
                </a:ext>
              </a:extLst>
            </p:cNvPr>
            <p:cNvSpPr/>
            <p:nvPr/>
          </p:nvSpPr>
          <p:spPr>
            <a:xfrm>
              <a:off x="6096000" y="845389"/>
              <a:ext cx="3048000" cy="2730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89">
              <a:extLst>
                <a:ext uri="{FF2B5EF4-FFF2-40B4-BE49-F238E27FC236}">
                  <a16:creationId xmlns:a16="http://schemas.microsoft.com/office/drawing/2014/main" id="{3085CC01-51E4-834B-95DF-8B754F1348D7}"/>
                </a:ext>
              </a:extLst>
            </p:cNvPr>
            <p:cNvSpPr/>
            <p:nvPr/>
          </p:nvSpPr>
          <p:spPr>
            <a:xfrm rot="10800000">
              <a:off x="6937426" y="3575028"/>
              <a:ext cx="1380744" cy="42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8702089D-70E3-CF4C-90ED-D14217311826}"/>
                </a:ext>
              </a:extLst>
            </p:cNvPr>
            <p:cNvSpPr/>
            <p:nvPr/>
          </p:nvSpPr>
          <p:spPr>
            <a:xfrm>
              <a:off x="3048000" y="845389"/>
              <a:ext cx="3048000" cy="2730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78">
              <a:extLst>
                <a:ext uri="{FF2B5EF4-FFF2-40B4-BE49-F238E27FC236}">
                  <a16:creationId xmlns:a16="http://schemas.microsoft.com/office/drawing/2014/main" id="{CB735DA4-4173-A141-9694-03D673992DBF}"/>
                </a:ext>
              </a:extLst>
            </p:cNvPr>
            <p:cNvSpPr/>
            <p:nvPr/>
          </p:nvSpPr>
          <p:spPr>
            <a:xfrm rot="5400000">
              <a:off x="5616076" y="2001349"/>
              <a:ext cx="1378185" cy="4183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5A7FA9A7-154B-CF4A-8E8B-8D0FEF253AD3}"/>
                </a:ext>
              </a:extLst>
            </p:cNvPr>
            <p:cNvSpPr/>
            <p:nvPr/>
          </p:nvSpPr>
          <p:spPr>
            <a:xfrm>
              <a:off x="0" y="845389"/>
              <a:ext cx="3048000" cy="2730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Isosceles Triangle 71">
              <a:extLst>
                <a:ext uri="{FF2B5EF4-FFF2-40B4-BE49-F238E27FC236}">
                  <a16:creationId xmlns:a16="http://schemas.microsoft.com/office/drawing/2014/main" id="{304EC58F-546E-3E4C-922E-A01BDA6D4514}"/>
                </a:ext>
              </a:extLst>
            </p:cNvPr>
            <p:cNvSpPr/>
            <p:nvPr/>
          </p:nvSpPr>
          <p:spPr>
            <a:xfrm rot="5400000">
              <a:off x="2568076" y="2001350"/>
              <a:ext cx="1378185" cy="41833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7" name="TextBox 16">
            <a:extLst>
              <a:ext uri="{FF2B5EF4-FFF2-40B4-BE49-F238E27FC236}">
                <a16:creationId xmlns:a16="http://schemas.microsoft.com/office/drawing/2014/main" id="{25096274-6B28-0B44-A028-4581C6A0C5BE}"/>
              </a:ext>
            </a:extLst>
          </p:cNvPr>
          <p:cNvSpPr txBox="1"/>
          <p:nvPr/>
        </p:nvSpPr>
        <p:spPr>
          <a:xfrm>
            <a:off x="3419559" y="972707"/>
            <a:ext cx="2297564" cy="461665"/>
          </a:xfrm>
          <a:prstGeom prst="rect">
            <a:avLst/>
          </a:prstGeom>
          <a:noFill/>
        </p:spPr>
        <p:txBody>
          <a:bodyPr wrap="square" lIns="0" rIns="0" rtlCol="0" anchor="b">
            <a:spAutoFit/>
          </a:bodyPr>
          <a:lstStyle/>
          <a:p>
            <a:pPr algn="r"/>
            <a:r>
              <a:rPr lang="en-US" sz="2400" b="1" noProof="1"/>
              <a:t>Data Processing</a:t>
            </a:r>
          </a:p>
        </p:txBody>
      </p:sp>
      <p:sp>
        <p:nvSpPr>
          <p:cNvPr id="20" name="TextBox 19">
            <a:extLst>
              <a:ext uri="{FF2B5EF4-FFF2-40B4-BE49-F238E27FC236}">
                <a16:creationId xmlns:a16="http://schemas.microsoft.com/office/drawing/2014/main" id="{C17CDD87-05C6-EE4E-A2A0-E28D714D2C8E}"/>
              </a:ext>
            </a:extLst>
          </p:cNvPr>
          <p:cNvSpPr txBox="1"/>
          <p:nvPr/>
        </p:nvSpPr>
        <p:spPr>
          <a:xfrm>
            <a:off x="600189" y="1076722"/>
            <a:ext cx="1898402" cy="352449"/>
          </a:xfrm>
          <a:prstGeom prst="rect">
            <a:avLst/>
          </a:prstGeom>
          <a:noFill/>
        </p:spPr>
        <p:txBody>
          <a:bodyPr wrap="square" lIns="0" rIns="0" rtlCol="0" anchor="b">
            <a:spAutoFit/>
          </a:bodyPr>
          <a:lstStyle/>
          <a:p>
            <a:pPr algn="ctr"/>
            <a:r>
              <a:rPr lang="en-US" sz="2800" b="1" noProof="1">
                <a:solidFill>
                  <a:schemeClr val="bg1"/>
                </a:solidFill>
              </a:rPr>
              <a:t>EDA</a:t>
            </a:r>
          </a:p>
        </p:txBody>
      </p:sp>
      <p:sp>
        <p:nvSpPr>
          <p:cNvPr id="23" name="TextBox 22">
            <a:extLst>
              <a:ext uri="{FF2B5EF4-FFF2-40B4-BE49-F238E27FC236}">
                <a16:creationId xmlns:a16="http://schemas.microsoft.com/office/drawing/2014/main" id="{82B57F75-DB1E-9F41-B87B-F521F208C434}"/>
              </a:ext>
            </a:extLst>
          </p:cNvPr>
          <p:cNvSpPr txBox="1"/>
          <p:nvPr/>
        </p:nvSpPr>
        <p:spPr>
          <a:xfrm>
            <a:off x="6623329" y="960270"/>
            <a:ext cx="2597945" cy="461665"/>
          </a:xfrm>
          <a:prstGeom prst="rect">
            <a:avLst/>
          </a:prstGeom>
          <a:noFill/>
        </p:spPr>
        <p:txBody>
          <a:bodyPr wrap="square" lIns="0" rIns="0" rtlCol="0" anchor="b">
            <a:spAutoFit/>
          </a:bodyPr>
          <a:lstStyle/>
          <a:p>
            <a:pPr algn="ctr"/>
            <a:r>
              <a:rPr lang="en-US" sz="2400" b="1" noProof="1"/>
              <a:t>Feature Selection</a:t>
            </a:r>
          </a:p>
        </p:txBody>
      </p:sp>
      <p:sp>
        <p:nvSpPr>
          <p:cNvPr id="26" name="TextBox 25">
            <a:extLst>
              <a:ext uri="{FF2B5EF4-FFF2-40B4-BE49-F238E27FC236}">
                <a16:creationId xmlns:a16="http://schemas.microsoft.com/office/drawing/2014/main" id="{C92653E2-1E80-6B40-8ED8-BC95E2D5806B}"/>
              </a:ext>
            </a:extLst>
          </p:cNvPr>
          <p:cNvSpPr txBox="1"/>
          <p:nvPr/>
        </p:nvSpPr>
        <p:spPr>
          <a:xfrm>
            <a:off x="6776174" y="3938461"/>
            <a:ext cx="1800674" cy="461665"/>
          </a:xfrm>
          <a:prstGeom prst="rect">
            <a:avLst/>
          </a:prstGeom>
          <a:noFill/>
        </p:spPr>
        <p:txBody>
          <a:bodyPr wrap="square" lIns="0" rIns="0" rtlCol="0" anchor="b">
            <a:spAutoFit/>
          </a:bodyPr>
          <a:lstStyle/>
          <a:p>
            <a:pPr algn="ctr"/>
            <a:r>
              <a:rPr lang="en-US" sz="2400" b="1" noProof="1">
                <a:solidFill>
                  <a:schemeClr val="bg1"/>
                </a:solidFill>
              </a:rPr>
              <a:t>Model</a:t>
            </a:r>
          </a:p>
        </p:txBody>
      </p:sp>
      <p:sp>
        <p:nvSpPr>
          <p:cNvPr id="29" name="TextBox 28">
            <a:extLst>
              <a:ext uri="{FF2B5EF4-FFF2-40B4-BE49-F238E27FC236}">
                <a16:creationId xmlns:a16="http://schemas.microsoft.com/office/drawing/2014/main" id="{6266937B-DEBD-CC48-B2BB-6042AD08A5FE}"/>
              </a:ext>
            </a:extLst>
          </p:cNvPr>
          <p:cNvSpPr txBox="1"/>
          <p:nvPr/>
        </p:nvSpPr>
        <p:spPr>
          <a:xfrm>
            <a:off x="3939712" y="3900169"/>
            <a:ext cx="1800674" cy="461665"/>
          </a:xfrm>
          <a:prstGeom prst="rect">
            <a:avLst/>
          </a:prstGeom>
          <a:noFill/>
        </p:spPr>
        <p:txBody>
          <a:bodyPr wrap="square" lIns="0" rIns="0" rtlCol="0" anchor="b">
            <a:spAutoFit/>
          </a:bodyPr>
          <a:lstStyle/>
          <a:p>
            <a:r>
              <a:rPr lang="en-US" sz="2400" b="1" noProof="1"/>
              <a:t>Evaluation</a:t>
            </a:r>
          </a:p>
        </p:txBody>
      </p:sp>
      <p:sp>
        <p:nvSpPr>
          <p:cNvPr id="32" name="TextBox 31">
            <a:extLst>
              <a:ext uri="{FF2B5EF4-FFF2-40B4-BE49-F238E27FC236}">
                <a16:creationId xmlns:a16="http://schemas.microsoft.com/office/drawing/2014/main" id="{D97ED057-8427-8E4C-A065-7575BA220E82}"/>
              </a:ext>
            </a:extLst>
          </p:cNvPr>
          <p:cNvSpPr txBox="1"/>
          <p:nvPr/>
        </p:nvSpPr>
        <p:spPr>
          <a:xfrm>
            <a:off x="559834" y="3892342"/>
            <a:ext cx="1800674" cy="461665"/>
          </a:xfrm>
          <a:prstGeom prst="rect">
            <a:avLst/>
          </a:prstGeom>
          <a:noFill/>
        </p:spPr>
        <p:txBody>
          <a:bodyPr wrap="square" lIns="0" rIns="0" rtlCol="0" anchor="b">
            <a:spAutoFit/>
          </a:bodyPr>
          <a:lstStyle/>
          <a:p>
            <a:pPr algn="ctr"/>
            <a:r>
              <a:rPr lang="en-US" sz="2400" b="1" noProof="1"/>
              <a:t>Prediction</a:t>
            </a:r>
          </a:p>
        </p:txBody>
      </p:sp>
      <p:sp>
        <p:nvSpPr>
          <p:cNvPr id="34" name="Oval 33">
            <a:extLst>
              <a:ext uri="{FF2B5EF4-FFF2-40B4-BE49-F238E27FC236}">
                <a16:creationId xmlns:a16="http://schemas.microsoft.com/office/drawing/2014/main" id="{FFC7F918-539E-6C49-ADF6-6E8A2B6602ED}"/>
              </a:ext>
            </a:extLst>
          </p:cNvPr>
          <p:cNvSpPr/>
          <p:nvPr/>
        </p:nvSpPr>
        <p:spPr>
          <a:xfrm>
            <a:off x="77274" y="93290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1</a:t>
            </a:r>
          </a:p>
        </p:txBody>
      </p:sp>
      <p:sp>
        <p:nvSpPr>
          <p:cNvPr id="35" name="Oval 34">
            <a:extLst>
              <a:ext uri="{FF2B5EF4-FFF2-40B4-BE49-F238E27FC236}">
                <a16:creationId xmlns:a16="http://schemas.microsoft.com/office/drawing/2014/main" id="{CAE5BF9D-086D-8544-A4C8-476D6A2509AE}"/>
              </a:ext>
            </a:extLst>
          </p:cNvPr>
          <p:cNvSpPr/>
          <p:nvPr/>
        </p:nvSpPr>
        <p:spPr>
          <a:xfrm>
            <a:off x="3048826" y="93726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2</a:t>
            </a:r>
          </a:p>
        </p:txBody>
      </p:sp>
      <p:sp>
        <p:nvSpPr>
          <p:cNvPr id="36" name="Oval 35">
            <a:extLst>
              <a:ext uri="{FF2B5EF4-FFF2-40B4-BE49-F238E27FC236}">
                <a16:creationId xmlns:a16="http://schemas.microsoft.com/office/drawing/2014/main" id="{EEC73E21-359D-E642-9C9B-F4359D17D54B}"/>
              </a:ext>
            </a:extLst>
          </p:cNvPr>
          <p:cNvSpPr/>
          <p:nvPr/>
        </p:nvSpPr>
        <p:spPr>
          <a:xfrm>
            <a:off x="6096826" y="95266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3</a:t>
            </a:r>
          </a:p>
        </p:txBody>
      </p:sp>
      <p:sp>
        <p:nvSpPr>
          <p:cNvPr id="37" name="Oval 36">
            <a:extLst>
              <a:ext uri="{FF2B5EF4-FFF2-40B4-BE49-F238E27FC236}">
                <a16:creationId xmlns:a16="http://schemas.microsoft.com/office/drawing/2014/main" id="{DF883D7B-5868-FF4B-9533-B8EFF546A013}"/>
              </a:ext>
            </a:extLst>
          </p:cNvPr>
          <p:cNvSpPr/>
          <p:nvPr/>
        </p:nvSpPr>
        <p:spPr>
          <a:xfrm>
            <a:off x="6130164" y="360811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4</a:t>
            </a:r>
          </a:p>
        </p:txBody>
      </p:sp>
      <p:sp>
        <p:nvSpPr>
          <p:cNvPr id="38" name="Oval 37">
            <a:extLst>
              <a:ext uri="{FF2B5EF4-FFF2-40B4-BE49-F238E27FC236}">
                <a16:creationId xmlns:a16="http://schemas.microsoft.com/office/drawing/2014/main" id="{9E1ED570-359B-D040-A86B-2CCE5393115E}"/>
              </a:ext>
            </a:extLst>
          </p:cNvPr>
          <p:cNvSpPr/>
          <p:nvPr/>
        </p:nvSpPr>
        <p:spPr>
          <a:xfrm>
            <a:off x="3045263" y="362953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5</a:t>
            </a:r>
          </a:p>
        </p:txBody>
      </p:sp>
      <p:sp>
        <p:nvSpPr>
          <p:cNvPr id="39" name="Oval 38">
            <a:extLst>
              <a:ext uri="{FF2B5EF4-FFF2-40B4-BE49-F238E27FC236}">
                <a16:creationId xmlns:a16="http://schemas.microsoft.com/office/drawing/2014/main" id="{004CF155-D912-2341-A285-EA177084E14E}"/>
              </a:ext>
            </a:extLst>
          </p:cNvPr>
          <p:cNvSpPr/>
          <p:nvPr/>
        </p:nvSpPr>
        <p:spPr>
          <a:xfrm>
            <a:off x="77273" y="362953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6</a:t>
            </a:r>
          </a:p>
        </p:txBody>
      </p:sp>
      <p:sp>
        <p:nvSpPr>
          <p:cNvPr id="40" name="Title 3">
            <a:extLst>
              <a:ext uri="{FF2B5EF4-FFF2-40B4-BE49-F238E27FC236}">
                <a16:creationId xmlns:a16="http://schemas.microsoft.com/office/drawing/2014/main" id="{3232E2FA-8156-EC4C-AA5A-B67172196558}"/>
              </a:ext>
            </a:extLst>
          </p:cNvPr>
          <p:cNvSpPr txBox="1">
            <a:spLocks/>
          </p:cNvSpPr>
          <p:nvPr/>
        </p:nvSpPr>
        <p:spPr>
          <a:xfrm>
            <a:off x="401129" y="146598"/>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Methodology</a:t>
            </a:r>
          </a:p>
        </p:txBody>
      </p:sp>
      <p:sp>
        <p:nvSpPr>
          <p:cNvPr id="42" name="TextBox 41">
            <a:extLst>
              <a:ext uri="{FF2B5EF4-FFF2-40B4-BE49-F238E27FC236}">
                <a16:creationId xmlns:a16="http://schemas.microsoft.com/office/drawing/2014/main" id="{7213C72A-ED42-9C4F-B37B-7D16672B6918}"/>
              </a:ext>
            </a:extLst>
          </p:cNvPr>
          <p:cNvSpPr txBox="1"/>
          <p:nvPr/>
        </p:nvSpPr>
        <p:spPr>
          <a:xfrm>
            <a:off x="265172" y="1397905"/>
            <a:ext cx="259828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Imbalanced data</a:t>
            </a:r>
          </a:p>
        </p:txBody>
      </p:sp>
      <p:sp>
        <p:nvSpPr>
          <p:cNvPr id="43" name="TextBox 42">
            <a:extLst>
              <a:ext uri="{FF2B5EF4-FFF2-40B4-BE49-F238E27FC236}">
                <a16:creationId xmlns:a16="http://schemas.microsoft.com/office/drawing/2014/main" id="{0B18059E-CE42-B347-8D86-1AFBDDAE54D9}"/>
              </a:ext>
            </a:extLst>
          </p:cNvPr>
          <p:cNvSpPr txBox="1"/>
          <p:nvPr/>
        </p:nvSpPr>
        <p:spPr>
          <a:xfrm>
            <a:off x="3409632" y="1893504"/>
            <a:ext cx="276698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Missing values</a:t>
            </a:r>
          </a:p>
          <a:p>
            <a:pPr marL="285750" indent="-285750">
              <a:buFont typeface="Arial" panose="020B0604020202020204" pitchFamily="34" charset="0"/>
              <a:buChar char="•"/>
            </a:pPr>
            <a:r>
              <a:rPr lang="en-US" sz="2400" dirty="0"/>
              <a:t>Imbalanced data</a:t>
            </a:r>
          </a:p>
        </p:txBody>
      </p:sp>
      <p:sp>
        <p:nvSpPr>
          <p:cNvPr id="44" name="TextBox 43">
            <a:extLst>
              <a:ext uri="{FF2B5EF4-FFF2-40B4-BE49-F238E27FC236}">
                <a16:creationId xmlns:a16="http://schemas.microsoft.com/office/drawing/2014/main" id="{D09F9B97-CD0B-064E-96FC-BDE3B0EB551C}"/>
              </a:ext>
            </a:extLst>
          </p:cNvPr>
          <p:cNvSpPr txBox="1"/>
          <p:nvPr/>
        </p:nvSpPr>
        <p:spPr>
          <a:xfrm>
            <a:off x="6621016" y="1363407"/>
            <a:ext cx="3451538" cy="2308324"/>
          </a:xfrm>
          <a:prstGeom prst="rect">
            <a:avLst/>
          </a:prstGeom>
          <a:noFill/>
        </p:spPr>
        <p:txBody>
          <a:bodyPr wrap="square" rtlCol="0">
            <a:spAutoFit/>
          </a:bodyPr>
          <a:lstStyle/>
          <a:p>
            <a:pPr marL="171450" lvl="0" indent="-171450">
              <a:buFont typeface="Arial" panose="020B0604020202020204" pitchFamily="34" charset="0"/>
              <a:buChar char="•"/>
            </a:pPr>
            <a:r>
              <a:rPr lang="en-US" altLang="zh-CN" sz="2100" dirty="0">
                <a:sym typeface="Calibri"/>
              </a:rPr>
              <a:t>Filter</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pPr lvl="0"/>
            <a:r>
              <a:rPr lang="en-US" altLang="zh-CN" sz="2100" dirty="0">
                <a:sym typeface="Calibri"/>
              </a:rPr>
              <a:t>   - Fisher</a:t>
            </a:r>
            <a:r>
              <a:rPr lang="zh-CN" altLang="en-US" sz="2100" dirty="0">
                <a:sym typeface="Calibri"/>
              </a:rPr>
              <a:t> </a:t>
            </a:r>
            <a:r>
              <a:rPr lang="en-US" altLang="zh-CN" sz="2100" dirty="0">
                <a:sym typeface="Calibri"/>
              </a:rPr>
              <a:t>Criteria</a:t>
            </a:r>
          </a:p>
          <a:p>
            <a:pPr marL="171450" indent="-171450">
              <a:buFont typeface="Arial" panose="020B0604020202020204" pitchFamily="34" charset="0"/>
              <a:buChar char="•"/>
            </a:pPr>
            <a:r>
              <a:rPr lang="en-US" altLang="zh-CN" sz="2100" dirty="0">
                <a:sym typeface="Calibri"/>
              </a:rPr>
              <a:t>Wrapped</a:t>
            </a:r>
            <a:r>
              <a:rPr lang="zh-CN" altLang="en-US" sz="2100" dirty="0">
                <a:sym typeface="Calibri"/>
              </a:rPr>
              <a:t> </a:t>
            </a:r>
            <a:r>
              <a:rPr lang="en-US" altLang="zh-CN" sz="2100" dirty="0">
                <a:sym typeface="Calibri"/>
              </a:rPr>
              <a:t>Method</a:t>
            </a:r>
          </a:p>
          <a:p>
            <a:r>
              <a:rPr lang="en-US" altLang="zh-CN" sz="2100" dirty="0">
                <a:sym typeface="Calibri"/>
              </a:rPr>
              <a:t>   - Forward</a:t>
            </a:r>
            <a:r>
              <a:rPr lang="zh-CN" altLang="en-US" sz="2100" dirty="0">
                <a:sym typeface="Calibri"/>
              </a:rPr>
              <a:t> </a:t>
            </a:r>
            <a:r>
              <a:rPr lang="en-US" altLang="zh-CN" sz="2100" dirty="0">
                <a:sym typeface="Calibri"/>
              </a:rPr>
              <a:t>Stepwise</a:t>
            </a:r>
          </a:p>
          <a:p>
            <a:pPr marL="171450" indent="-171450">
              <a:buFont typeface="Arial" panose="020B0604020202020204" pitchFamily="34" charset="0"/>
              <a:buChar char="•"/>
            </a:pPr>
            <a:r>
              <a:rPr lang="en-US" altLang="zh-CN" sz="2100" dirty="0">
                <a:sym typeface="Calibri"/>
              </a:rPr>
              <a:t>Embedded</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r>
              <a:rPr lang="en-US" altLang="zh-CN" sz="2100" dirty="0">
                <a:sym typeface="Calibri"/>
              </a:rPr>
              <a:t>   -</a:t>
            </a:r>
            <a:r>
              <a:rPr lang="zh-CN" altLang="en-US" sz="2100" dirty="0">
                <a:sym typeface="Calibri"/>
              </a:rPr>
              <a:t> </a:t>
            </a:r>
            <a:r>
              <a:rPr lang="en-US" altLang="zh-CN" sz="2100" dirty="0">
                <a:sym typeface="Calibri"/>
              </a:rPr>
              <a:t>LASSO</a:t>
            </a:r>
          </a:p>
          <a:p>
            <a:endParaRPr lang="en-US" dirty="0"/>
          </a:p>
        </p:txBody>
      </p:sp>
      <p:sp>
        <p:nvSpPr>
          <p:cNvPr id="45" name="Rectangle 44">
            <a:extLst>
              <a:ext uri="{FF2B5EF4-FFF2-40B4-BE49-F238E27FC236}">
                <a16:creationId xmlns:a16="http://schemas.microsoft.com/office/drawing/2014/main" id="{F82FC48A-34EB-A14D-ADEF-CC6871B93C88}"/>
              </a:ext>
            </a:extLst>
          </p:cNvPr>
          <p:cNvSpPr/>
          <p:nvPr/>
        </p:nvSpPr>
        <p:spPr>
          <a:xfrm>
            <a:off x="6595818" y="4451180"/>
            <a:ext cx="3311317" cy="1446550"/>
          </a:xfrm>
          <a:prstGeom prst="rect">
            <a:avLst/>
          </a:prstGeom>
        </p:spPr>
        <p:txBody>
          <a:bodyPr wrap="square">
            <a:spAutoFit/>
          </a:bodyPr>
          <a:lstStyle/>
          <a:p>
            <a:pPr marL="171450" lvl="0" indent="-171450">
              <a:buFont typeface="Arial" panose="020B0604020202020204" pitchFamily="34" charset="0"/>
              <a:buChar char="•"/>
            </a:pPr>
            <a:r>
              <a:rPr lang="en-US" altLang="zh-CN" sz="2200" dirty="0">
                <a:solidFill>
                  <a:schemeClr val="bg1"/>
                </a:solidFill>
                <a:sym typeface="Calibri"/>
              </a:rPr>
              <a:t>Logistic regression</a:t>
            </a:r>
          </a:p>
          <a:p>
            <a:pPr marL="171450" indent="-171450">
              <a:buFont typeface="Arial" panose="020B0604020202020204" pitchFamily="34" charset="0"/>
              <a:buChar char="•"/>
            </a:pPr>
            <a:r>
              <a:rPr lang="en-US" altLang="zh-CN" sz="2200" dirty="0">
                <a:solidFill>
                  <a:schemeClr val="bg1"/>
                </a:solidFill>
                <a:sym typeface="Calibri"/>
              </a:rPr>
              <a:t>SVM</a:t>
            </a:r>
          </a:p>
          <a:p>
            <a:pPr marL="171450" indent="-171450">
              <a:buFont typeface="Arial" panose="020B0604020202020204" pitchFamily="34" charset="0"/>
              <a:buChar char="•"/>
            </a:pPr>
            <a:r>
              <a:rPr lang="en-US" altLang="zh-CN" sz="2200" dirty="0">
                <a:solidFill>
                  <a:schemeClr val="bg1"/>
                </a:solidFill>
                <a:sym typeface="Calibri"/>
              </a:rPr>
              <a:t>Random Forest</a:t>
            </a:r>
          </a:p>
          <a:p>
            <a:pPr marL="171450" indent="-171450">
              <a:buFont typeface="Arial" panose="020B0604020202020204" pitchFamily="34" charset="0"/>
              <a:buChar char="•"/>
            </a:pPr>
            <a:r>
              <a:rPr lang="en-US" altLang="zh-CN" sz="2200" dirty="0">
                <a:solidFill>
                  <a:schemeClr val="bg1"/>
                </a:solidFill>
                <a:sym typeface="Calibri"/>
              </a:rPr>
              <a:t>Light GBM</a:t>
            </a:r>
          </a:p>
        </p:txBody>
      </p:sp>
      <p:sp>
        <p:nvSpPr>
          <p:cNvPr id="46" name="Rectangle 45">
            <a:extLst>
              <a:ext uri="{FF2B5EF4-FFF2-40B4-BE49-F238E27FC236}">
                <a16:creationId xmlns:a16="http://schemas.microsoft.com/office/drawing/2014/main" id="{1A9E277F-86FB-A74E-A9B6-24CA903C7FC2}"/>
              </a:ext>
            </a:extLst>
          </p:cNvPr>
          <p:cNvSpPr/>
          <p:nvPr/>
        </p:nvSpPr>
        <p:spPr>
          <a:xfrm>
            <a:off x="3396296" y="4546872"/>
            <a:ext cx="2574732" cy="1200329"/>
          </a:xfrm>
          <a:prstGeom prst="rect">
            <a:avLst/>
          </a:prstGeom>
        </p:spPr>
        <p:txBody>
          <a:bodyPr wrap="square">
            <a:spAutoFit/>
          </a:bodyPr>
          <a:lstStyle/>
          <a:p>
            <a:pPr marL="285750" indent="-285750">
              <a:buFont typeface="Arial" panose="020B0604020202020204" pitchFamily="34" charset="0"/>
              <a:buChar char="•"/>
            </a:pPr>
            <a:r>
              <a:rPr lang="en-US" sz="2400" dirty="0"/>
              <a:t>ROC</a:t>
            </a:r>
          </a:p>
          <a:p>
            <a:pPr marL="285750" indent="-285750">
              <a:buFont typeface="Arial" panose="020B0604020202020204" pitchFamily="34" charset="0"/>
              <a:buChar char="•"/>
            </a:pPr>
            <a:r>
              <a:rPr lang="en-US" sz="2400" dirty="0"/>
              <a:t>Precision/Recall</a:t>
            </a:r>
          </a:p>
          <a:p>
            <a:pPr marL="285750" indent="-285750">
              <a:buFont typeface="Arial" panose="020B0604020202020204" pitchFamily="34" charset="0"/>
              <a:buChar char="•"/>
            </a:pPr>
            <a:r>
              <a:rPr lang="en-US" sz="2400" dirty="0"/>
              <a:t>Running time</a:t>
            </a:r>
          </a:p>
        </p:txBody>
      </p:sp>
      <p:sp>
        <p:nvSpPr>
          <p:cNvPr id="47" name="TextBox 46">
            <a:extLst>
              <a:ext uri="{FF2B5EF4-FFF2-40B4-BE49-F238E27FC236}">
                <a16:creationId xmlns:a16="http://schemas.microsoft.com/office/drawing/2014/main" id="{EAB14945-C561-B347-AEFC-6A3C7ADD71E1}"/>
              </a:ext>
            </a:extLst>
          </p:cNvPr>
          <p:cNvSpPr txBox="1"/>
          <p:nvPr/>
        </p:nvSpPr>
        <p:spPr>
          <a:xfrm>
            <a:off x="343273" y="4543608"/>
            <a:ext cx="2222073" cy="1200329"/>
          </a:xfrm>
          <a:prstGeom prst="rect">
            <a:avLst/>
          </a:prstGeom>
          <a:noFill/>
        </p:spPr>
        <p:txBody>
          <a:bodyPr wrap="square" rtlCol="0">
            <a:spAutoFit/>
          </a:bodyPr>
          <a:lstStyle/>
          <a:p>
            <a:r>
              <a:rPr lang="en-US" sz="2400" dirty="0"/>
              <a:t>Test our model on the test data set</a:t>
            </a:r>
          </a:p>
        </p:txBody>
      </p:sp>
      <p:sp>
        <p:nvSpPr>
          <p:cNvPr id="48" name="Rounded Rectangle 47">
            <a:extLst>
              <a:ext uri="{FF2B5EF4-FFF2-40B4-BE49-F238E27FC236}">
                <a16:creationId xmlns:a16="http://schemas.microsoft.com/office/drawing/2014/main" id="{22CE444C-75EA-E74C-A1DC-FCC5805FBF5A}"/>
              </a:ext>
            </a:extLst>
          </p:cNvPr>
          <p:cNvSpPr/>
          <p:nvPr/>
        </p:nvSpPr>
        <p:spPr>
          <a:xfrm>
            <a:off x="759854" y="1996225"/>
            <a:ext cx="1600654" cy="1107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407409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51C5C84-5AB1-504C-A32D-6B2734C9A94C}"/>
              </a:ext>
            </a:extLst>
          </p:cNvPr>
          <p:cNvGrpSpPr/>
          <p:nvPr/>
        </p:nvGrpSpPr>
        <p:grpSpPr>
          <a:xfrm>
            <a:off x="-3659" y="839430"/>
            <a:ext cx="9144000" cy="5460522"/>
            <a:chOff x="0" y="845389"/>
            <a:chExt cx="9144000" cy="5460522"/>
          </a:xfrm>
        </p:grpSpPr>
        <p:sp>
          <p:nvSpPr>
            <p:cNvPr id="4" name="Rectangle 3">
              <a:extLst>
                <a:ext uri="{FF2B5EF4-FFF2-40B4-BE49-F238E27FC236}">
                  <a16:creationId xmlns:a16="http://schemas.microsoft.com/office/drawing/2014/main" id="{0D0C0F61-C973-FB4B-BD13-131A7D00AC05}"/>
                </a:ext>
              </a:extLst>
            </p:cNvPr>
            <p:cNvSpPr/>
            <p:nvPr/>
          </p:nvSpPr>
          <p:spPr>
            <a:xfrm>
              <a:off x="0" y="3575651"/>
              <a:ext cx="3048000" cy="273026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1E476674-8CFF-B347-9E40-ADF520CF67CC}"/>
                </a:ext>
              </a:extLst>
            </p:cNvPr>
            <p:cNvSpPr/>
            <p:nvPr/>
          </p:nvSpPr>
          <p:spPr>
            <a:xfrm>
              <a:off x="3048000" y="3575651"/>
              <a:ext cx="3048000" cy="2730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93">
              <a:extLst>
                <a:ext uri="{FF2B5EF4-FFF2-40B4-BE49-F238E27FC236}">
                  <a16:creationId xmlns:a16="http://schemas.microsoft.com/office/drawing/2014/main" id="{6B0D3B70-BE9C-B64F-913A-05B63970FDAD}"/>
                </a:ext>
              </a:extLst>
            </p:cNvPr>
            <p:cNvSpPr/>
            <p:nvPr/>
          </p:nvSpPr>
          <p:spPr>
            <a:xfrm rot="16200000">
              <a:off x="2149739" y="4731612"/>
              <a:ext cx="1378185" cy="4183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C9D5AAF9-7FB4-D847-82D3-BBE92CD3914E}"/>
                </a:ext>
              </a:extLst>
            </p:cNvPr>
            <p:cNvSpPr/>
            <p:nvPr/>
          </p:nvSpPr>
          <p:spPr>
            <a:xfrm>
              <a:off x="6096000" y="3575651"/>
              <a:ext cx="3048000" cy="2730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91">
              <a:extLst>
                <a:ext uri="{FF2B5EF4-FFF2-40B4-BE49-F238E27FC236}">
                  <a16:creationId xmlns:a16="http://schemas.microsoft.com/office/drawing/2014/main" id="{6F7BC5A6-466E-4E46-86D1-B1D0E46E4002}"/>
                </a:ext>
              </a:extLst>
            </p:cNvPr>
            <p:cNvSpPr/>
            <p:nvPr/>
          </p:nvSpPr>
          <p:spPr>
            <a:xfrm rot="16200000">
              <a:off x="5197737" y="4731612"/>
              <a:ext cx="1378185" cy="418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B03BFA7B-F398-2249-9922-F52524F5D2CF}"/>
                </a:ext>
              </a:extLst>
            </p:cNvPr>
            <p:cNvSpPr/>
            <p:nvPr/>
          </p:nvSpPr>
          <p:spPr>
            <a:xfrm>
              <a:off x="6096000" y="845389"/>
              <a:ext cx="3048000" cy="2730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89">
              <a:extLst>
                <a:ext uri="{FF2B5EF4-FFF2-40B4-BE49-F238E27FC236}">
                  <a16:creationId xmlns:a16="http://schemas.microsoft.com/office/drawing/2014/main" id="{3085CC01-51E4-834B-95DF-8B754F1348D7}"/>
                </a:ext>
              </a:extLst>
            </p:cNvPr>
            <p:cNvSpPr/>
            <p:nvPr/>
          </p:nvSpPr>
          <p:spPr>
            <a:xfrm rot="10800000">
              <a:off x="6937426" y="3575028"/>
              <a:ext cx="1380744" cy="42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8702089D-70E3-CF4C-90ED-D14217311826}"/>
                </a:ext>
              </a:extLst>
            </p:cNvPr>
            <p:cNvSpPr/>
            <p:nvPr/>
          </p:nvSpPr>
          <p:spPr>
            <a:xfrm>
              <a:off x="3048000" y="845389"/>
              <a:ext cx="3048000" cy="2730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78">
              <a:extLst>
                <a:ext uri="{FF2B5EF4-FFF2-40B4-BE49-F238E27FC236}">
                  <a16:creationId xmlns:a16="http://schemas.microsoft.com/office/drawing/2014/main" id="{CB735DA4-4173-A141-9694-03D673992DBF}"/>
                </a:ext>
              </a:extLst>
            </p:cNvPr>
            <p:cNvSpPr/>
            <p:nvPr/>
          </p:nvSpPr>
          <p:spPr>
            <a:xfrm rot="5400000">
              <a:off x="5616076" y="2001349"/>
              <a:ext cx="1378185" cy="4183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5A7FA9A7-154B-CF4A-8E8B-8D0FEF253AD3}"/>
                </a:ext>
              </a:extLst>
            </p:cNvPr>
            <p:cNvSpPr/>
            <p:nvPr/>
          </p:nvSpPr>
          <p:spPr>
            <a:xfrm>
              <a:off x="0" y="845389"/>
              <a:ext cx="3048000" cy="2730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Isosceles Triangle 71">
              <a:extLst>
                <a:ext uri="{FF2B5EF4-FFF2-40B4-BE49-F238E27FC236}">
                  <a16:creationId xmlns:a16="http://schemas.microsoft.com/office/drawing/2014/main" id="{304EC58F-546E-3E4C-922E-A01BDA6D4514}"/>
                </a:ext>
              </a:extLst>
            </p:cNvPr>
            <p:cNvSpPr/>
            <p:nvPr/>
          </p:nvSpPr>
          <p:spPr>
            <a:xfrm rot="5400000">
              <a:off x="2568076" y="2001350"/>
              <a:ext cx="1378185" cy="41833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7" name="TextBox 16">
            <a:extLst>
              <a:ext uri="{FF2B5EF4-FFF2-40B4-BE49-F238E27FC236}">
                <a16:creationId xmlns:a16="http://schemas.microsoft.com/office/drawing/2014/main" id="{25096274-6B28-0B44-A028-4581C6A0C5BE}"/>
              </a:ext>
            </a:extLst>
          </p:cNvPr>
          <p:cNvSpPr txBox="1"/>
          <p:nvPr/>
        </p:nvSpPr>
        <p:spPr>
          <a:xfrm>
            <a:off x="3419559" y="972707"/>
            <a:ext cx="2297564" cy="461665"/>
          </a:xfrm>
          <a:prstGeom prst="rect">
            <a:avLst/>
          </a:prstGeom>
          <a:noFill/>
        </p:spPr>
        <p:txBody>
          <a:bodyPr wrap="square" lIns="0" rIns="0" rtlCol="0" anchor="b">
            <a:spAutoFit/>
          </a:bodyPr>
          <a:lstStyle/>
          <a:p>
            <a:pPr algn="r"/>
            <a:r>
              <a:rPr lang="en-US" sz="2400" b="1" noProof="1"/>
              <a:t>Data Processing</a:t>
            </a:r>
          </a:p>
        </p:txBody>
      </p:sp>
      <p:sp>
        <p:nvSpPr>
          <p:cNvPr id="20" name="TextBox 19">
            <a:extLst>
              <a:ext uri="{FF2B5EF4-FFF2-40B4-BE49-F238E27FC236}">
                <a16:creationId xmlns:a16="http://schemas.microsoft.com/office/drawing/2014/main" id="{C17CDD87-05C6-EE4E-A2A0-E28D714D2C8E}"/>
              </a:ext>
            </a:extLst>
          </p:cNvPr>
          <p:cNvSpPr txBox="1"/>
          <p:nvPr/>
        </p:nvSpPr>
        <p:spPr>
          <a:xfrm>
            <a:off x="600189" y="1076722"/>
            <a:ext cx="1898402" cy="352449"/>
          </a:xfrm>
          <a:prstGeom prst="rect">
            <a:avLst/>
          </a:prstGeom>
          <a:noFill/>
        </p:spPr>
        <p:txBody>
          <a:bodyPr wrap="square" lIns="0" rIns="0" rtlCol="0" anchor="b">
            <a:spAutoFit/>
          </a:bodyPr>
          <a:lstStyle/>
          <a:p>
            <a:pPr algn="ctr"/>
            <a:r>
              <a:rPr lang="en-US" sz="2800" b="1" noProof="1">
                <a:solidFill>
                  <a:schemeClr val="bg1"/>
                </a:solidFill>
              </a:rPr>
              <a:t>EDA</a:t>
            </a:r>
          </a:p>
        </p:txBody>
      </p:sp>
      <p:sp>
        <p:nvSpPr>
          <p:cNvPr id="23" name="TextBox 22">
            <a:extLst>
              <a:ext uri="{FF2B5EF4-FFF2-40B4-BE49-F238E27FC236}">
                <a16:creationId xmlns:a16="http://schemas.microsoft.com/office/drawing/2014/main" id="{82B57F75-DB1E-9F41-B87B-F521F208C434}"/>
              </a:ext>
            </a:extLst>
          </p:cNvPr>
          <p:cNvSpPr txBox="1"/>
          <p:nvPr/>
        </p:nvSpPr>
        <p:spPr>
          <a:xfrm>
            <a:off x="6623329" y="960270"/>
            <a:ext cx="2597945" cy="461665"/>
          </a:xfrm>
          <a:prstGeom prst="rect">
            <a:avLst/>
          </a:prstGeom>
          <a:noFill/>
        </p:spPr>
        <p:txBody>
          <a:bodyPr wrap="square" lIns="0" rIns="0" rtlCol="0" anchor="b">
            <a:spAutoFit/>
          </a:bodyPr>
          <a:lstStyle/>
          <a:p>
            <a:pPr algn="ctr"/>
            <a:r>
              <a:rPr lang="en-US" sz="2400" b="1" noProof="1"/>
              <a:t>Feature Selection</a:t>
            </a:r>
          </a:p>
        </p:txBody>
      </p:sp>
      <p:sp>
        <p:nvSpPr>
          <p:cNvPr id="26" name="TextBox 25">
            <a:extLst>
              <a:ext uri="{FF2B5EF4-FFF2-40B4-BE49-F238E27FC236}">
                <a16:creationId xmlns:a16="http://schemas.microsoft.com/office/drawing/2014/main" id="{C92653E2-1E80-6B40-8ED8-BC95E2D5806B}"/>
              </a:ext>
            </a:extLst>
          </p:cNvPr>
          <p:cNvSpPr txBox="1"/>
          <p:nvPr/>
        </p:nvSpPr>
        <p:spPr>
          <a:xfrm>
            <a:off x="6776174" y="3938461"/>
            <a:ext cx="1800674" cy="461665"/>
          </a:xfrm>
          <a:prstGeom prst="rect">
            <a:avLst/>
          </a:prstGeom>
          <a:noFill/>
        </p:spPr>
        <p:txBody>
          <a:bodyPr wrap="square" lIns="0" rIns="0" rtlCol="0" anchor="b">
            <a:spAutoFit/>
          </a:bodyPr>
          <a:lstStyle/>
          <a:p>
            <a:pPr algn="ctr"/>
            <a:r>
              <a:rPr lang="en-US" sz="2400" b="1" noProof="1">
                <a:solidFill>
                  <a:schemeClr val="bg1"/>
                </a:solidFill>
              </a:rPr>
              <a:t>Model</a:t>
            </a:r>
          </a:p>
        </p:txBody>
      </p:sp>
      <p:sp>
        <p:nvSpPr>
          <p:cNvPr id="29" name="TextBox 28">
            <a:extLst>
              <a:ext uri="{FF2B5EF4-FFF2-40B4-BE49-F238E27FC236}">
                <a16:creationId xmlns:a16="http://schemas.microsoft.com/office/drawing/2014/main" id="{6266937B-DEBD-CC48-B2BB-6042AD08A5FE}"/>
              </a:ext>
            </a:extLst>
          </p:cNvPr>
          <p:cNvSpPr txBox="1"/>
          <p:nvPr/>
        </p:nvSpPr>
        <p:spPr>
          <a:xfrm>
            <a:off x="3939712" y="3900169"/>
            <a:ext cx="1800674" cy="461665"/>
          </a:xfrm>
          <a:prstGeom prst="rect">
            <a:avLst/>
          </a:prstGeom>
          <a:noFill/>
        </p:spPr>
        <p:txBody>
          <a:bodyPr wrap="square" lIns="0" rIns="0" rtlCol="0" anchor="b">
            <a:spAutoFit/>
          </a:bodyPr>
          <a:lstStyle/>
          <a:p>
            <a:r>
              <a:rPr lang="en-US" sz="2400" b="1" noProof="1"/>
              <a:t>Evaluation</a:t>
            </a:r>
          </a:p>
        </p:txBody>
      </p:sp>
      <p:sp>
        <p:nvSpPr>
          <p:cNvPr id="32" name="TextBox 31">
            <a:extLst>
              <a:ext uri="{FF2B5EF4-FFF2-40B4-BE49-F238E27FC236}">
                <a16:creationId xmlns:a16="http://schemas.microsoft.com/office/drawing/2014/main" id="{D97ED057-8427-8E4C-A065-7575BA220E82}"/>
              </a:ext>
            </a:extLst>
          </p:cNvPr>
          <p:cNvSpPr txBox="1"/>
          <p:nvPr/>
        </p:nvSpPr>
        <p:spPr>
          <a:xfrm>
            <a:off x="559834" y="3892342"/>
            <a:ext cx="1800674" cy="461665"/>
          </a:xfrm>
          <a:prstGeom prst="rect">
            <a:avLst/>
          </a:prstGeom>
          <a:noFill/>
        </p:spPr>
        <p:txBody>
          <a:bodyPr wrap="square" lIns="0" rIns="0" rtlCol="0" anchor="b">
            <a:spAutoFit/>
          </a:bodyPr>
          <a:lstStyle/>
          <a:p>
            <a:pPr algn="ctr"/>
            <a:r>
              <a:rPr lang="en-US" sz="2400" b="1" noProof="1"/>
              <a:t>Prediction</a:t>
            </a:r>
          </a:p>
        </p:txBody>
      </p:sp>
      <p:sp>
        <p:nvSpPr>
          <p:cNvPr id="34" name="Oval 33">
            <a:extLst>
              <a:ext uri="{FF2B5EF4-FFF2-40B4-BE49-F238E27FC236}">
                <a16:creationId xmlns:a16="http://schemas.microsoft.com/office/drawing/2014/main" id="{FFC7F918-539E-6C49-ADF6-6E8A2B6602ED}"/>
              </a:ext>
            </a:extLst>
          </p:cNvPr>
          <p:cNvSpPr/>
          <p:nvPr/>
        </p:nvSpPr>
        <p:spPr>
          <a:xfrm>
            <a:off x="77274" y="93290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1</a:t>
            </a:r>
          </a:p>
        </p:txBody>
      </p:sp>
      <p:sp>
        <p:nvSpPr>
          <p:cNvPr id="35" name="Oval 34">
            <a:extLst>
              <a:ext uri="{FF2B5EF4-FFF2-40B4-BE49-F238E27FC236}">
                <a16:creationId xmlns:a16="http://schemas.microsoft.com/office/drawing/2014/main" id="{CAE5BF9D-086D-8544-A4C8-476D6A2509AE}"/>
              </a:ext>
            </a:extLst>
          </p:cNvPr>
          <p:cNvSpPr/>
          <p:nvPr/>
        </p:nvSpPr>
        <p:spPr>
          <a:xfrm>
            <a:off x="3048826" y="93726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2</a:t>
            </a:r>
          </a:p>
        </p:txBody>
      </p:sp>
      <p:sp>
        <p:nvSpPr>
          <p:cNvPr id="36" name="Oval 35">
            <a:extLst>
              <a:ext uri="{FF2B5EF4-FFF2-40B4-BE49-F238E27FC236}">
                <a16:creationId xmlns:a16="http://schemas.microsoft.com/office/drawing/2014/main" id="{EEC73E21-359D-E642-9C9B-F4359D17D54B}"/>
              </a:ext>
            </a:extLst>
          </p:cNvPr>
          <p:cNvSpPr/>
          <p:nvPr/>
        </p:nvSpPr>
        <p:spPr>
          <a:xfrm>
            <a:off x="6096826" y="95266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3</a:t>
            </a:r>
          </a:p>
        </p:txBody>
      </p:sp>
      <p:sp>
        <p:nvSpPr>
          <p:cNvPr id="37" name="Oval 36">
            <a:extLst>
              <a:ext uri="{FF2B5EF4-FFF2-40B4-BE49-F238E27FC236}">
                <a16:creationId xmlns:a16="http://schemas.microsoft.com/office/drawing/2014/main" id="{DF883D7B-5868-FF4B-9533-B8EFF546A013}"/>
              </a:ext>
            </a:extLst>
          </p:cNvPr>
          <p:cNvSpPr/>
          <p:nvPr/>
        </p:nvSpPr>
        <p:spPr>
          <a:xfrm>
            <a:off x="6130164" y="360811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4</a:t>
            </a:r>
          </a:p>
        </p:txBody>
      </p:sp>
      <p:sp>
        <p:nvSpPr>
          <p:cNvPr id="38" name="Oval 37">
            <a:extLst>
              <a:ext uri="{FF2B5EF4-FFF2-40B4-BE49-F238E27FC236}">
                <a16:creationId xmlns:a16="http://schemas.microsoft.com/office/drawing/2014/main" id="{9E1ED570-359B-D040-A86B-2CCE5393115E}"/>
              </a:ext>
            </a:extLst>
          </p:cNvPr>
          <p:cNvSpPr/>
          <p:nvPr/>
        </p:nvSpPr>
        <p:spPr>
          <a:xfrm>
            <a:off x="3045263" y="362953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5</a:t>
            </a:r>
          </a:p>
        </p:txBody>
      </p:sp>
      <p:sp>
        <p:nvSpPr>
          <p:cNvPr id="39" name="Oval 38">
            <a:extLst>
              <a:ext uri="{FF2B5EF4-FFF2-40B4-BE49-F238E27FC236}">
                <a16:creationId xmlns:a16="http://schemas.microsoft.com/office/drawing/2014/main" id="{004CF155-D912-2341-A285-EA177084E14E}"/>
              </a:ext>
            </a:extLst>
          </p:cNvPr>
          <p:cNvSpPr/>
          <p:nvPr/>
        </p:nvSpPr>
        <p:spPr>
          <a:xfrm>
            <a:off x="77273" y="362953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6</a:t>
            </a:r>
          </a:p>
        </p:txBody>
      </p:sp>
      <p:sp>
        <p:nvSpPr>
          <p:cNvPr id="40" name="Title 3">
            <a:extLst>
              <a:ext uri="{FF2B5EF4-FFF2-40B4-BE49-F238E27FC236}">
                <a16:creationId xmlns:a16="http://schemas.microsoft.com/office/drawing/2014/main" id="{3232E2FA-8156-EC4C-AA5A-B67172196558}"/>
              </a:ext>
            </a:extLst>
          </p:cNvPr>
          <p:cNvSpPr txBox="1">
            <a:spLocks/>
          </p:cNvSpPr>
          <p:nvPr/>
        </p:nvSpPr>
        <p:spPr>
          <a:xfrm>
            <a:off x="401129" y="146598"/>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Methodology</a:t>
            </a:r>
          </a:p>
        </p:txBody>
      </p:sp>
      <p:sp>
        <p:nvSpPr>
          <p:cNvPr id="42" name="TextBox 41">
            <a:extLst>
              <a:ext uri="{FF2B5EF4-FFF2-40B4-BE49-F238E27FC236}">
                <a16:creationId xmlns:a16="http://schemas.microsoft.com/office/drawing/2014/main" id="{7213C72A-ED42-9C4F-B37B-7D16672B6918}"/>
              </a:ext>
            </a:extLst>
          </p:cNvPr>
          <p:cNvSpPr txBox="1"/>
          <p:nvPr/>
        </p:nvSpPr>
        <p:spPr>
          <a:xfrm>
            <a:off x="250246" y="1751823"/>
            <a:ext cx="259828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Missing values</a:t>
            </a:r>
          </a:p>
          <a:p>
            <a:pPr marL="285750" indent="-285750">
              <a:buFont typeface="Arial" panose="020B0604020202020204" pitchFamily="34" charset="0"/>
              <a:buChar char="•"/>
            </a:pPr>
            <a:r>
              <a:rPr lang="en-US" sz="2400" dirty="0">
                <a:solidFill>
                  <a:schemeClr val="bg1"/>
                </a:solidFill>
              </a:rPr>
              <a:t>Imbalanced data</a:t>
            </a:r>
          </a:p>
          <a:p>
            <a:pPr marL="285750" indent="-285750">
              <a:buFont typeface="Arial" panose="020B0604020202020204" pitchFamily="34" charset="0"/>
              <a:buChar char="•"/>
            </a:pPr>
            <a:r>
              <a:rPr lang="en-US" sz="2400" dirty="0">
                <a:solidFill>
                  <a:schemeClr val="bg1"/>
                </a:solidFill>
              </a:rPr>
              <a:t>Interesting facts</a:t>
            </a:r>
          </a:p>
        </p:txBody>
      </p:sp>
      <p:sp>
        <p:nvSpPr>
          <p:cNvPr id="43" name="TextBox 42">
            <a:extLst>
              <a:ext uri="{FF2B5EF4-FFF2-40B4-BE49-F238E27FC236}">
                <a16:creationId xmlns:a16="http://schemas.microsoft.com/office/drawing/2014/main" id="{0B18059E-CE42-B347-8D86-1AFBDDAE54D9}"/>
              </a:ext>
            </a:extLst>
          </p:cNvPr>
          <p:cNvSpPr txBox="1"/>
          <p:nvPr/>
        </p:nvSpPr>
        <p:spPr>
          <a:xfrm>
            <a:off x="3521160" y="1445318"/>
            <a:ext cx="276698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Missing values</a:t>
            </a:r>
          </a:p>
        </p:txBody>
      </p:sp>
      <p:sp>
        <p:nvSpPr>
          <p:cNvPr id="44" name="TextBox 43">
            <a:extLst>
              <a:ext uri="{FF2B5EF4-FFF2-40B4-BE49-F238E27FC236}">
                <a16:creationId xmlns:a16="http://schemas.microsoft.com/office/drawing/2014/main" id="{D09F9B97-CD0B-064E-96FC-BDE3B0EB551C}"/>
              </a:ext>
            </a:extLst>
          </p:cNvPr>
          <p:cNvSpPr txBox="1"/>
          <p:nvPr/>
        </p:nvSpPr>
        <p:spPr>
          <a:xfrm>
            <a:off x="6621016" y="1363407"/>
            <a:ext cx="3451538" cy="2308324"/>
          </a:xfrm>
          <a:prstGeom prst="rect">
            <a:avLst/>
          </a:prstGeom>
          <a:noFill/>
        </p:spPr>
        <p:txBody>
          <a:bodyPr wrap="square" rtlCol="0">
            <a:spAutoFit/>
          </a:bodyPr>
          <a:lstStyle/>
          <a:p>
            <a:pPr marL="171450" lvl="0" indent="-171450">
              <a:buFont typeface="Arial" panose="020B0604020202020204" pitchFamily="34" charset="0"/>
              <a:buChar char="•"/>
            </a:pPr>
            <a:r>
              <a:rPr lang="en-US" altLang="zh-CN" sz="2100" dirty="0">
                <a:sym typeface="Calibri"/>
              </a:rPr>
              <a:t>Filter</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pPr lvl="0"/>
            <a:r>
              <a:rPr lang="en-US" altLang="zh-CN" sz="2100" dirty="0">
                <a:sym typeface="Calibri"/>
              </a:rPr>
              <a:t>   - Fisher</a:t>
            </a:r>
            <a:r>
              <a:rPr lang="zh-CN" altLang="en-US" sz="2100" dirty="0">
                <a:sym typeface="Calibri"/>
              </a:rPr>
              <a:t> </a:t>
            </a:r>
            <a:r>
              <a:rPr lang="en-US" altLang="zh-CN" sz="2100" dirty="0">
                <a:sym typeface="Calibri"/>
              </a:rPr>
              <a:t>Criteria</a:t>
            </a:r>
          </a:p>
          <a:p>
            <a:pPr marL="171450" indent="-171450">
              <a:buFont typeface="Arial" panose="020B0604020202020204" pitchFamily="34" charset="0"/>
              <a:buChar char="•"/>
            </a:pPr>
            <a:r>
              <a:rPr lang="en-US" altLang="zh-CN" sz="2100" dirty="0">
                <a:sym typeface="Calibri"/>
              </a:rPr>
              <a:t>Wrapped</a:t>
            </a:r>
            <a:r>
              <a:rPr lang="zh-CN" altLang="en-US" sz="2100" dirty="0">
                <a:sym typeface="Calibri"/>
              </a:rPr>
              <a:t> </a:t>
            </a:r>
            <a:r>
              <a:rPr lang="en-US" altLang="zh-CN" sz="2100" dirty="0">
                <a:sym typeface="Calibri"/>
              </a:rPr>
              <a:t>Method</a:t>
            </a:r>
          </a:p>
          <a:p>
            <a:r>
              <a:rPr lang="en-US" altLang="zh-CN" sz="2100" dirty="0">
                <a:sym typeface="Calibri"/>
              </a:rPr>
              <a:t>   - Forward</a:t>
            </a:r>
            <a:r>
              <a:rPr lang="zh-CN" altLang="en-US" sz="2100" dirty="0">
                <a:sym typeface="Calibri"/>
              </a:rPr>
              <a:t> </a:t>
            </a:r>
            <a:r>
              <a:rPr lang="en-US" altLang="zh-CN" sz="2100" dirty="0">
                <a:sym typeface="Calibri"/>
              </a:rPr>
              <a:t>Stepwise</a:t>
            </a:r>
          </a:p>
          <a:p>
            <a:pPr marL="171450" indent="-171450">
              <a:buFont typeface="Arial" panose="020B0604020202020204" pitchFamily="34" charset="0"/>
              <a:buChar char="•"/>
            </a:pPr>
            <a:r>
              <a:rPr lang="en-US" altLang="zh-CN" sz="2100" dirty="0">
                <a:sym typeface="Calibri"/>
              </a:rPr>
              <a:t>Embedded</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r>
              <a:rPr lang="en-US" altLang="zh-CN" sz="2100" dirty="0">
                <a:sym typeface="Calibri"/>
              </a:rPr>
              <a:t>   -</a:t>
            </a:r>
            <a:r>
              <a:rPr lang="zh-CN" altLang="en-US" sz="2100" dirty="0">
                <a:sym typeface="Calibri"/>
              </a:rPr>
              <a:t> </a:t>
            </a:r>
            <a:r>
              <a:rPr lang="en-US" altLang="zh-CN" sz="2100" dirty="0">
                <a:sym typeface="Calibri"/>
              </a:rPr>
              <a:t>LASSO</a:t>
            </a:r>
          </a:p>
          <a:p>
            <a:endParaRPr lang="en-US" dirty="0"/>
          </a:p>
        </p:txBody>
      </p:sp>
      <p:sp>
        <p:nvSpPr>
          <p:cNvPr id="45" name="Rectangle 44">
            <a:extLst>
              <a:ext uri="{FF2B5EF4-FFF2-40B4-BE49-F238E27FC236}">
                <a16:creationId xmlns:a16="http://schemas.microsoft.com/office/drawing/2014/main" id="{F82FC48A-34EB-A14D-ADEF-CC6871B93C88}"/>
              </a:ext>
            </a:extLst>
          </p:cNvPr>
          <p:cNvSpPr/>
          <p:nvPr/>
        </p:nvSpPr>
        <p:spPr>
          <a:xfrm>
            <a:off x="6595818" y="4451180"/>
            <a:ext cx="3311317" cy="1446550"/>
          </a:xfrm>
          <a:prstGeom prst="rect">
            <a:avLst/>
          </a:prstGeom>
        </p:spPr>
        <p:txBody>
          <a:bodyPr wrap="square">
            <a:spAutoFit/>
          </a:bodyPr>
          <a:lstStyle/>
          <a:p>
            <a:pPr marL="171450" lvl="0" indent="-171450">
              <a:buFont typeface="Arial" panose="020B0604020202020204" pitchFamily="34" charset="0"/>
              <a:buChar char="•"/>
            </a:pPr>
            <a:r>
              <a:rPr lang="en-US" altLang="zh-CN" sz="2200" dirty="0">
                <a:solidFill>
                  <a:schemeClr val="bg1"/>
                </a:solidFill>
                <a:sym typeface="Calibri"/>
              </a:rPr>
              <a:t>Logistic regression</a:t>
            </a:r>
          </a:p>
          <a:p>
            <a:pPr marL="171450" indent="-171450">
              <a:buFont typeface="Arial" panose="020B0604020202020204" pitchFamily="34" charset="0"/>
              <a:buChar char="•"/>
            </a:pPr>
            <a:r>
              <a:rPr lang="en-US" altLang="zh-CN" sz="2200" dirty="0">
                <a:solidFill>
                  <a:schemeClr val="bg1"/>
                </a:solidFill>
                <a:sym typeface="Calibri"/>
              </a:rPr>
              <a:t>SVM</a:t>
            </a:r>
          </a:p>
          <a:p>
            <a:pPr marL="171450" indent="-171450">
              <a:buFont typeface="Arial" panose="020B0604020202020204" pitchFamily="34" charset="0"/>
              <a:buChar char="•"/>
            </a:pPr>
            <a:r>
              <a:rPr lang="en-US" altLang="zh-CN" sz="2200" dirty="0">
                <a:solidFill>
                  <a:schemeClr val="bg1"/>
                </a:solidFill>
                <a:sym typeface="Calibri"/>
              </a:rPr>
              <a:t>Random Forest</a:t>
            </a:r>
          </a:p>
          <a:p>
            <a:pPr marL="171450" indent="-171450">
              <a:buFont typeface="Arial" panose="020B0604020202020204" pitchFamily="34" charset="0"/>
              <a:buChar char="•"/>
            </a:pPr>
            <a:r>
              <a:rPr lang="en-US" altLang="zh-CN" sz="2200" dirty="0">
                <a:solidFill>
                  <a:schemeClr val="bg1"/>
                </a:solidFill>
                <a:sym typeface="Calibri"/>
              </a:rPr>
              <a:t>Light GBM</a:t>
            </a:r>
          </a:p>
        </p:txBody>
      </p:sp>
      <p:sp>
        <p:nvSpPr>
          <p:cNvPr id="46" name="Rectangle 45">
            <a:extLst>
              <a:ext uri="{FF2B5EF4-FFF2-40B4-BE49-F238E27FC236}">
                <a16:creationId xmlns:a16="http://schemas.microsoft.com/office/drawing/2014/main" id="{1A9E277F-86FB-A74E-A9B6-24CA903C7FC2}"/>
              </a:ext>
            </a:extLst>
          </p:cNvPr>
          <p:cNvSpPr/>
          <p:nvPr/>
        </p:nvSpPr>
        <p:spPr>
          <a:xfrm>
            <a:off x="3396296" y="4546872"/>
            <a:ext cx="2574732" cy="1200329"/>
          </a:xfrm>
          <a:prstGeom prst="rect">
            <a:avLst/>
          </a:prstGeom>
        </p:spPr>
        <p:txBody>
          <a:bodyPr wrap="square">
            <a:spAutoFit/>
          </a:bodyPr>
          <a:lstStyle/>
          <a:p>
            <a:pPr marL="285750" indent="-285750">
              <a:buFont typeface="Arial" panose="020B0604020202020204" pitchFamily="34" charset="0"/>
              <a:buChar char="•"/>
            </a:pPr>
            <a:r>
              <a:rPr lang="en-US" sz="2400" dirty="0"/>
              <a:t>ROC</a:t>
            </a:r>
          </a:p>
          <a:p>
            <a:pPr marL="285750" indent="-285750">
              <a:buFont typeface="Arial" panose="020B0604020202020204" pitchFamily="34" charset="0"/>
              <a:buChar char="•"/>
            </a:pPr>
            <a:r>
              <a:rPr lang="en-US" sz="2400" dirty="0"/>
              <a:t>Precision/Recall</a:t>
            </a:r>
          </a:p>
          <a:p>
            <a:pPr marL="285750" indent="-285750">
              <a:buFont typeface="Arial" panose="020B0604020202020204" pitchFamily="34" charset="0"/>
              <a:buChar char="•"/>
            </a:pPr>
            <a:r>
              <a:rPr lang="en-US" sz="2400" dirty="0"/>
              <a:t>Running time</a:t>
            </a:r>
          </a:p>
        </p:txBody>
      </p:sp>
      <p:sp>
        <p:nvSpPr>
          <p:cNvPr id="47" name="TextBox 46">
            <a:extLst>
              <a:ext uri="{FF2B5EF4-FFF2-40B4-BE49-F238E27FC236}">
                <a16:creationId xmlns:a16="http://schemas.microsoft.com/office/drawing/2014/main" id="{EAB14945-C561-B347-AEFC-6A3C7ADD71E1}"/>
              </a:ext>
            </a:extLst>
          </p:cNvPr>
          <p:cNvSpPr txBox="1"/>
          <p:nvPr/>
        </p:nvSpPr>
        <p:spPr>
          <a:xfrm>
            <a:off x="343273" y="4543608"/>
            <a:ext cx="2222073" cy="1200329"/>
          </a:xfrm>
          <a:prstGeom prst="rect">
            <a:avLst/>
          </a:prstGeom>
          <a:noFill/>
        </p:spPr>
        <p:txBody>
          <a:bodyPr wrap="square" rtlCol="0">
            <a:spAutoFit/>
          </a:bodyPr>
          <a:lstStyle/>
          <a:p>
            <a:r>
              <a:rPr lang="en-US" sz="2400" dirty="0"/>
              <a:t>Test our model on the test data set</a:t>
            </a:r>
          </a:p>
        </p:txBody>
      </p:sp>
      <p:sp>
        <p:nvSpPr>
          <p:cNvPr id="2" name="Rectangle 1">
            <a:extLst>
              <a:ext uri="{FF2B5EF4-FFF2-40B4-BE49-F238E27FC236}">
                <a16:creationId xmlns:a16="http://schemas.microsoft.com/office/drawing/2014/main" id="{EFF72504-4787-7146-848F-DD59E57CF60E}"/>
              </a:ext>
            </a:extLst>
          </p:cNvPr>
          <p:cNvSpPr/>
          <p:nvPr/>
        </p:nvSpPr>
        <p:spPr>
          <a:xfrm>
            <a:off x="3462679" y="1917404"/>
            <a:ext cx="2571181" cy="1477328"/>
          </a:xfrm>
          <a:prstGeom prst="rect">
            <a:avLst/>
          </a:prstGeom>
        </p:spPr>
        <p:txBody>
          <a:bodyPr wrap="square">
            <a:spAutoFit/>
          </a:bodyPr>
          <a:lstStyle/>
          <a:p>
            <a:pPr lvl="0" algn="just"/>
            <a:r>
              <a:rPr lang="en-US" altLang="zh-CN" dirty="0">
                <a:solidFill>
                  <a:schemeClr val="tx1">
                    <a:lumMod val="95000"/>
                    <a:lumOff val="5000"/>
                  </a:schemeClr>
                </a:solidFill>
                <a:cs typeface="Calibri"/>
                <a:sym typeface="Calibri"/>
              </a:rPr>
              <a:t>1. Remove the feature</a:t>
            </a:r>
          </a:p>
          <a:p>
            <a:pPr lvl="0" algn="just"/>
            <a:r>
              <a:rPr lang="en-US" altLang="zh-CN" dirty="0">
                <a:solidFill>
                  <a:schemeClr val="tx1">
                    <a:lumMod val="95000"/>
                    <a:lumOff val="5000"/>
                  </a:schemeClr>
                </a:solidFill>
                <a:cs typeface="Calibri"/>
                <a:sym typeface="Calibri"/>
              </a:rPr>
              <a:t> 2. Filled with</a:t>
            </a:r>
          </a:p>
          <a:p>
            <a:pPr lvl="0" algn="just"/>
            <a:r>
              <a:rPr lang="en-US" altLang="zh-CN" dirty="0">
                <a:solidFill>
                  <a:schemeClr val="tx1">
                    <a:lumMod val="95000"/>
                    <a:lumOff val="5000"/>
                  </a:schemeClr>
                </a:solidFill>
                <a:cs typeface="Calibri"/>
                <a:sym typeface="Calibri"/>
              </a:rPr>
              <a:t>      Mean/Mode/Median</a:t>
            </a:r>
          </a:p>
          <a:p>
            <a:pPr lvl="0" algn="just"/>
            <a:r>
              <a:rPr lang="en-US" altLang="zh-CN" dirty="0">
                <a:solidFill>
                  <a:schemeClr val="tx1">
                    <a:lumMod val="95000"/>
                    <a:lumOff val="5000"/>
                  </a:schemeClr>
                </a:solidFill>
                <a:cs typeface="Calibri"/>
                <a:sym typeface="Calibri"/>
              </a:rPr>
              <a:t>3. Linear Regression</a:t>
            </a:r>
          </a:p>
          <a:p>
            <a:pPr lvl="0" algn="just"/>
            <a:r>
              <a:rPr lang="en-US" altLang="zh-CN" dirty="0">
                <a:solidFill>
                  <a:schemeClr val="tx1">
                    <a:lumMod val="95000"/>
                    <a:lumOff val="5000"/>
                  </a:schemeClr>
                </a:solidFill>
                <a:cs typeface="Calibri"/>
                <a:sym typeface="Calibri"/>
              </a:rPr>
              <a:t>4. Multiple Imputation</a:t>
            </a:r>
          </a:p>
        </p:txBody>
      </p:sp>
    </p:spTree>
    <p:extLst>
      <p:ext uri="{BB962C8B-B14F-4D97-AF65-F5344CB8AC3E}">
        <p14:creationId xmlns:p14="http://schemas.microsoft.com/office/powerpoint/2010/main" val="158023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51C5C84-5AB1-504C-A32D-6B2734C9A94C}"/>
              </a:ext>
            </a:extLst>
          </p:cNvPr>
          <p:cNvGrpSpPr/>
          <p:nvPr/>
        </p:nvGrpSpPr>
        <p:grpSpPr>
          <a:xfrm>
            <a:off x="-3659" y="839430"/>
            <a:ext cx="9144000" cy="5460522"/>
            <a:chOff x="0" y="845389"/>
            <a:chExt cx="9144000" cy="5460522"/>
          </a:xfrm>
        </p:grpSpPr>
        <p:sp>
          <p:nvSpPr>
            <p:cNvPr id="4" name="Rectangle 3">
              <a:extLst>
                <a:ext uri="{FF2B5EF4-FFF2-40B4-BE49-F238E27FC236}">
                  <a16:creationId xmlns:a16="http://schemas.microsoft.com/office/drawing/2014/main" id="{0D0C0F61-C973-FB4B-BD13-131A7D00AC05}"/>
                </a:ext>
              </a:extLst>
            </p:cNvPr>
            <p:cNvSpPr/>
            <p:nvPr/>
          </p:nvSpPr>
          <p:spPr>
            <a:xfrm>
              <a:off x="0" y="3575651"/>
              <a:ext cx="3048000" cy="273026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1E476674-8CFF-B347-9E40-ADF520CF67CC}"/>
                </a:ext>
              </a:extLst>
            </p:cNvPr>
            <p:cNvSpPr/>
            <p:nvPr/>
          </p:nvSpPr>
          <p:spPr>
            <a:xfrm>
              <a:off x="3048000" y="3575651"/>
              <a:ext cx="3048000" cy="2730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93">
              <a:extLst>
                <a:ext uri="{FF2B5EF4-FFF2-40B4-BE49-F238E27FC236}">
                  <a16:creationId xmlns:a16="http://schemas.microsoft.com/office/drawing/2014/main" id="{6B0D3B70-BE9C-B64F-913A-05B63970FDAD}"/>
                </a:ext>
              </a:extLst>
            </p:cNvPr>
            <p:cNvSpPr/>
            <p:nvPr/>
          </p:nvSpPr>
          <p:spPr>
            <a:xfrm rot="16200000">
              <a:off x="2149739" y="4731612"/>
              <a:ext cx="1378185" cy="4183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C9D5AAF9-7FB4-D847-82D3-BBE92CD3914E}"/>
                </a:ext>
              </a:extLst>
            </p:cNvPr>
            <p:cNvSpPr/>
            <p:nvPr/>
          </p:nvSpPr>
          <p:spPr>
            <a:xfrm>
              <a:off x="6096000" y="3575651"/>
              <a:ext cx="3048000" cy="2730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91">
              <a:extLst>
                <a:ext uri="{FF2B5EF4-FFF2-40B4-BE49-F238E27FC236}">
                  <a16:creationId xmlns:a16="http://schemas.microsoft.com/office/drawing/2014/main" id="{6F7BC5A6-466E-4E46-86D1-B1D0E46E4002}"/>
                </a:ext>
              </a:extLst>
            </p:cNvPr>
            <p:cNvSpPr/>
            <p:nvPr/>
          </p:nvSpPr>
          <p:spPr>
            <a:xfrm rot="16200000">
              <a:off x="5197737" y="4731612"/>
              <a:ext cx="1378185" cy="418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B03BFA7B-F398-2249-9922-F52524F5D2CF}"/>
                </a:ext>
              </a:extLst>
            </p:cNvPr>
            <p:cNvSpPr/>
            <p:nvPr/>
          </p:nvSpPr>
          <p:spPr>
            <a:xfrm>
              <a:off x="6096000" y="845389"/>
              <a:ext cx="3048000" cy="2730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89">
              <a:extLst>
                <a:ext uri="{FF2B5EF4-FFF2-40B4-BE49-F238E27FC236}">
                  <a16:creationId xmlns:a16="http://schemas.microsoft.com/office/drawing/2014/main" id="{3085CC01-51E4-834B-95DF-8B754F1348D7}"/>
                </a:ext>
              </a:extLst>
            </p:cNvPr>
            <p:cNvSpPr/>
            <p:nvPr/>
          </p:nvSpPr>
          <p:spPr>
            <a:xfrm rot="10800000">
              <a:off x="6937426" y="3575028"/>
              <a:ext cx="1380744" cy="42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8702089D-70E3-CF4C-90ED-D14217311826}"/>
                </a:ext>
              </a:extLst>
            </p:cNvPr>
            <p:cNvSpPr/>
            <p:nvPr/>
          </p:nvSpPr>
          <p:spPr>
            <a:xfrm>
              <a:off x="3048000" y="845389"/>
              <a:ext cx="3048000" cy="2730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78">
              <a:extLst>
                <a:ext uri="{FF2B5EF4-FFF2-40B4-BE49-F238E27FC236}">
                  <a16:creationId xmlns:a16="http://schemas.microsoft.com/office/drawing/2014/main" id="{CB735DA4-4173-A141-9694-03D673992DBF}"/>
                </a:ext>
              </a:extLst>
            </p:cNvPr>
            <p:cNvSpPr/>
            <p:nvPr/>
          </p:nvSpPr>
          <p:spPr>
            <a:xfrm rot="5400000">
              <a:off x="5616076" y="2001349"/>
              <a:ext cx="1378185" cy="4183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5A7FA9A7-154B-CF4A-8E8B-8D0FEF253AD3}"/>
                </a:ext>
              </a:extLst>
            </p:cNvPr>
            <p:cNvSpPr/>
            <p:nvPr/>
          </p:nvSpPr>
          <p:spPr>
            <a:xfrm>
              <a:off x="0" y="845389"/>
              <a:ext cx="3048000" cy="2730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Isosceles Triangle 71">
              <a:extLst>
                <a:ext uri="{FF2B5EF4-FFF2-40B4-BE49-F238E27FC236}">
                  <a16:creationId xmlns:a16="http://schemas.microsoft.com/office/drawing/2014/main" id="{304EC58F-546E-3E4C-922E-A01BDA6D4514}"/>
                </a:ext>
              </a:extLst>
            </p:cNvPr>
            <p:cNvSpPr/>
            <p:nvPr/>
          </p:nvSpPr>
          <p:spPr>
            <a:xfrm rot="5400000">
              <a:off x="2568076" y="2001350"/>
              <a:ext cx="1378185" cy="41833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7" name="TextBox 16">
            <a:extLst>
              <a:ext uri="{FF2B5EF4-FFF2-40B4-BE49-F238E27FC236}">
                <a16:creationId xmlns:a16="http://schemas.microsoft.com/office/drawing/2014/main" id="{25096274-6B28-0B44-A028-4581C6A0C5BE}"/>
              </a:ext>
            </a:extLst>
          </p:cNvPr>
          <p:cNvSpPr txBox="1"/>
          <p:nvPr/>
        </p:nvSpPr>
        <p:spPr>
          <a:xfrm>
            <a:off x="3419559" y="972707"/>
            <a:ext cx="2297564" cy="461665"/>
          </a:xfrm>
          <a:prstGeom prst="rect">
            <a:avLst/>
          </a:prstGeom>
          <a:noFill/>
        </p:spPr>
        <p:txBody>
          <a:bodyPr wrap="square" lIns="0" rIns="0" rtlCol="0" anchor="b">
            <a:spAutoFit/>
          </a:bodyPr>
          <a:lstStyle/>
          <a:p>
            <a:pPr algn="r"/>
            <a:r>
              <a:rPr lang="en-US" sz="2400" b="1" noProof="1"/>
              <a:t>Data Processing</a:t>
            </a:r>
          </a:p>
        </p:txBody>
      </p:sp>
      <p:sp>
        <p:nvSpPr>
          <p:cNvPr id="20" name="TextBox 19">
            <a:extLst>
              <a:ext uri="{FF2B5EF4-FFF2-40B4-BE49-F238E27FC236}">
                <a16:creationId xmlns:a16="http://schemas.microsoft.com/office/drawing/2014/main" id="{C17CDD87-05C6-EE4E-A2A0-E28D714D2C8E}"/>
              </a:ext>
            </a:extLst>
          </p:cNvPr>
          <p:cNvSpPr txBox="1"/>
          <p:nvPr/>
        </p:nvSpPr>
        <p:spPr>
          <a:xfrm>
            <a:off x="600189" y="1076722"/>
            <a:ext cx="1898402" cy="352449"/>
          </a:xfrm>
          <a:prstGeom prst="rect">
            <a:avLst/>
          </a:prstGeom>
          <a:noFill/>
        </p:spPr>
        <p:txBody>
          <a:bodyPr wrap="square" lIns="0" rIns="0" rtlCol="0" anchor="b">
            <a:spAutoFit/>
          </a:bodyPr>
          <a:lstStyle/>
          <a:p>
            <a:pPr algn="ctr"/>
            <a:r>
              <a:rPr lang="en-US" sz="2800" b="1" noProof="1">
                <a:solidFill>
                  <a:schemeClr val="bg1"/>
                </a:solidFill>
              </a:rPr>
              <a:t>EDA</a:t>
            </a:r>
          </a:p>
        </p:txBody>
      </p:sp>
      <p:sp>
        <p:nvSpPr>
          <p:cNvPr id="23" name="TextBox 22">
            <a:extLst>
              <a:ext uri="{FF2B5EF4-FFF2-40B4-BE49-F238E27FC236}">
                <a16:creationId xmlns:a16="http://schemas.microsoft.com/office/drawing/2014/main" id="{82B57F75-DB1E-9F41-B87B-F521F208C434}"/>
              </a:ext>
            </a:extLst>
          </p:cNvPr>
          <p:cNvSpPr txBox="1"/>
          <p:nvPr/>
        </p:nvSpPr>
        <p:spPr>
          <a:xfrm>
            <a:off x="6623329" y="960270"/>
            <a:ext cx="2597945" cy="461665"/>
          </a:xfrm>
          <a:prstGeom prst="rect">
            <a:avLst/>
          </a:prstGeom>
          <a:noFill/>
        </p:spPr>
        <p:txBody>
          <a:bodyPr wrap="square" lIns="0" rIns="0" rtlCol="0" anchor="b">
            <a:spAutoFit/>
          </a:bodyPr>
          <a:lstStyle/>
          <a:p>
            <a:pPr algn="ctr"/>
            <a:r>
              <a:rPr lang="en-US" sz="2400" b="1" noProof="1"/>
              <a:t>Feature Selection</a:t>
            </a:r>
          </a:p>
        </p:txBody>
      </p:sp>
      <p:sp>
        <p:nvSpPr>
          <p:cNvPr id="26" name="TextBox 25">
            <a:extLst>
              <a:ext uri="{FF2B5EF4-FFF2-40B4-BE49-F238E27FC236}">
                <a16:creationId xmlns:a16="http://schemas.microsoft.com/office/drawing/2014/main" id="{C92653E2-1E80-6B40-8ED8-BC95E2D5806B}"/>
              </a:ext>
            </a:extLst>
          </p:cNvPr>
          <p:cNvSpPr txBox="1"/>
          <p:nvPr/>
        </p:nvSpPr>
        <p:spPr>
          <a:xfrm>
            <a:off x="6776174" y="3938461"/>
            <a:ext cx="1800674" cy="461665"/>
          </a:xfrm>
          <a:prstGeom prst="rect">
            <a:avLst/>
          </a:prstGeom>
          <a:noFill/>
        </p:spPr>
        <p:txBody>
          <a:bodyPr wrap="square" lIns="0" rIns="0" rtlCol="0" anchor="b">
            <a:spAutoFit/>
          </a:bodyPr>
          <a:lstStyle/>
          <a:p>
            <a:pPr algn="ctr"/>
            <a:r>
              <a:rPr lang="en-US" sz="2400" b="1" noProof="1">
                <a:solidFill>
                  <a:schemeClr val="bg1"/>
                </a:solidFill>
              </a:rPr>
              <a:t>Model</a:t>
            </a:r>
          </a:p>
        </p:txBody>
      </p:sp>
      <p:sp>
        <p:nvSpPr>
          <p:cNvPr id="29" name="TextBox 28">
            <a:extLst>
              <a:ext uri="{FF2B5EF4-FFF2-40B4-BE49-F238E27FC236}">
                <a16:creationId xmlns:a16="http://schemas.microsoft.com/office/drawing/2014/main" id="{6266937B-DEBD-CC48-B2BB-6042AD08A5FE}"/>
              </a:ext>
            </a:extLst>
          </p:cNvPr>
          <p:cNvSpPr txBox="1"/>
          <p:nvPr/>
        </p:nvSpPr>
        <p:spPr>
          <a:xfrm>
            <a:off x="3939712" y="3900169"/>
            <a:ext cx="1800674" cy="461665"/>
          </a:xfrm>
          <a:prstGeom prst="rect">
            <a:avLst/>
          </a:prstGeom>
          <a:noFill/>
        </p:spPr>
        <p:txBody>
          <a:bodyPr wrap="square" lIns="0" rIns="0" rtlCol="0" anchor="b">
            <a:spAutoFit/>
          </a:bodyPr>
          <a:lstStyle/>
          <a:p>
            <a:r>
              <a:rPr lang="en-US" sz="2400" b="1" noProof="1"/>
              <a:t>Evaluation</a:t>
            </a:r>
          </a:p>
        </p:txBody>
      </p:sp>
      <p:sp>
        <p:nvSpPr>
          <p:cNvPr id="32" name="TextBox 31">
            <a:extLst>
              <a:ext uri="{FF2B5EF4-FFF2-40B4-BE49-F238E27FC236}">
                <a16:creationId xmlns:a16="http://schemas.microsoft.com/office/drawing/2014/main" id="{D97ED057-8427-8E4C-A065-7575BA220E82}"/>
              </a:ext>
            </a:extLst>
          </p:cNvPr>
          <p:cNvSpPr txBox="1"/>
          <p:nvPr/>
        </p:nvSpPr>
        <p:spPr>
          <a:xfrm>
            <a:off x="559834" y="3892342"/>
            <a:ext cx="1800674" cy="461665"/>
          </a:xfrm>
          <a:prstGeom prst="rect">
            <a:avLst/>
          </a:prstGeom>
          <a:noFill/>
        </p:spPr>
        <p:txBody>
          <a:bodyPr wrap="square" lIns="0" rIns="0" rtlCol="0" anchor="b">
            <a:spAutoFit/>
          </a:bodyPr>
          <a:lstStyle/>
          <a:p>
            <a:pPr algn="ctr"/>
            <a:r>
              <a:rPr lang="en-US" sz="2400" b="1" noProof="1"/>
              <a:t>Prediction</a:t>
            </a:r>
          </a:p>
        </p:txBody>
      </p:sp>
      <p:sp>
        <p:nvSpPr>
          <p:cNvPr id="34" name="Oval 33">
            <a:extLst>
              <a:ext uri="{FF2B5EF4-FFF2-40B4-BE49-F238E27FC236}">
                <a16:creationId xmlns:a16="http://schemas.microsoft.com/office/drawing/2014/main" id="{FFC7F918-539E-6C49-ADF6-6E8A2B6602ED}"/>
              </a:ext>
            </a:extLst>
          </p:cNvPr>
          <p:cNvSpPr/>
          <p:nvPr/>
        </p:nvSpPr>
        <p:spPr>
          <a:xfrm>
            <a:off x="77274" y="93290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1</a:t>
            </a:r>
          </a:p>
        </p:txBody>
      </p:sp>
      <p:sp>
        <p:nvSpPr>
          <p:cNvPr id="35" name="Oval 34">
            <a:extLst>
              <a:ext uri="{FF2B5EF4-FFF2-40B4-BE49-F238E27FC236}">
                <a16:creationId xmlns:a16="http://schemas.microsoft.com/office/drawing/2014/main" id="{CAE5BF9D-086D-8544-A4C8-476D6A2509AE}"/>
              </a:ext>
            </a:extLst>
          </p:cNvPr>
          <p:cNvSpPr/>
          <p:nvPr/>
        </p:nvSpPr>
        <p:spPr>
          <a:xfrm>
            <a:off x="3048826" y="93726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2</a:t>
            </a:r>
          </a:p>
        </p:txBody>
      </p:sp>
      <p:sp>
        <p:nvSpPr>
          <p:cNvPr id="36" name="Oval 35">
            <a:extLst>
              <a:ext uri="{FF2B5EF4-FFF2-40B4-BE49-F238E27FC236}">
                <a16:creationId xmlns:a16="http://schemas.microsoft.com/office/drawing/2014/main" id="{EEC73E21-359D-E642-9C9B-F4359D17D54B}"/>
              </a:ext>
            </a:extLst>
          </p:cNvPr>
          <p:cNvSpPr/>
          <p:nvPr/>
        </p:nvSpPr>
        <p:spPr>
          <a:xfrm>
            <a:off x="6096826" y="95266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3</a:t>
            </a:r>
          </a:p>
        </p:txBody>
      </p:sp>
      <p:sp>
        <p:nvSpPr>
          <p:cNvPr id="37" name="Oval 36">
            <a:extLst>
              <a:ext uri="{FF2B5EF4-FFF2-40B4-BE49-F238E27FC236}">
                <a16:creationId xmlns:a16="http://schemas.microsoft.com/office/drawing/2014/main" id="{DF883D7B-5868-FF4B-9533-B8EFF546A013}"/>
              </a:ext>
            </a:extLst>
          </p:cNvPr>
          <p:cNvSpPr/>
          <p:nvPr/>
        </p:nvSpPr>
        <p:spPr>
          <a:xfrm>
            <a:off x="6130164" y="360811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4</a:t>
            </a:r>
          </a:p>
        </p:txBody>
      </p:sp>
      <p:sp>
        <p:nvSpPr>
          <p:cNvPr id="38" name="Oval 37">
            <a:extLst>
              <a:ext uri="{FF2B5EF4-FFF2-40B4-BE49-F238E27FC236}">
                <a16:creationId xmlns:a16="http://schemas.microsoft.com/office/drawing/2014/main" id="{9E1ED570-359B-D040-A86B-2CCE5393115E}"/>
              </a:ext>
            </a:extLst>
          </p:cNvPr>
          <p:cNvSpPr/>
          <p:nvPr/>
        </p:nvSpPr>
        <p:spPr>
          <a:xfrm>
            <a:off x="3045263" y="3629536"/>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5</a:t>
            </a:r>
          </a:p>
        </p:txBody>
      </p:sp>
      <p:sp>
        <p:nvSpPr>
          <p:cNvPr id="39" name="Oval 38">
            <a:extLst>
              <a:ext uri="{FF2B5EF4-FFF2-40B4-BE49-F238E27FC236}">
                <a16:creationId xmlns:a16="http://schemas.microsoft.com/office/drawing/2014/main" id="{004CF155-D912-2341-A285-EA177084E14E}"/>
              </a:ext>
            </a:extLst>
          </p:cNvPr>
          <p:cNvSpPr/>
          <p:nvPr/>
        </p:nvSpPr>
        <p:spPr>
          <a:xfrm>
            <a:off x="77273" y="3629535"/>
            <a:ext cx="541265" cy="541265"/>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b="1" dirty="0"/>
              <a:t>6</a:t>
            </a:r>
          </a:p>
        </p:txBody>
      </p:sp>
      <p:sp>
        <p:nvSpPr>
          <p:cNvPr id="40" name="Title 3">
            <a:extLst>
              <a:ext uri="{FF2B5EF4-FFF2-40B4-BE49-F238E27FC236}">
                <a16:creationId xmlns:a16="http://schemas.microsoft.com/office/drawing/2014/main" id="{3232E2FA-8156-EC4C-AA5A-B67172196558}"/>
              </a:ext>
            </a:extLst>
          </p:cNvPr>
          <p:cNvSpPr txBox="1">
            <a:spLocks/>
          </p:cNvSpPr>
          <p:nvPr/>
        </p:nvSpPr>
        <p:spPr>
          <a:xfrm>
            <a:off x="401129" y="146598"/>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Methodology</a:t>
            </a:r>
          </a:p>
        </p:txBody>
      </p:sp>
      <p:sp>
        <p:nvSpPr>
          <p:cNvPr id="42" name="TextBox 41">
            <a:extLst>
              <a:ext uri="{FF2B5EF4-FFF2-40B4-BE49-F238E27FC236}">
                <a16:creationId xmlns:a16="http://schemas.microsoft.com/office/drawing/2014/main" id="{7213C72A-ED42-9C4F-B37B-7D16672B6918}"/>
              </a:ext>
            </a:extLst>
          </p:cNvPr>
          <p:cNvSpPr txBox="1"/>
          <p:nvPr/>
        </p:nvSpPr>
        <p:spPr>
          <a:xfrm>
            <a:off x="250246" y="1751823"/>
            <a:ext cx="259828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Missing values</a:t>
            </a:r>
          </a:p>
          <a:p>
            <a:pPr marL="285750" indent="-285750">
              <a:buFont typeface="Arial" panose="020B0604020202020204" pitchFamily="34" charset="0"/>
              <a:buChar char="•"/>
            </a:pPr>
            <a:r>
              <a:rPr lang="en-US" sz="2400" dirty="0">
                <a:solidFill>
                  <a:schemeClr val="bg1"/>
                </a:solidFill>
              </a:rPr>
              <a:t>Imbalanced data</a:t>
            </a:r>
          </a:p>
          <a:p>
            <a:pPr marL="285750" indent="-285750">
              <a:buFont typeface="Arial" panose="020B0604020202020204" pitchFamily="34" charset="0"/>
              <a:buChar char="•"/>
            </a:pPr>
            <a:r>
              <a:rPr lang="en-US" sz="2400" dirty="0">
                <a:solidFill>
                  <a:schemeClr val="bg1"/>
                </a:solidFill>
              </a:rPr>
              <a:t>Interesting facts</a:t>
            </a:r>
          </a:p>
        </p:txBody>
      </p:sp>
      <p:sp>
        <p:nvSpPr>
          <p:cNvPr id="43" name="TextBox 42">
            <a:extLst>
              <a:ext uri="{FF2B5EF4-FFF2-40B4-BE49-F238E27FC236}">
                <a16:creationId xmlns:a16="http://schemas.microsoft.com/office/drawing/2014/main" id="{0B18059E-CE42-B347-8D86-1AFBDDAE54D9}"/>
              </a:ext>
            </a:extLst>
          </p:cNvPr>
          <p:cNvSpPr txBox="1"/>
          <p:nvPr/>
        </p:nvSpPr>
        <p:spPr>
          <a:xfrm>
            <a:off x="3521160" y="1445318"/>
            <a:ext cx="276698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Imbalanced data</a:t>
            </a:r>
          </a:p>
        </p:txBody>
      </p:sp>
      <p:sp>
        <p:nvSpPr>
          <p:cNvPr id="44" name="TextBox 43">
            <a:extLst>
              <a:ext uri="{FF2B5EF4-FFF2-40B4-BE49-F238E27FC236}">
                <a16:creationId xmlns:a16="http://schemas.microsoft.com/office/drawing/2014/main" id="{D09F9B97-CD0B-064E-96FC-BDE3B0EB551C}"/>
              </a:ext>
            </a:extLst>
          </p:cNvPr>
          <p:cNvSpPr txBox="1"/>
          <p:nvPr/>
        </p:nvSpPr>
        <p:spPr>
          <a:xfrm>
            <a:off x="6621016" y="1363407"/>
            <a:ext cx="3451538" cy="2308324"/>
          </a:xfrm>
          <a:prstGeom prst="rect">
            <a:avLst/>
          </a:prstGeom>
          <a:noFill/>
        </p:spPr>
        <p:txBody>
          <a:bodyPr wrap="square" rtlCol="0">
            <a:spAutoFit/>
          </a:bodyPr>
          <a:lstStyle/>
          <a:p>
            <a:pPr marL="171450" lvl="0" indent="-171450">
              <a:buFont typeface="Arial" panose="020B0604020202020204" pitchFamily="34" charset="0"/>
              <a:buChar char="•"/>
            </a:pPr>
            <a:r>
              <a:rPr lang="en-US" altLang="zh-CN" sz="2100" dirty="0">
                <a:sym typeface="Calibri"/>
              </a:rPr>
              <a:t>Filter</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pPr lvl="0"/>
            <a:r>
              <a:rPr lang="en-US" altLang="zh-CN" sz="2100" dirty="0">
                <a:sym typeface="Calibri"/>
              </a:rPr>
              <a:t>   - Fisher</a:t>
            </a:r>
            <a:r>
              <a:rPr lang="zh-CN" altLang="en-US" sz="2100" dirty="0">
                <a:sym typeface="Calibri"/>
              </a:rPr>
              <a:t> </a:t>
            </a:r>
            <a:r>
              <a:rPr lang="en-US" altLang="zh-CN" sz="2100" dirty="0">
                <a:sym typeface="Calibri"/>
              </a:rPr>
              <a:t>Criteria</a:t>
            </a:r>
          </a:p>
          <a:p>
            <a:pPr marL="171450" indent="-171450">
              <a:buFont typeface="Arial" panose="020B0604020202020204" pitchFamily="34" charset="0"/>
              <a:buChar char="•"/>
            </a:pPr>
            <a:r>
              <a:rPr lang="en-US" altLang="zh-CN" sz="2100" dirty="0">
                <a:sym typeface="Calibri"/>
              </a:rPr>
              <a:t>Wrapped</a:t>
            </a:r>
            <a:r>
              <a:rPr lang="zh-CN" altLang="en-US" sz="2100" dirty="0">
                <a:sym typeface="Calibri"/>
              </a:rPr>
              <a:t> </a:t>
            </a:r>
            <a:r>
              <a:rPr lang="en-US" altLang="zh-CN" sz="2100" dirty="0">
                <a:sym typeface="Calibri"/>
              </a:rPr>
              <a:t>Method</a:t>
            </a:r>
          </a:p>
          <a:p>
            <a:r>
              <a:rPr lang="en-US" altLang="zh-CN" sz="2100" dirty="0">
                <a:sym typeface="Calibri"/>
              </a:rPr>
              <a:t>   - Forward</a:t>
            </a:r>
            <a:r>
              <a:rPr lang="zh-CN" altLang="en-US" sz="2100" dirty="0">
                <a:sym typeface="Calibri"/>
              </a:rPr>
              <a:t> </a:t>
            </a:r>
            <a:r>
              <a:rPr lang="en-US" altLang="zh-CN" sz="2100" dirty="0">
                <a:sym typeface="Calibri"/>
              </a:rPr>
              <a:t>Stepwise</a:t>
            </a:r>
          </a:p>
          <a:p>
            <a:pPr marL="171450" indent="-171450">
              <a:buFont typeface="Arial" panose="020B0604020202020204" pitchFamily="34" charset="0"/>
              <a:buChar char="•"/>
            </a:pPr>
            <a:r>
              <a:rPr lang="en-US" altLang="zh-CN" sz="2100" dirty="0">
                <a:sym typeface="Calibri"/>
              </a:rPr>
              <a:t>Embedded</a:t>
            </a:r>
            <a:r>
              <a:rPr lang="zh-CN" altLang="en-US" sz="2100" dirty="0">
                <a:sym typeface="Calibri"/>
              </a:rPr>
              <a:t> </a:t>
            </a:r>
            <a:r>
              <a:rPr lang="en-US" altLang="zh-CN" sz="2100" dirty="0">
                <a:sym typeface="Calibri"/>
              </a:rPr>
              <a:t>Method</a:t>
            </a:r>
            <a:r>
              <a:rPr lang="zh-CN" altLang="en-US" sz="2100" dirty="0">
                <a:sym typeface="Calibri"/>
              </a:rPr>
              <a:t> </a:t>
            </a:r>
            <a:endParaRPr lang="en-US" altLang="zh-CN" sz="2100" dirty="0">
              <a:sym typeface="Calibri"/>
            </a:endParaRPr>
          </a:p>
          <a:p>
            <a:r>
              <a:rPr lang="en-US" altLang="zh-CN" sz="2100" dirty="0">
                <a:sym typeface="Calibri"/>
              </a:rPr>
              <a:t>   -</a:t>
            </a:r>
            <a:r>
              <a:rPr lang="zh-CN" altLang="en-US" sz="2100" dirty="0">
                <a:sym typeface="Calibri"/>
              </a:rPr>
              <a:t> </a:t>
            </a:r>
            <a:r>
              <a:rPr lang="en-US" altLang="zh-CN" sz="2100" dirty="0">
                <a:sym typeface="Calibri"/>
              </a:rPr>
              <a:t>LASSO</a:t>
            </a:r>
          </a:p>
          <a:p>
            <a:endParaRPr lang="en-US" dirty="0"/>
          </a:p>
        </p:txBody>
      </p:sp>
      <p:sp>
        <p:nvSpPr>
          <p:cNvPr id="45" name="Rectangle 44">
            <a:extLst>
              <a:ext uri="{FF2B5EF4-FFF2-40B4-BE49-F238E27FC236}">
                <a16:creationId xmlns:a16="http://schemas.microsoft.com/office/drawing/2014/main" id="{F82FC48A-34EB-A14D-ADEF-CC6871B93C88}"/>
              </a:ext>
            </a:extLst>
          </p:cNvPr>
          <p:cNvSpPr/>
          <p:nvPr/>
        </p:nvSpPr>
        <p:spPr>
          <a:xfrm>
            <a:off x="6595818" y="4451180"/>
            <a:ext cx="3311317" cy="1446550"/>
          </a:xfrm>
          <a:prstGeom prst="rect">
            <a:avLst/>
          </a:prstGeom>
        </p:spPr>
        <p:txBody>
          <a:bodyPr wrap="square">
            <a:spAutoFit/>
          </a:bodyPr>
          <a:lstStyle/>
          <a:p>
            <a:pPr marL="171450" lvl="0" indent="-171450">
              <a:buFont typeface="Arial" panose="020B0604020202020204" pitchFamily="34" charset="0"/>
              <a:buChar char="•"/>
            </a:pPr>
            <a:r>
              <a:rPr lang="en-US" altLang="zh-CN" sz="2200" dirty="0">
                <a:solidFill>
                  <a:schemeClr val="bg1"/>
                </a:solidFill>
                <a:sym typeface="Calibri"/>
              </a:rPr>
              <a:t>Logistic regression</a:t>
            </a:r>
          </a:p>
          <a:p>
            <a:pPr marL="171450" indent="-171450">
              <a:buFont typeface="Arial" panose="020B0604020202020204" pitchFamily="34" charset="0"/>
              <a:buChar char="•"/>
            </a:pPr>
            <a:r>
              <a:rPr lang="en-US" altLang="zh-CN" sz="2200" dirty="0">
                <a:solidFill>
                  <a:schemeClr val="bg1"/>
                </a:solidFill>
                <a:sym typeface="Calibri"/>
              </a:rPr>
              <a:t>SVM</a:t>
            </a:r>
          </a:p>
          <a:p>
            <a:pPr marL="171450" indent="-171450">
              <a:buFont typeface="Arial" panose="020B0604020202020204" pitchFamily="34" charset="0"/>
              <a:buChar char="•"/>
            </a:pPr>
            <a:r>
              <a:rPr lang="en-US" altLang="zh-CN" sz="2200" dirty="0">
                <a:solidFill>
                  <a:schemeClr val="bg1"/>
                </a:solidFill>
                <a:sym typeface="Calibri"/>
              </a:rPr>
              <a:t>Random Forest</a:t>
            </a:r>
          </a:p>
          <a:p>
            <a:pPr marL="171450" indent="-171450">
              <a:buFont typeface="Arial" panose="020B0604020202020204" pitchFamily="34" charset="0"/>
              <a:buChar char="•"/>
            </a:pPr>
            <a:r>
              <a:rPr lang="en-US" altLang="zh-CN" sz="2200" dirty="0">
                <a:solidFill>
                  <a:schemeClr val="bg1"/>
                </a:solidFill>
                <a:sym typeface="Calibri"/>
              </a:rPr>
              <a:t>Light GBM</a:t>
            </a:r>
          </a:p>
        </p:txBody>
      </p:sp>
      <p:sp>
        <p:nvSpPr>
          <p:cNvPr id="46" name="Rectangle 45">
            <a:extLst>
              <a:ext uri="{FF2B5EF4-FFF2-40B4-BE49-F238E27FC236}">
                <a16:creationId xmlns:a16="http://schemas.microsoft.com/office/drawing/2014/main" id="{1A9E277F-86FB-A74E-A9B6-24CA903C7FC2}"/>
              </a:ext>
            </a:extLst>
          </p:cNvPr>
          <p:cNvSpPr/>
          <p:nvPr/>
        </p:nvSpPr>
        <p:spPr>
          <a:xfrm>
            <a:off x="3396296" y="4546872"/>
            <a:ext cx="2574732" cy="1200329"/>
          </a:xfrm>
          <a:prstGeom prst="rect">
            <a:avLst/>
          </a:prstGeom>
        </p:spPr>
        <p:txBody>
          <a:bodyPr wrap="square">
            <a:spAutoFit/>
          </a:bodyPr>
          <a:lstStyle/>
          <a:p>
            <a:pPr marL="285750" indent="-285750">
              <a:buFont typeface="Arial" panose="020B0604020202020204" pitchFamily="34" charset="0"/>
              <a:buChar char="•"/>
            </a:pPr>
            <a:r>
              <a:rPr lang="en-US" sz="2400" dirty="0"/>
              <a:t>ROC</a:t>
            </a:r>
          </a:p>
          <a:p>
            <a:pPr marL="285750" indent="-285750">
              <a:buFont typeface="Arial" panose="020B0604020202020204" pitchFamily="34" charset="0"/>
              <a:buChar char="•"/>
            </a:pPr>
            <a:r>
              <a:rPr lang="en-US" sz="2400" dirty="0"/>
              <a:t>Precision/Recall</a:t>
            </a:r>
          </a:p>
          <a:p>
            <a:pPr marL="285750" indent="-285750">
              <a:buFont typeface="Arial" panose="020B0604020202020204" pitchFamily="34" charset="0"/>
              <a:buChar char="•"/>
            </a:pPr>
            <a:r>
              <a:rPr lang="en-US" sz="2400" dirty="0"/>
              <a:t>Running time</a:t>
            </a:r>
          </a:p>
        </p:txBody>
      </p:sp>
      <p:sp>
        <p:nvSpPr>
          <p:cNvPr id="47" name="TextBox 46">
            <a:extLst>
              <a:ext uri="{FF2B5EF4-FFF2-40B4-BE49-F238E27FC236}">
                <a16:creationId xmlns:a16="http://schemas.microsoft.com/office/drawing/2014/main" id="{EAB14945-C561-B347-AEFC-6A3C7ADD71E1}"/>
              </a:ext>
            </a:extLst>
          </p:cNvPr>
          <p:cNvSpPr txBox="1"/>
          <p:nvPr/>
        </p:nvSpPr>
        <p:spPr>
          <a:xfrm>
            <a:off x="343273" y="4543608"/>
            <a:ext cx="2222073" cy="1200329"/>
          </a:xfrm>
          <a:prstGeom prst="rect">
            <a:avLst/>
          </a:prstGeom>
          <a:noFill/>
        </p:spPr>
        <p:txBody>
          <a:bodyPr wrap="square" rtlCol="0">
            <a:spAutoFit/>
          </a:bodyPr>
          <a:lstStyle/>
          <a:p>
            <a:r>
              <a:rPr lang="en-US" sz="2400" dirty="0"/>
              <a:t>Test our model on the test data set</a:t>
            </a:r>
          </a:p>
        </p:txBody>
      </p:sp>
      <p:sp>
        <p:nvSpPr>
          <p:cNvPr id="2" name="Rectangle 1">
            <a:extLst>
              <a:ext uri="{FF2B5EF4-FFF2-40B4-BE49-F238E27FC236}">
                <a16:creationId xmlns:a16="http://schemas.microsoft.com/office/drawing/2014/main" id="{EFF72504-4787-7146-848F-DD59E57CF60E}"/>
              </a:ext>
            </a:extLst>
          </p:cNvPr>
          <p:cNvSpPr/>
          <p:nvPr/>
        </p:nvSpPr>
        <p:spPr>
          <a:xfrm>
            <a:off x="3701088" y="1977131"/>
            <a:ext cx="2571181" cy="1015663"/>
          </a:xfrm>
          <a:prstGeom prst="rect">
            <a:avLst/>
          </a:prstGeom>
        </p:spPr>
        <p:txBody>
          <a:bodyPr wrap="square">
            <a:spAutoFit/>
          </a:bodyPr>
          <a:lstStyle/>
          <a:p>
            <a:pPr marL="342900" lvl="0" indent="-342900" algn="just">
              <a:buAutoNum type="arabicPeriod"/>
            </a:pPr>
            <a:r>
              <a:rPr lang="en-US" altLang="zh-CN" sz="2000" dirty="0">
                <a:solidFill>
                  <a:schemeClr val="tx1">
                    <a:lumMod val="95000"/>
                    <a:lumOff val="5000"/>
                  </a:schemeClr>
                </a:solidFill>
                <a:cs typeface="Calibri"/>
                <a:sym typeface="Calibri"/>
              </a:rPr>
              <a:t>Up sampling</a:t>
            </a:r>
          </a:p>
          <a:p>
            <a:pPr marL="342900" lvl="0" indent="-342900" algn="just">
              <a:buAutoNum type="arabicPeriod"/>
            </a:pPr>
            <a:r>
              <a:rPr lang="en-US" altLang="zh-CN" sz="2000" dirty="0">
                <a:solidFill>
                  <a:schemeClr val="tx1">
                    <a:lumMod val="95000"/>
                    <a:lumOff val="5000"/>
                  </a:schemeClr>
                </a:solidFill>
                <a:cs typeface="Calibri"/>
                <a:sym typeface="Calibri"/>
              </a:rPr>
              <a:t>Down sampling</a:t>
            </a:r>
          </a:p>
          <a:p>
            <a:pPr marL="342900" lvl="0" indent="-342900" algn="just">
              <a:buAutoNum type="arabicPeriod"/>
            </a:pPr>
            <a:r>
              <a:rPr lang="en-US" altLang="zh-CN" sz="2000" dirty="0">
                <a:solidFill>
                  <a:schemeClr val="tx1">
                    <a:lumMod val="95000"/>
                    <a:lumOff val="5000"/>
                  </a:schemeClr>
                </a:solidFill>
                <a:cs typeface="Calibri"/>
                <a:sym typeface="Calibri"/>
              </a:rPr>
              <a:t>SMOTE</a:t>
            </a:r>
          </a:p>
        </p:txBody>
      </p:sp>
    </p:spTree>
    <p:extLst>
      <p:ext uri="{BB962C8B-B14F-4D97-AF65-F5344CB8AC3E}">
        <p14:creationId xmlns:p14="http://schemas.microsoft.com/office/powerpoint/2010/main" val="102509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Title 3">
            <a:extLst>
              <a:ext uri="{FF2B5EF4-FFF2-40B4-BE49-F238E27FC236}">
                <a16:creationId xmlns:a16="http://schemas.microsoft.com/office/drawing/2014/main" id="{3232E2FA-8156-EC4C-AA5A-B67172196558}"/>
              </a:ext>
            </a:extLst>
          </p:cNvPr>
          <p:cNvSpPr txBox="1">
            <a:spLocks/>
          </p:cNvSpPr>
          <p:nvPr/>
        </p:nvSpPr>
        <p:spPr>
          <a:xfrm>
            <a:off x="314325" y="2786767"/>
            <a:ext cx="851535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28167301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TotalTime>
  <Words>626</Words>
  <Application>Microsoft Macintosh PowerPoint</Application>
  <PresentationFormat>On-screen Show (4:3)</PresentationFormat>
  <Paragraphs>232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Zeyu Yang</dc:creator>
  <cp:lastModifiedBy>syf</cp:lastModifiedBy>
  <cp:revision>10</cp:revision>
  <dcterms:created xsi:type="dcterms:W3CDTF">2019-11-20T02:58:56Z</dcterms:created>
  <dcterms:modified xsi:type="dcterms:W3CDTF">2019-11-20T20:05:06Z</dcterms:modified>
</cp:coreProperties>
</file>