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lena Juvenal" initials="MJ" lastIdx="1" clrIdx="0">
    <p:extLst>
      <p:ext uri="{19B8F6BF-5375-455C-9EA6-DF929625EA0E}">
        <p15:presenceInfo xmlns:p15="http://schemas.microsoft.com/office/powerpoint/2012/main" userId="1c002bae47523c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4DF947F-6189-46BB-8357-B22F0A2AFE5A}" type="datetimeFigureOut">
              <a:rPr lang="pt-BR" smtClean="0"/>
              <a:t>05/06/2023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9F3C028-D95D-4E13-9AF0-322381FD8DD0}" type="slidenum">
              <a:rPr lang="pt-BR" smtClean="0"/>
              <a:t>‹nº›</a:t>
            </a:fld>
            <a:endParaRPr lang="pt-BR"/>
          </a:p>
        </p:txBody>
      </p:sp>
    </p:spTree>
    <p:extLst>
      <p:ext uri="{BB962C8B-B14F-4D97-AF65-F5344CB8AC3E}">
        <p14:creationId xmlns:p14="http://schemas.microsoft.com/office/powerpoint/2010/main" val="354661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pt-BR"/>
              <a:t>Clique para editar o título Mestre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pt-BR"/>
              <a:t>Clique no ícone para adicionar uma imagem</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4DF947F-6189-46BB-8357-B22F0A2AFE5A}" type="datetimeFigureOut">
              <a:rPr lang="pt-BR" smtClean="0"/>
              <a:t>05/06/2023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9F3C028-D95D-4E13-9AF0-322381FD8DD0}" type="slidenum">
              <a:rPr lang="pt-BR" smtClean="0"/>
              <a:t>‹nº›</a:t>
            </a:fld>
            <a:endParaRPr lang="pt-BR"/>
          </a:p>
        </p:txBody>
      </p:sp>
    </p:spTree>
    <p:extLst>
      <p:ext uri="{BB962C8B-B14F-4D97-AF65-F5344CB8AC3E}">
        <p14:creationId xmlns:p14="http://schemas.microsoft.com/office/powerpoint/2010/main" val="287437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pt-BR"/>
              <a:t>Clique para editar o título Mestre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4DF947F-6189-46BB-8357-B22F0A2AFE5A}" type="datetimeFigureOut">
              <a:rPr lang="pt-BR" smtClean="0"/>
              <a:t>05/06/2023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9F3C028-D95D-4E13-9AF0-322381FD8DD0}" type="slidenum">
              <a:rPr lang="pt-BR" smtClean="0"/>
              <a:t>‹nº›</a:t>
            </a:fld>
            <a:endParaRPr lang="pt-BR"/>
          </a:p>
        </p:txBody>
      </p:sp>
    </p:spTree>
    <p:extLst>
      <p:ext uri="{BB962C8B-B14F-4D97-AF65-F5344CB8AC3E}">
        <p14:creationId xmlns:p14="http://schemas.microsoft.com/office/powerpoint/2010/main" val="811764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pt-BR"/>
              <a:t>Clique para editar o título Mestre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pt-BR"/>
              <a:t>Clique para editar os estilos de texto Mestres</a:t>
            </a:r>
          </a:p>
        </p:txBody>
      </p:sp>
      <p:sp>
        <p:nvSpPr>
          <p:cNvPr id="2" name="Date Placeholder 1"/>
          <p:cNvSpPr>
            <a:spLocks noGrp="1"/>
          </p:cNvSpPr>
          <p:nvPr>
            <p:ph type="dt" sz="half" idx="10"/>
          </p:nvPr>
        </p:nvSpPr>
        <p:spPr/>
        <p:txBody>
          <a:bodyPr/>
          <a:lstStyle/>
          <a:p>
            <a:fld id="{04DF947F-6189-46BB-8357-B22F0A2AFE5A}" type="datetimeFigureOut">
              <a:rPr lang="pt-BR" smtClean="0"/>
              <a:t>05/06/2023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E9F3C028-D95D-4E13-9AF0-322381FD8DD0}" type="slidenum">
              <a:rPr lang="pt-BR" smtClean="0"/>
              <a:t>‹nº›</a:t>
            </a:fld>
            <a:endParaRPr lang="pt-BR"/>
          </a:p>
        </p:txBody>
      </p:sp>
    </p:spTree>
    <p:extLst>
      <p:ext uri="{BB962C8B-B14F-4D97-AF65-F5344CB8AC3E}">
        <p14:creationId xmlns:p14="http://schemas.microsoft.com/office/powerpoint/2010/main" val="464927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4DF947F-6189-46BB-8357-B22F0A2AFE5A}" type="datetimeFigureOut">
              <a:rPr lang="pt-BR" smtClean="0"/>
              <a:t>05/06/2023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9F3C028-D95D-4E13-9AF0-322381FD8DD0}" type="slidenum">
              <a:rPr lang="pt-BR" smtClean="0"/>
              <a:t>‹nº›</a:t>
            </a:fld>
            <a:endParaRPr lang="pt-BR"/>
          </a:p>
        </p:txBody>
      </p:sp>
    </p:spTree>
    <p:extLst>
      <p:ext uri="{BB962C8B-B14F-4D97-AF65-F5344CB8AC3E}">
        <p14:creationId xmlns:p14="http://schemas.microsoft.com/office/powerpoint/2010/main" val="1053447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4DF947F-6189-46BB-8357-B22F0A2AFE5A}" type="datetimeFigureOut">
              <a:rPr lang="pt-BR" smtClean="0"/>
              <a:t>05/06/2023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9F3C028-D95D-4E13-9AF0-322381FD8DD0}" type="slidenum">
              <a:rPr lang="pt-BR" smtClean="0"/>
              <a:t>‹nº›</a:t>
            </a:fld>
            <a:endParaRPr lang="pt-BR"/>
          </a:p>
        </p:txBody>
      </p:sp>
    </p:spTree>
    <p:extLst>
      <p:ext uri="{BB962C8B-B14F-4D97-AF65-F5344CB8AC3E}">
        <p14:creationId xmlns:p14="http://schemas.microsoft.com/office/powerpoint/2010/main" val="16274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pt-BR"/>
              <a:t>Clique para editar o título Mestre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4DF947F-6189-46BB-8357-B22F0A2AFE5A}" type="datetimeFigureOut">
              <a:rPr lang="pt-BR" smtClean="0"/>
              <a:t>05/06/2023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9F3C028-D95D-4E13-9AF0-322381FD8DD0}" type="slidenum">
              <a:rPr lang="pt-BR" smtClean="0"/>
              <a:t>‹nº›</a:t>
            </a:fld>
            <a:endParaRPr lang="pt-BR"/>
          </a:p>
        </p:txBody>
      </p:sp>
    </p:spTree>
    <p:extLst>
      <p:ext uri="{BB962C8B-B14F-4D97-AF65-F5344CB8AC3E}">
        <p14:creationId xmlns:p14="http://schemas.microsoft.com/office/powerpoint/2010/main" val="46149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pt-BR"/>
              <a:t>Clique para editar o título Mestre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4DF947F-6189-46BB-8357-B22F0A2AFE5A}" type="datetimeFigureOut">
              <a:rPr lang="pt-BR" smtClean="0"/>
              <a:t>05/06/2023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9F3C028-D95D-4E13-9AF0-322381FD8DD0}" type="slidenum">
              <a:rPr lang="pt-BR" smtClean="0"/>
              <a:t>‹nº›</a:t>
            </a:fld>
            <a:endParaRPr lang="pt-BR"/>
          </a:p>
        </p:txBody>
      </p:sp>
    </p:spTree>
    <p:extLst>
      <p:ext uri="{BB962C8B-B14F-4D97-AF65-F5344CB8AC3E}">
        <p14:creationId xmlns:p14="http://schemas.microsoft.com/office/powerpoint/2010/main" val="1390214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4DF947F-6189-46BB-8357-B22F0A2AFE5A}" type="datetimeFigureOut">
              <a:rPr lang="pt-BR" smtClean="0"/>
              <a:t>05/06/2023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9F3C028-D95D-4E13-9AF0-322381FD8DD0}" type="slidenum">
              <a:rPr lang="pt-BR" smtClean="0"/>
              <a:t>‹nº›</a:t>
            </a:fld>
            <a:endParaRPr lang="pt-BR"/>
          </a:p>
        </p:txBody>
      </p:sp>
    </p:spTree>
    <p:extLst>
      <p:ext uri="{BB962C8B-B14F-4D97-AF65-F5344CB8AC3E}">
        <p14:creationId xmlns:p14="http://schemas.microsoft.com/office/powerpoint/2010/main" val="126258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4DF947F-6189-46BB-8357-B22F0A2AFE5A}" type="datetimeFigureOut">
              <a:rPr lang="pt-BR" smtClean="0"/>
              <a:t>05/06/2023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E9F3C028-D95D-4E13-9AF0-322381FD8DD0}" type="slidenum">
              <a:rPr lang="pt-BR" smtClean="0"/>
              <a:t>‹nº›</a:t>
            </a:fld>
            <a:endParaRPr lang="pt-BR"/>
          </a:p>
        </p:txBody>
      </p:sp>
    </p:spTree>
    <p:extLst>
      <p:ext uri="{BB962C8B-B14F-4D97-AF65-F5344CB8AC3E}">
        <p14:creationId xmlns:p14="http://schemas.microsoft.com/office/powerpoint/2010/main" val="3239950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4DF947F-6189-46BB-8357-B22F0A2AFE5A}" type="datetimeFigureOut">
              <a:rPr lang="pt-BR" smtClean="0"/>
              <a:t>05/06/2023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9F3C028-D95D-4E13-9AF0-322381FD8DD0}" type="slidenum">
              <a:rPr lang="pt-BR" smtClean="0"/>
              <a:t>‹nº›</a:t>
            </a:fld>
            <a:endParaRPr lang="pt-BR"/>
          </a:p>
        </p:txBody>
      </p:sp>
    </p:spTree>
    <p:extLst>
      <p:ext uri="{BB962C8B-B14F-4D97-AF65-F5344CB8AC3E}">
        <p14:creationId xmlns:p14="http://schemas.microsoft.com/office/powerpoint/2010/main" val="2346519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DF947F-6189-46BB-8357-B22F0A2AFE5A}" type="datetimeFigureOut">
              <a:rPr lang="pt-BR" smtClean="0"/>
              <a:t>05/06/2023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E9F3C028-D95D-4E13-9AF0-322381FD8DD0}" type="slidenum">
              <a:rPr lang="pt-BR" smtClean="0"/>
              <a:t>‹nº›</a:t>
            </a:fld>
            <a:endParaRPr lang="pt-BR"/>
          </a:p>
        </p:txBody>
      </p:sp>
    </p:spTree>
    <p:extLst>
      <p:ext uri="{BB962C8B-B14F-4D97-AF65-F5344CB8AC3E}">
        <p14:creationId xmlns:p14="http://schemas.microsoft.com/office/powerpoint/2010/main" val="1372458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pt-BR"/>
              <a:t>Clique para editar o título Mestre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4DF947F-6189-46BB-8357-B22F0A2AFE5A}" type="datetimeFigureOut">
              <a:rPr lang="pt-BR" smtClean="0"/>
              <a:t>05/06/2023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9F3C028-D95D-4E13-9AF0-322381FD8DD0}" type="slidenum">
              <a:rPr lang="pt-BR" smtClean="0"/>
              <a:t>‹nº›</a:t>
            </a:fld>
            <a:endParaRPr lang="pt-BR"/>
          </a:p>
        </p:txBody>
      </p:sp>
    </p:spTree>
    <p:extLst>
      <p:ext uri="{BB962C8B-B14F-4D97-AF65-F5344CB8AC3E}">
        <p14:creationId xmlns:p14="http://schemas.microsoft.com/office/powerpoint/2010/main" val="777697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pt-BR"/>
              <a:t>Clique para editar o título Mestre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pt-BR"/>
              <a:t>Clique no ícone para adicionar uma imagem</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3885810" y="6041362"/>
            <a:ext cx="976879" cy="365125"/>
          </a:xfrm>
        </p:spPr>
        <p:txBody>
          <a:bodyPr/>
          <a:lstStyle/>
          <a:p>
            <a:fld id="{04DF947F-6189-46BB-8357-B22F0A2AFE5A}" type="datetimeFigureOut">
              <a:rPr lang="pt-BR" smtClean="0"/>
              <a:t>05/06/2023</a:t>
            </a:fld>
            <a:endParaRPr lang="pt-BR"/>
          </a:p>
        </p:txBody>
      </p:sp>
      <p:sp>
        <p:nvSpPr>
          <p:cNvPr id="6" name="Footer Placeholder 5"/>
          <p:cNvSpPr>
            <a:spLocks noGrp="1"/>
          </p:cNvSpPr>
          <p:nvPr>
            <p:ph type="ftr" sz="quarter" idx="11"/>
          </p:nvPr>
        </p:nvSpPr>
        <p:spPr>
          <a:xfrm>
            <a:off x="590396" y="6041362"/>
            <a:ext cx="3295413" cy="365125"/>
          </a:xfrm>
        </p:spPr>
        <p:txBody>
          <a:bodyPr/>
          <a:lstStyle/>
          <a:p>
            <a:endParaRPr lang="pt-BR"/>
          </a:p>
        </p:txBody>
      </p:sp>
      <p:sp>
        <p:nvSpPr>
          <p:cNvPr id="7" name="Slide Number Placeholder 6"/>
          <p:cNvSpPr>
            <a:spLocks noGrp="1"/>
          </p:cNvSpPr>
          <p:nvPr>
            <p:ph type="sldNum" sz="quarter" idx="12"/>
          </p:nvPr>
        </p:nvSpPr>
        <p:spPr>
          <a:xfrm>
            <a:off x="4862689" y="5915888"/>
            <a:ext cx="1062155" cy="490599"/>
          </a:xfrm>
        </p:spPr>
        <p:txBody>
          <a:bodyPr/>
          <a:lstStyle/>
          <a:p>
            <a:fld id="{E9F3C028-D95D-4E13-9AF0-322381FD8DD0}" type="slidenum">
              <a:rPr lang="pt-BR" smtClean="0"/>
              <a:t>‹nº›</a:t>
            </a:fld>
            <a:endParaRPr lang="pt-BR"/>
          </a:p>
        </p:txBody>
      </p:sp>
    </p:spTree>
    <p:extLst>
      <p:ext uri="{BB962C8B-B14F-4D97-AF65-F5344CB8AC3E}">
        <p14:creationId xmlns:p14="http://schemas.microsoft.com/office/powerpoint/2010/main" val="294897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pt-BR"/>
              <a:t>Clique para editar o título Mestre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pt-B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4DF947F-6189-46BB-8357-B22F0A2AFE5A}" type="datetimeFigureOut">
              <a:rPr lang="pt-BR" smtClean="0"/>
              <a:t>05/06/2023</a:t>
            </a:fld>
            <a:endParaRPr lang="pt-B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9F3C028-D95D-4E13-9AF0-322381FD8DD0}" type="slidenum">
              <a:rPr lang="pt-BR" smtClean="0"/>
              <a:t>‹nº›</a:t>
            </a:fld>
            <a:endParaRPr lang="pt-BR"/>
          </a:p>
        </p:txBody>
      </p:sp>
    </p:spTree>
    <p:extLst>
      <p:ext uri="{BB962C8B-B14F-4D97-AF65-F5344CB8AC3E}">
        <p14:creationId xmlns:p14="http://schemas.microsoft.com/office/powerpoint/2010/main" val="3854299412"/>
      </p:ext>
    </p:extLst>
  </p:cSld>
  <p:clrMap bg1="dk1" tx1="lt1" bg2="dk2" tx2="lt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t.wikipedia.org/wiki/Warren_Buffet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FD1A65-37F2-D634-33E9-E7D599DEA211}"/>
              </a:ext>
            </a:extLst>
          </p:cNvPr>
          <p:cNvSpPr>
            <a:spLocks noGrp="1"/>
          </p:cNvSpPr>
          <p:nvPr>
            <p:ph type="ctrTitle"/>
          </p:nvPr>
        </p:nvSpPr>
        <p:spPr/>
        <p:txBody>
          <a:bodyPr/>
          <a:lstStyle/>
          <a:p>
            <a:r>
              <a:rPr lang="pt-BR" dirty="0"/>
              <a:t>Leitura do Livro </a:t>
            </a:r>
            <a:br>
              <a:rPr lang="pt-BR" dirty="0"/>
            </a:br>
            <a:r>
              <a:rPr lang="pt-BR" dirty="0"/>
              <a:t>Sonho grande</a:t>
            </a:r>
          </a:p>
        </p:txBody>
      </p:sp>
      <p:sp>
        <p:nvSpPr>
          <p:cNvPr id="3" name="Subtítulo 2">
            <a:extLst>
              <a:ext uri="{FF2B5EF4-FFF2-40B4-BE49-F238E27FC236}">
                <a16:creationId xmlns:a16="http://schemas.microsoft.com/office/drawing/2014/main" id="{65E40328-8899-C88D-2B2B-A098C0588A1B}"/>
              </a:ext>
            </a:extLst>
          </p:cNvPr>
          <p:cNvSpPr>
            <a:spLocks noGrp="1"/>
          </p:cNvSpPr>
          <p:nvPr>
            <p:ph type="subTitle" idx="1"/>
          </p:nvPr>
        </p:nvSpPr>
        <p:spPr>
          <a:xfrm>
            <a:off x="650973" y="5373681"/>
            <a:ext cx="10572000" cy="1106631"/>
          </a:xfrm>
        </p:spPr>
        <p:txBody>
          <a:bodyPr>
            <a:noAutofit/>
          </a:bodyPr>
          <a:lstStyle/>
          <a:p>
            <a:r>
              <a:rPr lang="pt-BR" sz="1600" b="0" i="0" dirty="0">
                <a:effectLst/>
                <a:latin typeface="Arial" panose="020B0604020202020204" pitchFamily="34" charset="0"/>
                <a:cs typeface="Arial" panose="020B0604020202020204" pitchFamily="34" charset="0"/>
              </a:rPr>
              <a:t>Alan Silva dos Santos</a:t>
            </a:r>
          </a:p>
          <a:p>
            <a:r>
              <a:rPr lang="pt-BR" sz="1600" dirty="0">
                <a:latin typeface="Arial" panose="020B0604020202020204" pitchFamily="34" charset="0"/>
                <a:cs typeface="Arial" panose="020B0604020202020204" pitchFamily="34" charset="0"/>
              </a:rPr>
              <a:t>Felipe Juvenal da Silva</a:t>
            </a:r>
          </a:p>
          <a:p>
            <a:r>
              <a:rPr lang="pt-BR" sz="1600" b="0" i="0" dirty="0">
                <a:effectLst/>
                <a:latin typeface="Arial" panose="020B0604020202020204" pitchFamily="34" charset="0"/>
                <a:cs typeface="Arial" panose="020B0604020202020204" pitchFamily="34" charset="0"/>
              </a:rPr>
              <a:t>Miguel Santos Baptista</a:t>
            </a:r>
          </a:p>
          <a:p>
            <a:endParaRPr lang="pt-BR" sz="1600" dirty="0">
              <a:latin typeface="Arial" panose="020B0604020202020204" pitchFamily="34" charset="0"/>
              <a:cs typeface="Arial" panose="020B0604020202020204" pitchFamily="34" charset="0"/>
            </a:endParaRPr>
          </a:p>
        </p:txBody>
      </p:sp>
      <p:pic>
        <p:nvPicPr>
          <p:cNvPr id="4" name="Imagem 3">
            <a:extLst>
              <a:ext uri="{FF2B5EF4-FFF2-40B4-BE49-F238E27FC236}">
                <a16:creationId xmlns:a16="http://schemas.microsoft.com/office/drawing/2014/main" id="{00C16371-4B5A-7238-00D7-2CC740DCD379}"/>
              </a:ext>
            </a:extLst>
          </p:cNvPr>
          <p:cNvPicPr>
            <a:picLocks noChangeAspect="1"/>
          </p:cNvPicPr>
          <p:nvPr/>
        </p:nvPicPr>
        <p:blipFill>
          <a:blip r:embed="rId2"/>
          <a:stretch>
            <a:fillRect/>
          </a:stretch>
        </p:blipFill>
        <p:spPr>
          <a:xfrm>
            <a:off x="8501999" y="490330"/>
            <a:ext cx="2880000" cy="4142022"/>
          </a:xfrm>
          <a:prstGeom prst="rect">
            <a:avLst/>
          </a:prstGeom>
        </p:spPr>
      </p:pic>
      <p:sp>
        <p:nvSpPr>
          <p:cNvPr id="5" name="CaixaDeTexto 4">
            <a:extLst>
              <a:ext uri="{FF2B5EF4-FFF2-40B4-BE49-F238E27FC236}">
                <a16:creationId xmlns:a16="http://schemas.microsoft.com/office/drawing/2014/main" id="{C41D2F69-1A1E-6F57-71BA-0B2B36912D01}"/>
              </a:ext>
            </a:extLst>
          </p:cNvPr>
          <p:cNvSpPr txBox="1"/>
          <p:nvPr/>
        </p:nvSpPr>
        <p:spPr>
          <a:xfrm>
            <a:off x="10084904" y="6188765"/>
            <a:ext cx="1181734" cy="369332"/>
          </a:xfrm>
          <a:prstGeom prst="rect">
            <a:avLst/>
          </a:prstGeom>
          <a:noFill/>
        </p:spPr>
        <p:txBody>
          <a:bodyPr wrap="none" rtlCol="0">
            <a:spAutoFit/>
          </a:bodyPr>
          <a:lstStyle/>
          <a:p>
            <a:r>
              <a:rPr lang="pt-BR" dirty="0"/>
              <a:t>Turma: C</a:t>
            </a:r>
          </a:p>
        </p:txBody>
      </p:sp>
    </p:spTree>
    <p:extLst>
      <p:ext uri="{BB962C8B-B14F-4D97-AF65-F5344CB8AC3E}">
        <p14:creationId xmlns:p14="http://schemas.microsoft.com/office/powerpoint/2010/main" val="390110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335F63F-8FDB-2CBF-C2E1-FFFF1D9FC1C2}"/>
              </a:ext>
            </a:extLst>
          </p:cNvPr>
          <p:cNvSpPr>
            <a:spLocks noGrp="1"/>
          </p:cNvSpPr>
          <p:nvPr>
            <p:ph idx="1"/>
          </p:nvPr>
        </p:nvSpPr>
        <p:spPr/>
        <p:txBody>
          <a:bodyPr/>
          <a:lstStyle/>
          <a:p>
            <a:pPr algn="l" fontAlgn="base"/>
            <a:r>
              <a:rPr lang="pt-BR" b="0" i="0" u="none" strike="noStrike" dirty="0">
                <a:effectLst/>
                <a:latin typeface="Lato" panose="020B0604020202020204" pitchFamily="34" charset="0"/>
              </a:rPr>
              <a:t>No livro</a:t>
            </a:r>
            <a:r>
              <a:rPr lang="pt-BR" b="1" i="0" u="none" strike="noStrike" dirty="0">
                <a:effectLst/>
                <a:latin typeface="inherit"/>
              </a:rPr>
              <a:t> Sonho Grande</a:t>
            </a:r>
            <a:r>
              <a:rPr lang="pt-BR" b="0" i="0" u="none" strike="noStrike" dirty="0">
                <a:effectLst/>
                <a:latin typeface="Lato" panose="020B0604020202020204" pitchFamily="34" charset="0"/>
              </a:rPr>
              <a:t>, a autora Cristiane Correa narra a história de Lemann e de seus dois sócios, Beto Sicupira e Marcel Telles. Que por sua vez, em menos de 40 anos, criaram um verdadeiro império bilionário. Marcas famosas como </a:t>
            </a:r>
            <a:r>
              <a:rPr lang="pt-BR" b="1" i="0" u="none" strike="noStrike" dirty="0">
                <a:effectLst/>
                <a:latin typeface="inherit"/>
              </a:rPr>
              <a:t>Heinz, Burger King, Lojas Americanas, Brahma e Budweiser</a:t>
            </a:r>
            <a:r>
              <a:rPr lang="pt-BR" b="0" i="0" u="none" strike="noStrike" dirty="0">
                <a:effectLst/>
                <a:latin typeface="Lato" panose="020B0604020202020204" pitchFamily="34" charset="0"/>
              </a:rPr>
              <a:t>, estão dentre algumas das empresas que englobam tal fortuna.</a:t>
            </a:r>
          </a:p>
          <a:p>
            <a:pPr marL="0" indent="0">
              <a:buNone/>
            </a:pPr>
            <a:endParaRPr lang="pt-BR" dirty="0"/>
          </a:p>
        </p:txBody>
      </p:sp>
    </p:spTree>
    <p:extLst>
      <p:ext uri="{BB962C8B-B14F-4D97-AF65-F5344CB8AC3E}">
        <p14:creationId xmlns:p14="http://schemas.microsoft.com/office/powerpoint/2010/main" val="137568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ED0918-620F-4033-773D-75596D2D052A}"/>
              </a:ext>
            </a:extLst>
          </p:cNvPr>
          <p:cNvSpPr>
            <a:spLocks noGrp="1"/>
          </p:cNvSpPr>
          <p:nvPr>
            <p:ph type="title"/>
          </p:nvPr>
        </p:nvSpPr>
        <p:spPr/>
        <p:txBody>
          <a:bodyPr/>
          <a:lstStyle/>
          <a:p>
            <a:r>
              <a:rPr lang="pt-BR" b="1" i="0" u="none" strike="noStrike" dirty="0">
                <a:effectLst/>
                <a:latin typeface="Lato" panose="020F0502020204030203" pitchFamily="34" charset="0"/>
              </a:rPr>
              <a:t>Quem é Cristiane Correa?</a:t>
            </a:r>
            <a:endParaRPr lang="pt-BR" dirty="0"/>
          </a:p>
        </p:txBody>
      </p:sp>
      <p:sp>
        <p:nvSpPr>
          <p:cNvPr id="3" name="Espaço Reservado para Conteúdo 2">
            <a:extLst>
              <a:ext uri="{FF2B5EF4-FFF2-40B4-BE49-F238E27FC236}">
                <a16:creationId xmlns:a16="http://schemas.microsoft.com/office/drawing/2014/main" id="{1EE66D58-B8E9-B345-83FA-59EDE5B9371D}"/>
              </a:ext>
            </a:extLst>
          </p:cNvPr>
          <p:cNvSpPr>
            <a:spLocks noGrp="1"/>
          </p:cNvSpPr>
          <p:nvPr>
            <p:ph idx="1"/>
          </p:nvPr>
        </p:nvSpPr>
        <p:spPr/>
        <p:txBody>
          <a:bodyPr>
            <a:normAutofit/>
          </a:bodyPr>
          <a:lstStyle/>
          <a:p>
            <a:pPr algn="l" fontAlgn="base"/>
            <a:r>
              <a:rPr lang="pt-BR" b="0" i="0" u="none" strike="noStrike" dirty="0">
                <a:effectLst/>
                <a:latin typeface="Lato" panose="020F0502020204030203" pitchFamily="34" charset="0"/>
              </a:rPr>
              <a:t>Quem via</a:t>
            </a:r>
            <a:r>
              <a:rPr lang="pt-BR" b="1" i="0" u="none" strike="noStrike" dirty="0">
                <a:effectLst/>
                <a:latin typeface="inherit"/>
              </a:rPr>
              <a:t> Cris Correa</a:t>
            </a:r>
            <a:r>
              <a:rPr lang="pt-BR" b="0" i="0" u="none" strike="noStrike" dirty="0">
                <a:effectLst/>
                <a:latin typeface="Lato" panose="020F0502020204030203" pitchFamily="34" charset="0"/>
              </a:rPr>
              <a:t> (como é conhecida carinhosamente por seu público) trabalhando a todo vapor como editora executiva da revista Exame, na Editora Abril, não fazia ideia de como ela estava infeliz no trabalho naquela época. </a:t>
            </a:r>
            <a:r>
              <a:rPr lang="pt-BR" b="0" i="1" u="none" strike="noStrike" dirty="0">
                <a:effectLst/>
                <a:latin typeface="inherit"/>
              </a:rPr>
              <a:t>Na verdade, talvez nem mesmo Cris soubesse da dimensão do problema…</a:t>
            </a:r>
            <a:r>
              <a:rPr lang="pt-BR" b="0" i="1" u="none" strike="noStrike" dirty="0">
                <a:effectLst/>
                <a:latin typeface="Lato" panose="020F0502020204030203" pitchFamily="34" charset="0"/>
              </a:rPr>
              <a:t> </a:t>
            </a:r>
            <a:r>
              <a:rPr lang="pt-BR" b="0" i="0" u="none" strike="noStrike" dirty="0">
                <a:effectLst/>
                <a:latin typeface="Lato" panose="020F0502020204030203" pitchFamily="34" charset="0"/>
              </a:rPr>
              <a:t>Foi em um almoço com um amigo, em meados de 2011, que Cris teve uma crise de pânico ao tentar responder como “estavam as coisas”. E como num</a:t>
            </a:r>
            <a:r>
              <a:rPr lang="pt-BR" b="0" i="1" u="none" strike="noStrike" dirty="0">
                <a:effectLst/>
                <a:latin typeface="inherit"/>
              </a:rPr>
              <a:t> insight</a:t>
            </a:r>
            <a:r>
              <a:rPr lang="pt-BR" b="0" i="0" u="none" strike="noStrike" dirty="0">
                <a:effectLst/>
                <a:latin typeface="Lato" panose="020F0502020204030203" pitchFamily="34" charset="0"/>
              </a:rPr>
              <a:t>, ela teve a certeza de que estava exausta e precisava mudar! Formada em Jornalismo na Cásper Líbero, em São Paulo, em 1991. Trabalhou seis anos em assessoria em imprensa e, inclusive, chegou a montar a sua própria empresa no segmento. Depois, trabalhou na IstoÉ, da Editora Três e, em seguida, na Exame. Acontece que depois de tantos acontecimentos, Cris revelou a um colega de trabalho que tinha vontade de escrever sobre </a:t>
            </a:r>
            <a:r>
              <a:rPr lang="pt-BR" b="1" i="0" u="none" strike="noStrike" dirty="0">
                <a:effectLst/>
                <a:latin typeface="inherit"/>
              </a:rPr>
              <a:t>Jorge Paulo Lemann</a:t>
            </a:r>
            <a:r>
              <a:rPr lang="pt-BR" b="0" i="0" u="none" strike="noStrike" dirty="0">
                <a:effectLst/>
                <a:latin typeface="Lato" panose="020F0502020204030203" pitchFamily="34" charset="0"/>
              </a:rPr>
              <a:t>.</a:t>
            </a:r>
          </a:p>
        </p:txBody>
      </p:sp>
    </p:spTree>
    <p:extLst>
      <p:ext uri="{BB962C8B-B14F-4D97-AF65-F5344CB8AC3E}">
        <p14:creationId xmlns:p14="http://schemas.microsoft.com/office/powerpoint/2010/main" val="3939375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ED0918-620F-4033-773D-75596D2D052A}"/>
              </a:ext>
            </a:extLst>
          </p:cNvPr>
          <p:cNvSpPr>
            <a:spLocks noGrp="1"/>
          </p:cNvSpPr>
          <p:nvPr>
            <p:ph type="title"/>
          </p:nvPr>
        </p:nvSpPr>
        <p:spPr/>
        <p:txBody>
          <a:bodyPr/>
          <a:lstStyle/>
          <a:p>
            <a:r>
              <a:rPr lang="pt-BR" b="1" i="0" u="none" strike="noStrike" dirty="0">
                <a:effectLst/>
                <a:latin typeface="Lato" panose="020F0502020204030203" pitchFamily="34" charset="0"/>
              </a:rPr>
              <a:t>Resumo de Sonho Grande</a:t>
            </a:r>
            <a:endParaRPr lang="pt-BR" dirty="0"/>
          </a:p>
        </p:txBody>
      </p:sp>
      <p:sp>
        <p:nvSpPr>
          <p:cNvPr id="3" name="Espaço Reservado para Conteúdo 2">
            <a:extLst>
              <a:ext uri="{FF2B5EF4-FFF2-40B4-BE49-F238E27FC236}">
                <a16:creationId xmlns:a16="http://schemas.microsoft.com/office/drawing/2014/main" id="{1EE66D58-B8E9-B345-83FA-59EDE5B9371D}"/>
              </a:ext>
            </a:extLst>
          </p:cNvPr>
          <p:cNvSpPr>
            <a:spLocks noGrp="1"/>
          </p:cNvSpPr>
          <p:nvPr>
            <p:ph idx="1"/>
          </p:nvPr>
        </p:nvSpPr>
        <p:spPr/>
        <p:txBody>
          <a:bodyPr>
            <a:normAutofit fontScale="92500" lnSpcReduction="20000"/>
          </a:bodyPr>
          <a:lstStyle/>
          <a:p>
            <a:pPr algn="l" fontAlgn="base"/>
            <a:r>
              <a:rPr lang="pt-BR" b="0" i="0" u="none" strike="noStrike" dirty="0">
                <a:effectLst/>
                <a:latin typeface="Lato" panose="020F0502020204030203" pitchFamily="34" charset="0"/>
              </a:rPr>
              <a:t>A princípio, a Cristiane começa revelando que durante anos tentou entrevistar o trio de investidores, mas parecia ser “um sonho” distante. Em síntese, o livro é o resultado de muito estudo e pesquisa; sem contar os anos de dedicação. Para se ter uma ideia, Cris entrevistou mais de 100 pessoas, incluindo </a:t>
            </a:r>
            <a:r>
              <a:rPr lang="pt-BR" b="1" i="0" u="none" strike="noStrike" dirty="0">
                <a:effectLst/>
                <a:latin typeface="inherit"/>
                <a:hlinkClick r:id="rId2"/>
              </a:rPr>
              <a:t>Warren Buffett</a:t>
            </a:r>
            <a:r>
              <a:rPr lang="pt-BR" b="0" i="0" u="none" strike="noStrike" dirty="0">
                <a:effectLst/>
                <a:latin typeface="Lato" panose="020F0502020204030203" pitchFamily="34" charset="0"/>
              </a:rPr>
              <a:t>, um dos investidores mais importantes do mercado financeiro global – que por sua vez, está na lista das pessoas mais ricas do planeta. </a:t>
            </a:r>
            <a:r>
              <a:rPr lang="pt-BR" b="0" i="1" u="none" strike="noStrike" dirty="0">
                <a:effectLst/>
                <a:latin typeface="inherit"/>
              </a:rPr>
              <a:t>Cris Correa fez um registro minucioso da trajetória de disciplina e ambição dos três sócios – onde tudo começou na década de 70. </a:t>
            </a:r>
            <a:r>
              <a:rPr lang="pt-BR" b="0" i="0" u="none" strike="noStrike" dirty="0">
                <a:effectLst/>
                <a:latin typeface="Lato" panose="020F0502020204030203" pitchFamily="34" charset="0"/>
              </a:rPr>
              <a:t>Um dos exemplos mais fortes apresentados no livro é o da </a:t>
            </a:r>
            <a:r>
              <a:rPr lang="pt-BR" b="1" i="0" u="none" strike="noStrike" dirty="0">
                <a:effectLst/>
                <a:latin typeface="inherit"/>
              </a:rPr>
              <a:t>Brahma,</a:t>
            </a:r>
            <a:r>
              <a:rPr lang="pt-BR" b="0" i="0" u="none" strike="noStrike" dirty="0">
                <a:effectLst/>
                <a:latin typeface="Lato" panose="020F0502020204030203" pitchFamily="34" charset="0"/>
              </a:rPr>
              <a:t> que estava “aos pedaços”, mas, ao cair na mão dos três investidores, transformou-se na maior cervejaria do mundo. E tem também o exemplo do</a:t>
            </a:r>
            <a:r>
              <a:rPr lang="pt-BR" b="1" i="0" u="none" strike="noStrike" dirty="0">
                <a:effectLst/>
                <a:latin typeface="inherit"/>
              </a:rPr>
              <a:t> Burger King</a:t>
            </a:r>
            <a:r>
              <a:rPr lang="pt-BR" b="0" i="0" u="none" strike="noStrike" dirty="0">
                <a:effectLst/>
                <a:latin typeface="Lato" panose="020F0502020204030203" pitchFamily="34" charset="0"/>
              </a:rPr>
              <a:t>, que em apenas três anos de gestão, viu seu faturamento dobrar. Em resumo, o objetivo de Cristiane Correa ao escrever o livro é revelar ao mundo um pedacinho dos segredos de três “monstros” do mundo dos negócios. Nesse hiato, no início de 2013, a autora entregou os originais de “</a:t>
            </a:r>
            <a:r>
              <a:rPr lang="pt-BR" b="1" i="0" u="none" strike="noStrike" dirty="0">
                <a:effectLst/>
                <a:latin typeface="inherit"/>
              </a:rPr>
              <a:t>Sonho Grande – Como Jorge Paulo Lemann, Marcel Telles e Beto Sicupira revolucionaram o capitalismo brasileiro e conquistaram o mundo”</a:t>
            </a:r>
            <a:r>
              <a:rPr lang="pt-BR" b="0" i="0" u="none" strike="noStrike" dirty="0">
                <a:effectLst/>
                <a:latin typeface="Lato" panose="020F0502020204030203" pitchFamily="34" charset="0"/>
              </a:rPr>
              <a:t>, que foi lançado em abril daquele mesmo ano. O livro tem como ponto principal o</a:t>
            </a:r>
            <a:r>
              <a:rPr lang="pt-BR" b="1" i="0" u="none" strike="noStrike" dirty="0">
                <a:effectLst/>
                <a:latin typeface="inherit"/>
              </a:rPr>
              <a:t> modelo de gestão utilizado pelos empresários. </a:t>
            </a:r>
            <a:r>
              <a:rPr lang="pt-BR" b="0" i="0" u="none" strike="noStrike" dirty="0">
                <a:effectLst/>
                <a:latin typeface="Lato" panose="020F0502020204030203" pitchFamily="34" charset="0"/>
              </a:rPr>
              <a:t>E em função disso</a:t>
            </a:r>
            <a:r>
              <a:rPr lang="pt-BR" b="1" i="0" u="none" strike="noStrike" dirty="0">
                <a:effectLst/>
                <a:latin typeface="inherit"/>
              </a:rPr>
              <a:t>,</a:t>
            </a:r>
            <a:r>
              <a:rPr lang="pt-BR" b="0" i="0" u="none" strike="noStrike" dirty="0">
                <a:effectLst/>
                <a:latin typeface="Lato" panose="020F0502020204030203" pitchFamily="34" charset="0"/>
              </a:rPr>
              <a:t> a história aborda aspectos relevantes desse comportamento empreendedor, como por exemplo: A Importância de uma Boa Equipe; A Meritocracia; O Encorajamento ao Risco e; A Necessidade do Investimento em Educação e do Crescimento Contínuo.</a:t>
            </a:r>
          </a:p>
          <a:p>
            <a:endParaRPr lang="pt-BR" dirty="0"/>
          </a:p>
        </p:txBody>
      </p:sp>
    </p:spTree>
    <p:extLst>
      <p:ext uri="{BB962C8B-B14F-4D97-AF65-F5344CB8AC3E}">
        <p14:creationId xmlns:p14="http://schemas.microsoft.com/office/powerpoint/2010/main" val="651222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2E6D5-F82E-6584-F219-296DBAD356E0}"/>
              </a:ext>
            </a:extLst>
          </p:cNvPr>
          <p:cNvSpPr>
            <a:spLocks noGrp="1"/>
          </p:cNvSpPr>
          <p:nvPr>
            <p:ph type="title"/>
          </p:nvPr>
        </p:nvSpPr>
        <p:spPr/>
        <p:txBody>
          <a:bodyPr/>
          <a:lstStyle/>
          <a:p>
            <a:r>
              <a:rPr lang="en-US" b="1" i="0" u="none" strike="noStrike" dirty="0" err="1">
                <a:effectLst/>
                <a:latin typeface="Lato" panose="020F0502020204030203" pitchFamily="34" charset="0"/>
              </a:rPr>
              <a:t>Em</a:t>
            </a:r>
            <a:r>
              <a:rPr lang="en-US" b="1" i="0" u="none" strike="noStrike" dirty="0">
                <a:effectLst/>
                <a:latin typeface="Lato" panose="020F0502020204030203" pitchFamily="34" charset="0"/>
              </a:rPr>
              <a:t> </a:t>
            </a:r>
            <a:r>
              <a:rPr lang="en-US" b="1" i="0" u="none" strike="noStrike" dirty="0" err="1">
                <a:effectLst/>
                <a:latin typeface="Lato" panose="020F0502020204030203" pitchFamily="34" charset="0"/>
              </a:rPr>
              <a:t>Busca</a:t>
            </a:r>
            <a:r>
              <a:rPr lang="en-US" b="1" i="0" u="none" strike="noStrike" dirty="0">
                <a:effectLst/>
                <a:latin typeface="Lato" panose="020F0502020204030203" pitchFamily="34" charset="0"/>
              </a:rPr>
              <a:t> dos “PSDs” – Poor, Smart, Deep Desire to Get Rich</a:t>
            </a:r>
            <a:endParaRPr lang="pt-BR" dirty="0"/>
          </a:p>
        </p:txBody>
      </p:sp>
      <p:sp>
        <p:nvSpPr>
          <p:cNvPr id="3" name="Espaço Reservado para Conteúdo 2">
            <a:extLst>
              <a:ext uri="{FF2B5EF4-FFF2-40B4-BE49-F238E27FC236}">
                <a16:creationId xmlns:a16="http://schemas.microsoft.com/office/drawing/2014/main" id="{ABA93B38-5ED7-252C-0679-FB25353219AF}"/>
              </a:ext>
            </a:extLst>
          </p:cNvPr>
          <p:cNvSpPr>
            <a:spLocks noGrp="1"/>
          </p:cNvSpPr>
          <p:nvPr>
            <p:ph idx="1"/>
          </p:nvPr>
        </p:nvSpPr>
        <p:spPr/>
        <p:txBody>
          <a:bodyPr>
            <a:normAutofit fontScale="92500" lnSpcReduction="10000"/>
          </a:bodyPr>
          <a:lstStyle/>
          <a:p>
            <a:pPr algn="l" fontAlgn="base"/>
            <a:r>
              <a:rPr lang="pt-BR" b="0" i="0" u="none" strike="noStrike" dirty="0">
                <a:effectLst/>
                <a:latin typeface="Lato" panose="020F0502020204030203" pitchFamily="34" charset="0"/>
              </a:rPr>
              <a:t>Jorge Paulo Lemann sempre focou na ideia de </a:t>
            </a:r>
            <a:r>
              <a:rPr lang="pt-BR" b="1" i="0" u="none" strike="noStrike" dirty="0">
                <a:effectLst/>
                <a:latin typeface="inherit"/>
              </a:rPr>
              <a:t>manter uma boa rede de relacionamentos</a:t>
            </a:r>
            <a:r>
              <a:rPr lang="pt-BR" b="0" i="0" u="none" strike="noStrike" dirty="0">
                <a:effectLst/>
                <a:latin typeface="Lato" panose="020F0502020204030203" pitchFamily="34" charset="0"/>
              </a:rPr>
              <a:t>. E, ainda que sempre fora bastante tímido, ele procurou se cercar de pessoas que, de certa forma, pudessem o colocar em certa vantagem do meio dos negócios. </a:t>
            </a:r>
            <a:r>
              <a:rPr lang="pt-BR" b="0" i="1" u="none" strike="noStrike" dirty="0">
                <a:effectLst/>
                <a:latin typeface="inherit"/>
              </a:rPr>
              <a:t>Em síntese, Jorge Paulo sempre quis abrir sua própria corretora, porém, lhe faltava o capital.  </a:t>
            </a:r>
            <a:r>
              <a:rPr lang="pt-BR" b="0" i="0" u="none" strike="noStrike" dirty="0">
                <a:effectLst/>
                <a:latin typeface="Lato" panose="020F0502020204030203" pitchFamily="34" charset="0"/>
              </a:rPr>
              <a:t>Em 1971, ele já havia se unido à Ramos da Silva e, ambos cogitaram investir em algo menor, como uma distribuidora de valores. Na época, eles negociavam a compra da Vésper, que pertencia à construtora carioca Metropolitana. Mas, avisado por Adolfo Gentil, ex-deputado federal e dono do Banco Operador, “sobre o péssimo negócio que estavam por fazer” – desistiram da negociação. Gentil, por sua vez, já à par de tudo, colocou um anúncio no jornal:</a:t>
            </a:r>
            <a:r>
              <a:rPr lang="pt-BR" b="0" i="1" u="none" strike="noStrike" dirty="0">
                <a:effectLst/>
                <a:latin typeface="inherit"/>
              </a:rPr>
              <a:t> “Compra-se corretora”</a:t>
            </a:r>
            <a:r>
              <a:rPr lang="pt-BR" b="0" i="0" u="none" strike="noStrike" dirty="0">
                <a:effectLst/>
                <a:latin typeface="Lato" panose="020F0502020204030203" pitchFamily="34" charset="0"/>
              </a:rPr>
              <a:t>. E por 800 mil dólares, o grupo</a:t>
            </a:r>
            <a:r>
              <a:rPr lang="pt-BR" b="0" i="1" u="none" strike="noStrike" dirty="0">
                <a:effectLst/>
                <a:latin typeface="inherit"/>
              </a:rPr>
              <a:t> bancado por Gentil</a:t>
            </a:r>
            <a:r>
              <a:rPr lang="pt-BR" b="0" i="0" u="none" strike="noStrike" dirty="0">
                <a:effectLst/>
                <a:latin typeface="Lato" panose="020F0502020204030203" pitchFamily="34" charset="0"/>
              </a:rPr>
              <a:t> comprou uma</a:t>
            </a:r>
            <a:r>
              <a:rPr lang="pt-BR" b="1" i="0" u="none" strike="noStrike" dirty="0">
                <a:effectLst/>
                <a:latin typeface="inherit"/>
              </a:rPr>
              <a:t> corretora chamada Garantia. </a:t>
            </a:r>
            <a:r>
              <a:rPr lang="pt-BR" b="0" i="0" u="none" strike="noStrike" dirty="0">
                <a:effectLst/>
                <a:latin typeface="Lato" panose="020F0502020204030203" pitchFamily="34" charset="0"/>
              </a:rPr>
              <a:t>Mirando na Bolsa de Valores do Rio, que em 1971 atraía cada vez mais investidores. O grupo não esperava o que estava por vir. Após ver um alto volume de dinheiro, depois de 18 meses, Jorge Paulo e seus sócios viam o índice despencar. Naquele momento, Jorge Paulo Lemann precisava de uma nova equipe. Ele buscava um grupo que oferecesse “talento e suor”. E para esse “tipo específico de profissional”, Lemann deu o nome de </a:t>
            </a:r>
            <a:r>
              <a:rPr lang="pt-BR" b="1" i="0" u="none" strike="noStrike" dirty="0">
                <a:effectLst/>
                <a:latin typeface="inherit"/>
              </a:rPr>
              <a:t>PSD: </a:t>
            </a:r>
            <a:r>
              <a:rPr lang="pt-BR" b="1" i="0" u="none" strike="noStrike" dirty="0" err="1">
                <a:effectLst/>
                <a:latin typeface="inherit"/>
              </a:rPr>
              <a:t>Poor</a:t>
            </a:r>
            <a:r>
              <a:rPr lang="pt-BR" b="1" i="0" u="none" strike="noStrike" dirty="0">
                <a:effectLst/>
                <a:latin typeface="inherit"/>
              </a:rPr>
              <a:t>, </a:t>
            </a:r>
            <a:r>
              <a:rPr lang="pt-BR" b="1" i="0" u="none" strike="noStrike" dirty="0" err="1">
                <a:effectLst/>
                <a:latin typeface="inherit"/>
              </a:rPr>
              <a:t>Smart</a:t>
            </a:r>
            <a:r>
              <a:rPr lang="pt-BR" b="1" i="0" u="none" strike="noStrike" dirty="0">
                <a:effectLst/>
                <a:latin typeface="inherit"/>
              </a:rPr>
              <a:t>, </a:t>
            </a:r>
            <a:r>
              <a:rPr lang="pt-BR" b="1" i="0" u="none" strike="noStrike" dirty="0" err="1">
                <a:effectLst/>
                <a:latin typeface="inherit"/>
              </a:rPr>
              <a:t>Deep</a:t>
            </a:r>
            <a:r>
              <a:rPr lang="pt-BR" b="1" i="0" u="none" strike="noStrike" dirty="0">
                <a:effectLst/>
                <a:latin typeface="inherit"/>
              </a:rPr>
              <a:t> Desire </a:t>
            </a:r>
            <a:r>
              <a:rPr lang="pt-BR" b="1" i="0" u="none" strike="noStrike" dirty="0" err="1">
                <a:effectLst/>
                <a:latin typeface="inherit"/>
              </a:rPr>
              <a:t>to</a:t>
            </a:r>
            <a:r>
              <a:rPr lang="pt-BR" b="1" i="0" u="none" strike="noStrike" dirty="0">
                <a:effectLst/>
                <a:latin typeface="inherit"/>
              </a:rPr>
              <a:t> </a:t>
            </a:r>
            <a:r>
              <a:rPr lang="pt-BR" b="1" i="0" u="none" strike="noStrike" dirty="0" err="1">
                <a:effectLst/>
                <a:latin typeface="inherit"/>
              </a:rPr>
              <a:t>Get</a:t>
            </a:r>
            <a:r>
              <a:rPr lang="pt-BR" b="1" i="0" u="none" strike="noStrike" dirty="0">
                <a:effectLst/>
                <a:latin typeface="inherit"/>
              </a:rPr>
              <a:t> Rich (pobre, esperto, com grande desejo de enriquecer).</a:t>
            </a:r>
            <a:endParaRPr lang="pt-BR" b="0" i="0" u="none" strike="noStrike" dirty="0">
              <a:effectLst/>
              <a:latin typeface="Lato" panose="020F0502020204030203" pitchFamily="34" charset="0"/>
            </a:endParaRPr>
          </a:p>
          <a:p>
            <a:endParaRPr lang="pt-BR" dirty="0"/>
          </a:p>
        </p:txBody>
      </p:sp>
    </p:spTree>
    <p:extLst>
      <p:ext uri="{BB962C8B-B14F-4D97-AF65-F5344CB8AC3E}">
        <p14:creationId xmlns:p14="http://schemas.microsoft.com/office/powerpoint/2010/main" val="130234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CD12F6-2BC0-53C8-D235-DED51E93E594}"/>
              </a:ext>
            </a:extLst>
          </p:cNvPr>
          <p:cNvSpPr>
            <a:spLocks noGrp="1"/>
          </p:cNvSpPr>
          <p:nvPr>
            <p:ph type="title"/>
          </p:nvPr>
        </p:nvSpPr>
        <p:spPr/>
        <p:txBody>
          <a:bodyPr/>
          <a:lstStyle/>
          <a:p>
            <a:r>
              <a:rPr lang="pt-BR" b="1" i="0" u="none" strike="noStrike" dirty="0">
                <a:effectLst/>
                <a:latin typeface="Lato" panose="020F0502020204030203" pitchFamily="34" charset="0"/>
              </a:rPr>
              <a:t>De Banqueiros a Empresários</a:t>
            </a:r>
            <a:endParaRPr lang="pt-BR" dirty="0"/>
          </a:p>
        </p:txBody>
      </p:sp>
      <p:sp>
        <p:nvSpPr>
          <p:cNvPr id="3" name="Espaço Reservado para Conteúdo 2">
            <a:extLst>
              <a:ext uri="{FF2B5EF4-FFF2-40B4-BE49-F238E27FC236}">
                <a16:creationId xmlns:a16="http://schemas.microsoft.com/office/drawing/2014/main" id="{3069FE50-B55B-92A8-DEED-BCA32AC03E5A}"/>
              </a:ext>
            </a:extLst>
          </p:cNvPr>
          <p:cNvSpPr>
            <a:spLocks noGrp="1"/>
          </p:cNvSpPr>
          <p:nvPr>
            <p:ph idx="1"/>
          </p:nvPr>
        </p:nvSpPr>
        <p:spPr/>
        <p:txBody>
          <a:bodyPr>
            <a:normAutofit fontScale="85000" lnSpcReduction="10000"/>
          </a:bodyPr>
          <a:lstStyle/>
          <a:p>
            <a:pPr algn="l" fontAlgn="base"/>
            <a:r>
              <a:rPr lang="pt-BR" b="0" i="0" u="none" strike="noStrike" dirty="0">
                <a:effectLst/>
                <a:latin typeface="Lato" panose="020F0502020204030203" pitchFamily="34" charset="0"/>
              </a:rPr>
              <a:t>A ideia de Lemann sempre foi investir em empresas que valiam “pouco”, mas que pudessem resultar em bons retornos financeiros. No entanto, esse “sonho” sempre foi tido com muito cuidado. Aos poucos a </a:t>
            </a:r>
            <a:r>
              <a:rPr lang="pt-BR" b="1" i="0" u="none" strike="noStrike" dirty="0">
                <a:effectLst/>
                <a:latin typeface="inherit"/>
              </a:rPr>
              <a:t>Garantia</a:t>
            </a:r>
            <a:r>
              <a:rPr lang="pt-BR" b="0" i="0" u="none" strike="noStrike" dirty="0">
                <a:effectLst/>
                <a:latin typeface="Lato" panose="020F0502020204030203" pitchFamily="34" charset="0"/>
              </a:rPr>
              <a:t> começou a testar novos tipos de empreendimentos, sendo que, comprar 25% da São Paulo Alpargatas, dona da marca Havaianas, na década de 70, foi um grande marco na vida de Lemann e da empresa, é claro. Conforme o negócio foi ganhando consistência, Lemann passou a investir em outras ações, passando a adquirir uma pequena participação da varejista Lojas Brasileiras. Ainda que, a parte da Garantia fosse pequena em ambos os negócios, os empresários conseguiram entender como uma empresa, de fato, funcionava “por dentro”. Afinal, seu principal objetivo era compreender como os investimentos, bem como a gestão de todo o negócio, funciona. À essa altura, Jorge Paulo Lemann estava decidido a ter sua própria empresa e, sonhava em comprar a Lojas Americanas. Isso porque, 40 anos depois de sua fundação, a empresa estava mal das pernas, o que por sua vez, era a oportunidade perfeita para Lemann. </a:t>
            </a:r>
            <a:r>
              <a:rPr lang="pt-BR" b="1" i="0" u="none" strike="noStrike" dirty="0">
                <a:effectLst/>
                <a:latin typeface="inherit"/>
              </a:rPr>
              <a:t>De acordo com Jorge Paulo, era melhor usar o lucro da instituição do que distribuir dividendos e bônus espetaculares. </a:t>
            </a:r>
            <a:r>
              <a:rPr lang="pt-BR" b="0" i="0" u="none" strike="noStrike" dirty="0">
                <a:effectLst/>
                <a:latin typeface="Lato" panose="020F0502020204030203" pitchFamily="34" charset="0"/>
              </a:rPr>
              <a:t>E foi assim que Lemann e Fred Packard começaram então a negociar a compra de papéis das Lojas Americanas na bolsa e com grandes acionistas. Foi quando </a:t>
            </a:r>
            <a:r>
              <a:rPr lang="pt-BR" b="1" i="0" u="none" strike="noStrike" dirty="0">
                <a:effectLst/>
                <a:latin typeface="inherit"/>
              </a:rPr>
              <a:t>Beto Sicupira</a:t>
            </a:r>
            <a:r>
              <a:rPr lang="pt-BR" b="0" i="0" u="none" strike="noStrike" dirty="0">
                <a:effectLst/>
                <a:latin typeface="Lato" panose="020F0502020204030203" pitchFamily="34" charset="0"/>
              </a:rPr>
              <a:t> percebeu que estava diante de uma excelente oportunidade. E assim, adentrou no projeto! Por fim, a Garantia vendeu sua participação na São Paulo Alpargatas para a Camargo Correa e assumiu o controle das Lojas Americanas.</a:t>
            </a:r>
          </a:p>
          <a:p>
            <a:endParaRPr lang="pt-BR" dirty="0"/>
          </a:p>
        </p:txBody>
      </p:sp>
    </p:spTree>
    <p:extLst>
      <p:ext uri="{BB962C8B-B14F-4D97-AF65-F5344CB8AC3E}">
        <p14:creationId xmlns:p14="http://schemas.microsoft.com/office/powerpoint/2010/main" val="1522148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89BE78-2AE5-3A4A-261D-46438BFFC9A2}"/>
              </a:ext>
            </a:extLst>
          </p:cNvPr>
          <p:cNvSpPr>
            <a:spLocks noGrp="1"/>
          </p:cNvSpPr>
          <p:nvPr>
            <p:ph type="title"/>
          </p:nvPr>
        </p:nvSpPr>
        <p:spPr>
          <a:xfrm>
            <a:off x="818712" y="685727"/>
            <a:ext cx="10571998" cy="970450"/>
          </a:xfrm>
        </p:spPr>
        <p:txBody>
          <a:bodyPr/>
          <a:lstStyle/>
          <a:p>
            <a:r>
              <a:rPr lang="pt-BR" b="1" i="0" u="none" strike="noStrike" dirty="0">
                <a:effectLst/>
                <a:latin typeface="Lato" panose="020F0502020204030203" pitchFamily="34" charset="0"/>
              </a:rPr>
              <a:t>Investir em Educação para Crescer Continuamente</a:t>
            </a:r>
            <a:endParaRPr lang="pt-BR" dirty="0"/>
          </a:p>
        </p:txBody>
      </p:sp>
      <p:sp>
        <p:nvSpPr>
          <p:cNvPr id="3" name="Espaço Reservado para Conteúdo 2">
            <a:extLst>
              <a:ext uri="{FF2B5EF4-FFF2-40B4-BE49-F238E27FC236}">
                <a16:creationId xmlns:a16="http://schemas.microsoft.com/office/drawing/2014/main" id="{FD6567B4-714A-B49B-9292-E4053FBCF3B8}"/>
              </a:ext>
            </a:extLst>
          </p:cNvPr>
          <p:cNvSpPr>
            <a:spLocks noGrp="1"/>
          </p:cNvSpPr>
          <p:nvPr>
            <p:ph idx="1"/>
          </p:nvPr>
        </p:nvSpPr>
        <p:spPr/>
        <p:txBody>
          <a:bodyPr/>
          <a:lstStyle/>
          <a:p>
            <a:pPr algn="l" fontAlgn="base"/>
            <a:r>
              <a:rPr lang="pt-BR" b="0" i="0" u="none" strike="noStrike" dirty="0">
                <a:effectLst/>
                <a:latin typeface="Lato" panose="020F0502020204030203" pitchFamily="34" charset="0"/>
              </a:rPr>
              <a:t>Por último, mas não menos importante, Cris conta em seu livro que os empresários começaram a entender a importância da educação à medida que os negócios crescem. Por isso, qualificar os funcionários, inclusive com cursos no exterior, é algo que toda instituição que </a:t>
            </a:r>
            <a:r>
              <a:rPr lang="pt-BR" b="1" i="0" u="none" strike="noStrike" dirty="0">
                <a:effectLst/>
                <a:latin typeface="inherit"/>
              </a:rPr>
              <a:t>pretende decolar continuamente,</a:t>
            </a:r>
            <a:r>
              <a:rPr lang="pt-BR" b="0" i="0" u="none" strike="noStrike" dirty="0">
                <a:effectLst/>
                <a:latin typeface="Lato" panose="020F0502020204030203" pitchFamily="34" charset="0"/>
              </a:rPr>
              <a:t> precisa considerar. Ainda sobre crescer de maneira contínua, os três revelam que todo dinheiro deve ser aplicado e somente, por meio do crescimento contínuo da empresa é possível garantir que todos os colaboradores também cresçam – dentro e fora da organização.</a:t>
            </a:r>
          </a:p>
          <a:p>
            <a:endParaRPr lang="pt-BR" dirty="0"/>
          </a:p>
        </p:txBody>
      </p:sp>
    </p:spTree>
    <p:extLst>
      <p:ext uri="{BB962C8B-B14F-4D97-AF65-F5344CB8AC3E}">
        <p14:creationId xmlns:p14="http://schemas.microsoft.com/office/powerpoint/2010/main" val="1959705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56C231-A719-92A6-361C-7EC37C11900C}"/>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3DF85E6C-D94E-17A7-7A11-9BA7A61E94B7}"/>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3705936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ável">
  <a:themeElements>
    <a:clrScheme name="Citável">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ável">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ável">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TM03457503[[fn=Citável]]</Template>
  <TotalTime>65</TotalTime>
  <Words>1298</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8</vt:i4>
      </vt:variant>
    </vt:vector>
  </HeadingPairs>
  <TitlesOfParts>
    <vt:vector size="14" baseType="lpstr">
      <vt:lpstr>Arial</vt:lpstr>
      <vt:lpstr>Century Gothic</vt:lpstr>
      <vt:lpstr>inherit</vt:lpstr>
      <vt:lpstr>Lato</vt:lpstr>
      <vt:lpstr>Wingdings 2</vt:lpstr>
      <vt:lpstr>Citável</vt:lpstr>
      <vt:lpstr>Leitura do Livro  Sonho grande</vt:lpstr>
      <vt:lpstr>Apresentação do PowerPoint</vt:lpstr>
      <vt:lpstr>Quem é Cristiane Correa?</vt:lpstr>
      <vt:lpstr>Resumo de Sonho Grande</vt:lpstr>
      <vt:lpstr>Em Busca dos “PSDs” – Poor, Smart, Deep Desire to Get Rich</vt:lpstr>
      <vt:lpstr>De Banqueiros a Empresários</vt:lpstr>
      <vt:lpstr>Investir em Educação para Crescer Continuamente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Leitura do Livro  Sonho grande</dc:title>
  <dc:creator>Milena Juvenal</dc:creator>
  <cp:lastModifiedBy>Milena Juvenal</cp:lastModifiedBy>
  <cp:revision>4</cp:revision>
  <dcterms:created xsi:type="dcterms:W3CDTF">2023-06-05T22:22:46Z</dcterms:created>
  <dcterms:modified xsi:type="dcterms:W3CDTF">2023-06-05T23:28:26Z</dcterms:modified>
</cp:coreProperties>
</file>