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30275200" cx="21383625"/>
  <p:notesSz cx="7772400" cy="10058400"/>
  <p:embeddedFontLst>
    <p:embeddedFont>
      <p:font typeface="Play"/>
      <p:regular r:id="rId6"/>
      <p:bold r:id="rId7"/>
    </p:embeddedFont>
    <p:embeddedFont>
      <p:font typeface="Roboto Mon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+HZ+ioceM9q389oCFbheVT0u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Italic.fntdata"/><Relationship Id="rId10" Type="http://schemas.openxmlformats.org/officeDocument/2006/relationships/font" Target="fonts/RobotoMono-italic.fntdata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Mono-bold.fntdata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schemas.openxmlformats.org/officeDocument/2006/relationships/font" Target="fonts/Roboto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1068840" y="7084080"/>
            <a:ext cx="192448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"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2"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3"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4"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1068840" y="708408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7575840" y="708408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14082480" y="708408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1068840" y="1625544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5" type="body"/>
          </p:nvPr>
        </p:nvSpPr>
        <p:spPr>
          <a:xfrm>
            <a:off x="7575840" y="1625544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6" type="body"/>
          </p:nvPr>
        </p:nvSpPr>
        <p:spPr>
          <a:xfrm>
            <a:off x="14082480" y="16255440"/>
            <a:ext cx="61966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"/>
          <p:cNvSpPr txBox="1"/>
          <p:nvPr>
            <p:ph idx="1" type="subTitle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"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2"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" type="subTitle"/>
          </p:nvPr>
        </p:nvSpPr>
        <p:spPr>
          <a:xfrm>
            <a:off x="1068840" y="1207800"/>
            <a:ext cx="19244880" cy="23435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10929960" y="7084080"/>
            <a:ext cx="939132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3" type="body"/>
          </p:nvPr>
        </p:nvSpPr>
        <p:spPr>
          <a:xfrm>
            <a:off x="1068840" y="1625544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1068840" y="7084080"/>
            <a:ext cx="939132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3" type="body"/>
          </p:nvPr>
        </p:nvSpPr>
        <p:spPr>
          <a:xfrm>
            <a:off x="10929960" y="1625544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106884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10929960" y="7084080"/>
            <a:ext cx="939132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3" type="body"/>
          </p:nvPr>
        </p:nvSpPr>
        <p:spPr>
          <a:xfrm>
            <a:off x="1068840" y="16255440"/>
            <a:ext cx="19244880" cy="8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068840" y="1207800"/>
            <a:ext cx="19244880" cy="505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068840" y="7084080"/>
            <a:ext cx="19244880" cy="17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576000" y="17532000"/>
            <a:ext cx="20016000" cy="9648000"/>
          </a:xfrm>
          <a:custGeom>
            <a:rect b="b" l="l" r="r" t="t"/>
            <a:pathLst>
              <a:path extrusionOk="0" h="26802" w="55602">
                <a:moveTo>
                  <a:pt x="1158" y="0"/>
                </a:moveTo>
                <a:lnTo>
                  <a:pt x="1158" y="0"/>
                </a:lnTo>
                <a:cubicBezTo>
                  <a:pt x="955" y="0"/>
                  <a:pt x="755" y="54"/>
                  <a:pt x="579" y="155"/>
                </a:cubicBezTo>
                <a:cubicBezTo>
                  <a:pt x="403" y="257"/>
                  <a:pt x="257" y="403"/>
                  <a:pt x="155" y="579"/>
                </a:cubicBezTo>
                <a:cubicBezTo>
                  <a:pt x="54" y="755"/>
                  <a:pt x="0" y="955"/>
                  <a:pt x="0" y="1158"/>
                </a:cubicBezTo>
                <a:lnTo>
                  <a:pt x="0" y="25643"/>
                </a:lnTo>
                <a:lnTo>
                  <a:pt x="0" y="25643"/>
                </a:lnTo>
                <a:cubicBezTo>
                  <a:pt x="0" y="25846"/>
                  <a:pt x="54" y="26046"/>
                  <a:pt x="155" y="26222"/>
                </a:cubicBezTo>
                <a:cubicBezTo>
                  <a:pt x="257" y="26398"/>
                  <a:pt x="403" y="26544"/>
                  <a:pt x="579" y="26646"/>
                </a:cubicBezTo>
                <a:cubicBezTo>
                  <a:pt x="755" y="26747"/>
                  <a:pt x="955" y="26801"/>
                  <a:pt x="1158" y="26801"/>
                </a:cubicBezTo>
                <a:lnTo>
                  <a:pt x="54443" y="26801"/>
                </a:lnTo>
                <a:lnTo>
                  <a:pt x="54443" y="26801"/>
                </a:lnTo>
                <a:cubicBezTo>
                  <a:pt x="54646" y="26801"/>
                  <a:pt x="54846" y="26747"/>
                  <a:pt x="55022" y="26646"/>
                </a:cubicBezTo>
                <a:cubicBezTo>
                  <a:pt x="55198" y="26544"/>
                  <a:pt x="55344" y="26398"/>
                  <a:pt x="55446" y="26222"/>
                </a:cubicBezTo>
                <a:cubicBezTo>
                  <a:pt x="55547" y="26046"/>
                  <a:pt x="55601" y="25846"/>
                  <a:pt x="55601" y="25643"/>
                </a:cubicBezTo>
                <a:lnTo>
                  <a:pt x="55600" y="1158"/>
                </a:lnTo>
                <a:lnTo>
                  <a:pt x="55601" y="1158"/>
                </a:lnTo>
                <a:lnTo>
                  <a:pt x="55601" y="1158"/>
                </a:lnTo>
                <a:cubicBezTo>
                  <a:pt x="55601" y="955"/>
                  <a:pt x="55547" y="755"/>
                  <a:pt x="55446" y="579"/>
                </a:cubicBezTo>
                <a:cubicBezTo>
                  <a:pt x="55344" y="403"/>
                  <a:pt x="55198" y="257"/>
                  <a:pt x="55022" y="155"/>
                </a:cubicBezTo>
                <a:cubicBezTo>
                  <a:pt x="54846" y="54"/>
                  <a:pt x="54646" y="0"/>
                  <a:pt x="54443" y="0"/>
                </a:cubicBezTo>
                <a:lnTo>
                  <a:pt x="1158" y="0"/>
                </a:lnTo>
              </a:path>
            </a:pathLst>
          </a:custGeom>
          <a:solidFill>
            <a:srgbClr val="FFFFFF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"/>
          <p:cNvSpPr/>
          <p:nvPr/>
        </p:nvSpPr>
        <p:spPr>
          <a:xfrm>
            <a:off x="0" y="0"/>
            <a:ext cx="21381840" cy="3706560"/>
          </a:xfrm>
          <a:prstGeom prst="rect">
            <a:avLst/>
          </a:prstGeom>
          <a:solidFill>
            <a:srgbClr val="2B365D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"/>
          <p:cNvSpPr/>
          <p:nvPr/>
        </p:nvSpPr>
        <p:spPr>
          <a:xfrm>
            <a:off x="0" y="27736920"/>
            <a:ext cx="21381840" cy="2538360"/>
          </a:xfrm>
          <a:prstGeom prst="rect">
            <a:avLst/>
          </a:prstGeom>
          <a:solidFill>
            <a:srgbClr val="04525D"/>
          </a:solidFill>
          <a:ln cap="flat" cmpd="sng" w="254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Text&#10;&#10;Description automatically generated"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82093" t="0"/>
          <a:stretch/>
        </p:blipFill>
        <p:spPr>
          <a:xfrm>
            <a:off x="987120" y="-798480"/>
            <a:ext cx="938880" cy="52448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mpany name&#10;&#10;Description automatically generated" id="64" name="Google Shape;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4200" y="27209880"/>
            <a:ext cx="3592440" cy="3592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"/>
          <p:cNvCxnSpPr/>
          <p:nvPr/>
        </p:nvCxnSpPr>
        <p:spPr>
          <a:xfrm>
            <a:off x="7197120" y="0"/>
            <a:ext cx="0" cy="3708360"/>
          </a:xfrm>
          <a:prstGeom prst="straightConnector1">
            <a:avLst/>
          </a:prstGeom>
          <a:noFill/>
          <a:ln cap="flat" cmpd="sng" w="57225">
            <a:solidFill>
              <a:srgbClr val="8BBFD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6" name="Google Shape;66;p1"/>
          <p:cNvCxnSpPr/>
          <p:nvPr/>
        </p:nvCxnSpPr>
        <p:spPr>
          <a:xfrm>
            <a:off x="7197120" y="1824480"/>
            <a:ext cx="14186160" cy="0"/>
          </a:xfrm>
          <a:prstGeom prst="straightConnector1">
            <a:avLst/>
          </a:prstGeom>
          <a:noFill/>
          <a:ln cap="flat" cmpd="sng" w="57225">
            <a:solidFill>
              <a:srgbClr val="8BBFD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7" name="Google Shape;67;p1"/>
          <p:cNvCxnSpPr/>
          <p:nvPr/>
        </p:nvCxnSpPr>
        <p:spPr>
          <a:xfrm>
            <a:off x="0" y="27736560"/>
            <a:ext cx="21383280" cy="15480"/>
          </a:xfrm>
          <a:prstGeom prst="straightConnector1">
            <a:avLst/>
          </a:prstGeom>
          <a:noFill/>
          <a:ln cap="flat" cmpd="sng" w="57225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68" name="Google Shape;68;p1"/>
          <p:cNvCxnSpPr/>
          <p:nvPr/>
        </p:nvCxnSpPr>
        <p:spPr>
          <a:xfrm>
            <a:off x="18714960" y="27752040"/>
            <a:ext cx="0" cy="2562120"/>
          </a:xfrm>
          <a:prstGeom prst="straightConnector1">
            <a:avLst/>
          </a:prstGeom>
          <a:noFill/>
          <a:ln cap="flat" cmpd="sng" w="57225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9" name="Google Shape;69;p1"/>
          <p:cNvSpPr/>
          <p:nvPr/>
        </p:nvSpPr>
        <p:spPr>
          <a:xfrm>
            <a:off x="7396925" y="423725"/>
            <a:ext cx="138528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73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Wind Farm Management System</a:t>
            </a:r>
            <a:endParaRPr b="0" i="0" sz="73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7876800" y="2163960"/>
            <a:ext cx="1486440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Alan Cueva Mora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7876800" y="2783520"/>
            <a:ext cx="1486440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L00196600@atu.ie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13905360" y="2163960"/>
            <a:ext cx="5551560" cy="51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Supervisor: Adam Dunworth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13905360" y="2783520"/>
            <a:ext cx="417456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L00196600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1"/>
          <p:cNvCxnSpPr/>
          <p:nvPr/>
        </p:nvCxnSpPr>
        <p:spPr>
          <a:xfrm>
            <a:off x="7818480" y="2282040"/>
            <a:ext cx="0" cy="296280"/>
          </a:xfrm>
          <a:prstGeom prst="straightConnector1">
            <a:avLst/>
          </a:prstGeom>
          <a:noFill/>
          <a:ln cap="flat" cmpd="sng" w="25550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5" name="Google Shape;75;p1"/>
          <p:cNvCxnSpPr/>
          <p:nvPr/>
        </p:nvCxnSpPr>
        <p:spPr>
          <a:xfrm>
            <a:off x="7818480" y="2914920"/>
            <a:ext cx="0" cy="296640"/>
          </a:xfrm>
          <a:prstGeom prst="straightConnector1">
            <a:avLst/>
          </a:prstGeom>
          <a:noFill/>
          <a:ln cap="flat" cmpd="sng" w="25550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"/>
          <p:cNvCxnSpPr/>
          <p:nvPr/>
        </p:nvCxnSpPr>
        <p:spPr>
          <a:xfrm>
            <a:off x="13850640" y="2282040"/>
            <a:ext cx="0" cy="296280"/>
          </a:xfrm>
          <a:prstGeom prst="straightConnector1">
            <a:avLst/>
          </a:prstGeom>
          <a:noFill/>
          <a:ln cap="flat" cmpd="sng" w="25550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7" name="Google Shape;77;p1"/>
          <p:cNvCxnSpPr/>
          <p:nvPr/>
        </p:nvCxnSpPr>
        <p:spPr>
          <a:xfrm>
            <a:off x="13850640" y="2914920"/>
            <a:ext cx="0" cy="296640"/>
          </a:xfrm>
          <a:prstGeom prst="straightConnector1">
            <a:avLst/>
          </a:prstGeom>
          <a:noFill/>
          <a:ln cap="flat" cmpd="sng" w="25550">
            <a:solidFill>
              <a:srgbClr val="EE72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8" name="Google Shape;78;p1"/>
          <p:cNvSpPr/>
          <p:nvPr/>
        </p:nvSpPr>
        <p:spPr>
          <a:xfrm>
            <a:off x="19440000" y="28745280"/>
            <a:ext cx="1356840" cy="51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atu.ie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5589357" y="28029966"/>
            <a:ext cx="12814500" cy="2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Faculty of Engineering &amp; Computing</a:t>
            </a:r>
            <a:endParaRPr b="0" i="0" sz="3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Department Electronic &amp; Mechanical Engineering</a:t>
            </a:r>
            <a:endParaRPr b="0" i="0" sz="3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ATU Donegal </a:t>
            </a:r>
            <a:endParaRPr b="0" i="0" sz="3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987120" y="5212080"/>
            <a:ext cx="62082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"/>
          <p:cNvSpPr/>
          <p:nvPr/>
        </p:nvSpPr>
        <p:spPr>
          <a:xfrm>
            <a:off x="1926360" y="1069920"/>
            <a:ext cx="4934520" cy="14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 of</a:t>
            </a:r>
            <a:endParaRPr b="0" i="0" sz="28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Electronic &amp; Mechanical Engineering</a:t>
            </a:r>
            <a:endParaRPr b="0" i="0" sz="32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"/>
          <p:cNvSpPr/>
          <p:nvPr/>
        </p:nvSpPr>
        <p:spPr>
          <a:xfrm rot="-5418601">
            <a:off x="-1569261" y="6651338"/>
            <a:ext cx="10582956" cy="6379199"/>
          </a:xfrm>
          <a:custGeom>
            <a:rect b="b" l="l" r="r" t="t"/>
            <a:pathLst>
              <a:path extrusionOk="0" h="17727" w="29403">
                <a:moveTo>
                  <a:pt x="765" y="6"/>
                </a:moveTo>
                <a:lnTo>
                  <a:pt x="766" y="6"/>
                </a:lnTo>
                <a:cubicBezTo>
                  <a:pt x="632" y="5"/>
                  <a:pt x="500" y="40"/>
                  <a:pt x="384" y="108"/>
                </a:cubicBezTo>
                <a:cubicBezTo>
                  <a:pt x="268" y="175"/>
                  <a:pt x="171" y="272"/>
                  <a:pt x="103" y="388"/>
                </a:cubicBezTo>
                <a:cubicBezTo>
                  <a:pt x="36" y="505"/>
                  <a:pt x="1" y="637"/>
                  <a:pt x="0" y="771"/>
                </a:cubicBezTo>
                <a:lnTo>
                  <a:pt x="4" y="16960"/>
                </a:lnTo>
                <a:lnTo>
                  <a:pt x="4" y="16961"/>
                </a:lnTo>
                <a:cubicBezTo>
                  <a:pt x="4" y="17095"/>
                  <a:pt x="39" y="17227"/>
                  <a:pt x="107" y="17343"/>
                </a:cubicBezTo>
                <a:cubicBezTo>
                  <a:pt x="173" y="17460"/>
                  <a:pt x="271" y="17556"/>
                  <a:pt x="386" y="17624"/>
                </a:cubicBezTo>
                <a:cubicBezTo>
                  <a:pt x="503" y="17691"/>
                  <a:pt x="635" y="17726"/>
                  <a:pt x="770" y="17726"/>
                </a:cubicBezTo>
                <a:lnTo>
                  <a:pt x="28636" y="17721"/>
                </a:lnTo>
                <a:lnTo>
                  <a:pt x="28636" y="17721"/>
                </a:lnTo>
                <a:cubicBezTo>
                  <a:pt x="28770" y="17722"/>
                  <a:pt x="28902" y="17686"/>
                  <a:pt x="29019" y="17619"/>
                </a:cubicBezTo>
                <a:cubicBezTo>
                  <a:pt x="29135" y="17551"/>
                  <a:pt x="29232" y="17455"/>
                  <a:pt x="29299" y="17338"/>
                </a:cubicBezTo>
                <a:cubicBezTo>
                  <a:pt x="29367" y="17222"/>
                  <a:pt x="29401" y="17090"/>
                  <a:pt x="29402" y="16956"/>
                </a:cubicBezTo>
                <a:lnTo>
                  <a:pt x="29399" y="766"/>
                </a:lnTo>
                <a:lnTo>
                  <a:pt x="29399" y="766"/>
                </a:lnTo>
                <a:lnTo>
                  <a:pt x="29399" y="766"/>
                </a:lnTo>
                <a:cubicBezTo>
                  <a:pt x="29399" y="632"/>
                  <a:pt x="29363" y="499"/>
                  <a:pt x="29296" y="383"/>
                </a:cubicBezTo>
                <a:cubicBezTo>
                  <a:pt x="29229" y="267"/>
                  <a:pt x="29132" y="170"/>
                  <a:pt x="29016" y="103"/>
                </a:cubicBezTo>
                <a:cubicBezTo>
                  <a:pt x="28900" y="36"/>
                  <a:pt x="28768" y="0"/>
                  <a:pt x="28633" y="1"/>
                </a:cubicBezTo>
                <a:lnTo>
                  <a:pt x="765" y="6"/>
                </a:lnTo>
              </a:path>
            </a:pathLst>
          </a:custGeom>
          <a:solidFill>
            <a:srgbClr val="FFFFFF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"/>
          <p:cNvSpPr/>
          <p:nvPr/>
        </p:nvSpPr>
        <p:spPr>
          <a:xfrm rot="-5418601">
            <a:off x="5270919" y="6651338"/>
            <a:ext cx="10582956" cy="6379199"/>
          </a:xfrm>
          <a:custGeom>
            <a:rect b="b" l="l" r="r" t="t"/>
            <a:pathLst>
              <a:path extrusionOk="0" h="17727" w="29403">
                <a:moveTo>
                  <a:pt x="765" y="5"/>
                </a:moveTo>
                <a:lnTo>
                  <a:pt x="766" y="5"/>
                </a:lnTo>
                <a:cubicBezTo>
                  <a:pt x="632" y="5"/>
                  <a:pt x="500" y="40"/>
                  <a:pt x="383" y="107"/>
                </a:cubicBezTo>
                <a:cubicBezTo>
                  <a:pt x="267" y="175"/>
                  <a:pt x="170" y="271"/>
                  <a:pt x="103" y="388"/>
                </a:cubicBezTo>
                <a:cubicBezTo>
                  <a:pt x="35" y="505"/>
                  <a:pt x="1" y="636"/>
                  <a:pt x="0" y="770"/>
                </a:cubicBezTo>
                <a:lnTo>
                  <a:pt x="3" y="16960"/>
                </a:lnTo>
                <a:lnTo>
                  <a:pt x="3" y="16961"/>
                </a:lnTo>
                <a:cubicBezTo>
                  <a:pt x="3" y="17095"/>
                  <a:pt x="39" y="17227"/>
                  <a:pt x="106" y="17343"/>
                </a:cubicBezTo>
                <a:cubicBezTo>
                  <a:pt x="172" y="17460"/>
                  <a:pt x="270" y="17556"/>
                  <a:pt x="386" y="17624"/>
                </a:cubicBezTo>
                <a:cubicBezTo>
                  <a:pt x="502" y="17690"/>
                  <a:pt x="634" y="17726"/>
                  <a:pt x="769" y="17726"/>
                </a:cubicBezTo>
                <a:lnTo>
                  <a:pt x="28636" y="17721"/>
                </a:lnTo>
                <a:lnTo>
                  <a:pt x="28636" y="17721"/>
                </a:lnTo>
                <a:cubicBezTo>
                  <a:pt x="28770" y="17721"/>
                  <a:pt x="28902" y="17686"/>
                  <a:pt x="29018" y="17619"/>
                </a:cubicBezTo>
                <a:cubicBezTo>
                  <a:pt x="29134" y="17551"/>
                  <a:pt x="29232" y="17455"/>
                  <a:pt x="29299" y="17338"/>
                </a:cubicBezTo>
                <a:cubicBezTo>
                  <a:pt x="29366" y="17221"/>
                  <a:pt x="29401" y="17090"/>
                  <a:pt x="29402" y="16956"/>
                </a:cubicBezTo>
                <a:lnTo>
                  <a:pt x="29398" y="765"/>
                </a:lnTo>
                <a:lnTo>
                  <a:pt x="29398" y="765"/>
                </a:lnTo>
                <a:lnTo>
                  <a:pt x="29398" y="765"/>
                </a:lnTo>
                <a:cubicBezTo>
                  <a:pt x="29398" y="631"/>
                  <a:pt x="29363" y="499"/>
                  <a:pt x="29295" y="383"/>
                </a:cubicBezTo>
                <a:cubicBezTo>
                  <a:pt x="29229" y="266"/>
                  <a:pt x="29131" y="170"/>
                  <a:pt x="29016" y="102"/>
                </a:cubicBezTo>
                <a:cubicBezTo>
                  <a:pt x="28899" y="36"/>
                  <a:pt x="28767" y="0"/>
                  <a:pt x="28632" y="0"/>
                </a:cubicBezTo>
                <a:lnTo>
                  <a:pt x="765" y="5"/>
                </a:lnTo>
              </a:path>
            </a:pathLst>
          </a:custGeom>
          <a:solidFill>
            <a:srgbClr val="FFFFFF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"/>
          <p:cNvSpPr/>
          <p:nvPr/>
        </p:nvSpPr>
        <p:spPr>
          <a:xfrm rot="-5418601">
            <a:off x="12111099" y="6641238"/>
            <a:ext cx="10582956" cy="6379199"/>
          </a:xfrm>
          <a:custGeom>
            <a:rect b="b" l="l" r="r" t="t"/>
            <a:pathLst>
              <a:path extrusionOk="0" h="17727" w="29403">
                <a:moveTo>
                  <a:pt x="765" y="6"/>
                </a:moveTo>
                <a:lnTo>
                  <a:pt x="766" y="6"/>
                </a:lnTo>
                <a:cubicBezTo>
                  <a:pt x="632" y="5"/>
                  <a:pt x="500" y="40"/>
                  <a:pt x="384" y="108"/>
                </a:cubicBezTo>
                <a:cubicBezTo>
                  <a:pt x="268" y="175"/>
                  <a:pt x="171" y="272"/>
                  <a:pt x="103" y="388"/>
                </a:cubicBezTo>
                <a:cubicBezTo>
                  <a:pt x="36" y="505"/>
                  <a:pt x="1" y="637"/>
                  <a:pt x="0" y="771"/>
                </a:cubicBezTo>
                <a:lnTo>
                  <a:pt x="4" y="16960"/>
                </a:lnTo>
                <a:lnTo>
                  <a:pt x="4" y="16961"/>
                </a:lnTo>
                <a:cubicBezTo>
                  <a:pt x="4" y="17095"/>
                  <a:pt x="39" y="17227"/>
                  <a:pt x="107" y="17343"/>
                </a:cubicBezTo>
                <a:cubicBezTo>
                  <a:pt x="173" y="17460"/>
                  <a:pt x="271" y="17556"/>
                  <a:pt x="386" y="17624"/>
                </a:cubicBezTo>
                <a:cubicBezTo>
                  <a:pt x="503" y="17691"/>
                  <a:pt x="635" y="17726"/>
                  <a:pt x="770" y="17726"/>
                </a:cubicBezTo>
                <a:lnTo>
                  <a:pt x="28636" y="17721"/>
                </a:lnTo>
                <a:lnTo>
                  <a:pt x="28636" y="17721"/>
                </a:lnTo>
                <a:cubicBezTo>
                  <a:pt x="28770" y="17722"/>
                  <a:pt x="28902" y="17686"/>
                  <a:pt x="29019" y="17619"/>
                </a:cubicBezTo>
                <a:cubicBezTo>
                  <a:pt x="29135" y="17551"/>
                  <a:pt x="29232" y="17455"/>
                  <a:pt x="29299" y="17338"/>
                </a:cubicBezTo>
                <a:cubicBezTo>
                  <a:pt x="29367" y="17222"/>
                  <a:pt x="29401" y="17090"/>
                  <a:pt x="29402" y="16956"/>
                </a:cubicBezTo>
                <a:lnTo>
                  <a:pt x="29399" y="766"/>
                </a:lnTo>
                <a:lnTo>
                  <a:pt x="29399" y="766"/>
                </a:lnTo>
                <a:lnTo>
                  <a:pt x="29399" y="766"/>
                </a:lnTo>
                <a:cubicBezTo>
                  <a:pt x="29399" y="632"/>
                  <a:pt x="29363" y="499"/>
                  <a:pt x="29296" y="383"/>
                </a:cubicBezTo>
                <a:cubicBezTo>
                  <a:pt x="29229" y="267"/>
                  <a:pt x="29132" y="170"/>
                  <a:pt x="29016" y="103"/>
                </a:cubicBezTo>
                <a:cubicBezTo>
                  <a:pt x="28900" y="36"/>
                  <a:pt x="28768" y="0"/>
                  <a:pt x="28633" y="1"/>
                </a:cubicBezTo>
                <a:lnTo>
                  <a:pt x="765" y="6"/>
                </a:lnTo>
              </a:path>
            </a:pathLst>
          </a:custGeom>
          <a:solidFill>
            <a:srgbClr val="FFFFFF"/>
          </a:solidFill>
          <a:ln cap="flat" cmpd="sng" w="360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68000" y="15598260"/>
            <a:ext cx="3888000" cy="14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9600" u="none" cap="none" strike="noStrike">
                <a:latin typeface="Courier New"/>
                <a:ea typeface="Courier New"/>
                <a:cs typeface="Courier New"/>
                <a:sym typeface="Courier New"/>
              </a:rPr>
              <a:t>SCADA</a:t>
            </a:r>
            <a:endParaRPr b="0" i="0" sz="9600" u="none" cap="none" strike="noStrike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10818" y="15657303"/>
            <a:ext cx="4601825" cy="13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67461" y="15710580"/>
            <a:ext cx="5049721" cy="124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7">
            <a:alphaModFix/>
          </a:blip>
          <a:srcRect b="34876" l="10086" r="11352" t="36045"/>
          <a:stretch/>
        </p:blipFill>
        <p:spPr>
          <a:xfrm>
            <a:off x="15372000" y="15593760"/>
            <a:ext cx="5328000" cy="147996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643193" y="4714740"/>
            <a:ext cx="6048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 Mono"/>
                <a:ea typeface="Roboto Mono"/>
                <a:cs typeface="Roboto Mono"/>
                <a:sym typeface="Roboto Mono"/>
              </a:rPr>
              <a:t>System Workflow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395050" y="4714755"/>
            <a:ext cx="60480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 Mono"/>
                <a:ea typeface="Roboto Mono"/>
                <a:cs typeface="Roboto Mono"/>
                <a:sym typeface="Roboto Mono"/>
              </a:rPr>
              <a:t>Business Intelligence applications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29164" y="4714740"/>
            <a:ext cx="60480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 Mono"/>
                <a:ea typeface="Roboto Mono"/>
                <a:cs typeface="Roboto Mono"/>
                <a:sym typeface="Roboto Mono"/>
              </a:rPr>
              <a:t>Description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2" name="Google Shape;92;p1" title="ER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82415" y="17837190"/>
            <a:ext cx="19403160" cy="907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847599" y="17722250"/>
            <a:ext cx="65493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Roboto Mono"/>
                <a:ea typeface="Roboto Mono"/>
                <a:cs typeface="Roboto Mono"/>
                <a:sym typeface="Roboto Mono"/>
              </a:rPr>
              <a:t>Entity Relationship Diagram</a:t>
            </a:r>
            <a:endParaRPr b="1"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694200" y="5618125"/>
            <a:ext cx="6048000" cy="9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The Wind Farm Management System uses a data model that store data collected from SCADA and manage operations of wind turbines. It shows information, warning and alerts necessary to schedule maintenance and report incidents.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Constraints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lang="en-GB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Unique technician and maintenance schedule to avoid assigning a technician to a maintenance twice.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Unique technician and incident to avoid assigning a technician to a incident twice.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Unique turbine and reported timestamp to avoid duplicate SCADA data.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Unique turbine latitude and longitude to avoid register the same turbine twice.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Unique values for integrity of the status and types: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○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Maintenance status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○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Incident status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○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Incident severity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○"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Turbine shutdown type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4391475" y="5932738"/>
            <a:ext cx="6048000" cy="90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The Wind Farm Management System support 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business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 intelligence application by providing the necessary data for reporting and data analyt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ics.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Applications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b="1" lang="en-GB" sz="2100">
                <a:latin typeface="Roboto Mono"/>
                <a:ea typeface="Roboto Mono"/>
                <a:cs typeface="Roboto Mono"/>
                <a:sym typeface="Roboto Mono"/>
              </a:rPr>
              <a:t>Performance Monitoring: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 SCADA data can show energy / power generated by a certain turbine or the entirely wind farm.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b="1" lang="en-GB" sz="2100">
                <a:latin typeface="Roboto Mono"/>
                <a:ea typeface="Roboto Mono"/>
                <a:cs typeface="Roboto Mono"/>
                <a:sym typeface="Roboto Mono"/>
              </a:rPr>
              <a:t>Predictive Maintenance: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 historical SCADA data and data from Incidents and Maintenance Scheduled tables is used by machine learning algorithms to predict the best date for schedule a new maintenance.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b="1" lang="en-GB" sz="2100">
                <a:latin typeface="Roboto Mono"/>
                <a:ea typeface="Roboto Mono"/>
                <a:cs typeface="Roboto Mono"/>
                <a:sym typeface="Roboto Mono"/>
              </a:rPr>
              <a:t>Operational Optimisation: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 storing turbine shutdowns allows calculation of idle time and, with SCADA data, enables planning for optimal turbine operation.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Roboto Mono"/>
              <a:buChar char="●"/>
            </a:pPr>
            <a:r>
              <a:rPr b="1" lang="en-GB" sz="2100">
                <a:latin typeface="Roboto Mono"/>
                <a:ea typeface="Roboto Mono"/>
                <a:cs typeface="Roboto Mono"/>
                <a:sym typeface="Roboto Mono"/>
              </a:rPr>
              <a:t>Energy Price:</a:t>
            </a:r>
            <a:r>
              <a:rPr lang="en-GB" sz="2100">
                <a:latin typeface="Roboto Mono"/>
                <a:ea typeface="Roboto Mono"/>
                <a:cs typeface="Roboto Mono"/>
                <a:sym typeface="Roboto Mono"/>
              </a:rPr>
              <a:t> with the support of other systems, use production power report to predict the most profitable time to operate.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6" name="Google Shape;96;p1" title="WindFar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27317" y="5792025"/>
            <a:ext cx="6048000" cy="9071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2022-06-30T13:16:05Z</dcterms:created>
  <dc:creator>Alanna McQuaid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0x0101003C88741C3D37364995C1E9815666092A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MSIP_Label_dad3be33-4108-4738-9e07-d8656a181486_ActionId">
    <vt:lpwstr>d001b3e5-6be1-45de-b4c6-655958235d9b</vt:lpwstr>
  </property>
  <property fmtid="{D5CDD505-2E9C-101B-9397-08002B2CF9AE}" pid="9" name="MSIP_Label_dad3be33-4108-4738-9e07-d8656a181486_ContentBits">
    <vt:lpwstr>0</vt:lpwstr>
  </property>
  <property fmtid="{D5CDD505-2E9C-101B-9397-08002B2CF9AE}" pid="10" name="MSIP_Label_dad3be33-4108-4738-9e07-d8656a181486_Enabled">
    <vt:lpwstr>true</vt:lpwstr>
  </property>
  <property fmtid="{D5CDD505-2E9C-101B-9397-08002B2CF9AE}" pid="11" name="MSIP_Label_dad3be33-4108-4738-9e07-d8656a181486_Method">
    <vt:lpwstr>Privileged</vt:lpwstr>
  </property>
  <property fmtid="{D5CDD505-2E9C-101B-9397-08002B2CF9AE}" pid="12" name="MSIP_Label_dad3be33-4108-4738-9e07-d8656a181486_Name">
    <vt:lpwstr>Public No Visual Label</vt:lpwstr>
  </property>
  <property fmtid="{D5CDD505-2E9C-101B-9397-08002B2CF9AE}" pid="13" name="MSIP_Label_dad3be33-4108-4738-9e07-d8656a181486_SetDate">
    <vt:lpwstr>2025-10-07T09:50:20Z</vt:lpwstr>
  </property>
  <property fmtid="{D5CDD505-2E9C-101B-9397-08002B2CF9AE}" pid="14" name="MSIP_Label_dad3be33-4108-4738-9e07-d8656a181486_SiteId">
    <vt:lpwstr>945c199a-83a2-4e80-9f8c-5a91be5752dd</vt:lpwstr>
  </property>
  <property fmtid="{D5CDD505-2E9C-101B-9397-08002B2CF9AE}" pid="15" name="MSIP_Label_dad3be33-4108-4738-9e07-d8656a181486_Tag">
    <vt:lpwstr>10, 0, 1, 1</vt:lpwstr>
  </property>
  <property fmtid="{D5CDD505-2E9C-101B-9397-08002B2CF9AE}" pid="16" name="Notes">
    <vt:i4>0</vt:i4>
  </property>
  <property fmtid="{D5CDD505-2E9C-101B-9397-08002B2CF9AE}" pid="17" name="PresentationFormat">
    <vt:lpwstr>Custom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1</vt:i4>
  </property>
</Properties>
</file>