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6" roundtripDataSignature="AMtx7mg8lWPUoXvXNhBKkjU5e7LoH/81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0DB2B-5AE3-5883-189E-062C4C8EF8D0}" v="44" dt="2022-05-06T16:40:52.167"/>
    <p1510:client id="{43D55E0A-024A-974E-A985-6816D11A6713}" v="238" dt="2022-05-05T19:45:22.985"/>
    <p1510:client id="{FF965821-1A91-4FB3-89F6-7479ACB64743}" v="1152" dt="2022-08-05T00:07:39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21" Type="http://schemas.microsoft.com/office/2015/10/relationships/revisionInfo" Target="revisionInfo.xml"/><Relationship Id="rId7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7d459be9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127d459be90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g127d459be90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7d459be90_0_7"/>
          <p:cNvSpPr txBox="1"/>
          <p:nvPr/>
        </p:nvSpPr>
        <p:spPr>
          <a:xfrm>
            <a:off x="266700" y="71550"/>
            <a:ext cx="11925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3550" tIns="28150" rIns="140850" bIns="28150" anchor="ctr" anchorCtr="0">
            <a:noAutofit/>
          </a:bodyPr>
          <a:lstStyle/>
          <a:p>
            <a:pPr>
              <a:lnSpc>
                <a:spcPct val="85000"/>
              </a:lnSpc>
              <a:buClr>
                <a:srgbClr val="0070AD"/>
              </a:buClr>
              <a:buSzPts val="2400"/>
            </a:pPr>
            <a:r>
              <a:rPr lang="en-US" sz="2600" b="1" i="0" u="none" strike="noStrike" cap="none">
                <a:solidFill>
                  <a:srgbClr val="0070AD"/>
                </a:solidFill>
                <a:latin typeface="Roboto"/>
                <a:ea typeface="Roboto"/>
                <a:cs typeface="Roboto"/>
                <a:sym typeface="Roboto"/>
              </a:rPr>
              <a:t>Ali Khosro </a:t>
            </a:r>
            <a:r>
              <a:rPr lang="en-US" sz="2600" i="0" u="none" strike="noStrike" cap="none">
                <a:solidFill>
                  <a:srgbClr val="0070AD"/>
                </a:solidFill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lang="en-US" sz="2000">
                <a:solidFill>
                  <a:srgbClr val="0070AD"/>
                </a:solidFill>
                <a:latin typeface="Roboto"/>
                <a:ea typeface="Roboto"/>
                <a:cs typeface="Roboto"/>
                <a:sym typeface="Roboto"/>
              </a:rPr>
              <a:t>Technical Project Manager: </a:t>
            </a:r>
            <a:r>
              <a:rPr lang="en-US" sz="2000" err="1">
                <a:solidFill>
                  <a:srgbClr val="0070AD"/>
                </a:solidFill>
                <a:latin typeface="Roboto"/>
                <a:ea typeface="Roboto"/>
                <a:cs typeface="Roboto"/>
                <a:sym typeface="Roboto"/>
              </a:rPr>
              <a:t>MLOps</a:t>
            </a:r>
            <a:r>
              <a:rPr lang="en-US" sz="2000">
                <a:solidFill>
                  <a:srgbClr val="0070AD"/>
                </a:solidFill>
                <a:latin typeface="Roboto"/>
                <a:ea typeface="Roboto"/>
                <a:cs typeface="Roboto"/>
                <a:sym typeface="Roboto"/>
              </a:rPr>
              <a:t>, Cloud, and Web</a:t>
            </a:r>
            <a:endParaRPr sz="2600" i="0" u="none" strike="noStrike" cap="none">
              <a:solidFill>
                <a:srgbClr val="0070A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g127d459be90_0_7"/>
          <p:cNvSpPr/>
          <p:nvPr/>
        </p:nvSpPr>
        <p:spPr>
          <a:xfrm>
            <a:off x="1747075" y="801375"/>
            <a:ext cx="3930600" cy="1749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Ali started his career with developing data science solutions, moved to managing cloud-based </a:t>
            </a:r>
            <a:r>
              <a:rPr lang="en-US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MLOps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 and leading data science teams to deliver end-to-end data solutions. He has experience in financial, telecommunication, and software industries. He is passionate to help Capgemini clients to build a cloud-based </a:t>
            </a:r>
            <a:r>
              <a:rPr lang="en-US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MLOps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that turns data into value and product.</a:t>
            </a:r>
            <a:endParaRPr lang="en-US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3" name="Google Shape;93;g127d459be90_0_7"/>
          <p:cNvSpPr/>
          <p:nvPr/>
        </p:nvSpPr>
        <p:spPr>
          <a:xfrm>
            <a:off x="300250" y="2548561"/>
            <a:ext cx="5377500" cy="4087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100"/>
            </a:pPr>
            <a:r>
              <a:rPr lang="en-US" sz="1600" b="1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Highlighted Solution</a:t>
            </a:r>
            <a:endParaRPr lang="en-US" sz="1600" b="1">
              <a:solidFill>
                <a:srgbClr val="00B0F0"/>
              </a:solidFill>
              <a:latin typeface="Roboto"/>
              <a:ea typeface="Roboto"/>
              <a:cs typeface="Roboto"/>
            </a:endParaRPr>
          </a:p>
          <a:p>
            <a:pPr marL="118745" marR="0" lvl="0" indent="-1250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76B1"/>
              </a:buClr>
              <a:buSzPts val="1300"/>
              <a:buFont typeface="Roboto"/>
              <a:buChar char="▪"/>
            </a:pP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Project: Smart Ticket Routing using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118745" marR="0" lvl="0" indent="-1250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76B1"/>
              </a:buClr>
              <a:buSzPts val="1300"/>
              <a:buFont typeface="Roboto"/>
              <a:buChar char="▪"/>
            </a:pP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Model: Classification and NLP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118745" marR="0" lvl="0" indent="-1250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76B1"/>
              </a:buClr>
              <a:buSzPts val="1300"/>
              <a:buFont typeface="Roboto"/>
              <a:buChar char="▪"/>
            </a:pP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Development Stack: </a:t>
            </a:r>
            <a:r>
              <a:rPr lang="en-US" sz="13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linux</a:t>
            </a: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git + docker, python + pandas + </a:t>
            </a:r>
            <a:r>
              <a:rPr lang="en-US" sz="13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sklearn</a:t>
            </a: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flask, html + </a:t>
            </a:r>
            <a:r>
              <a:rPr lang="en-US" sz="13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</a:t>
            </a:r>
            <a:r>
              <a:rPr lang="en-US" sz="13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endParaRPr sz="1300" err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118745" marR="0" lvl="0" indent="-1250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76B1"/>
              </a:buClr>
              <a:buSzPts val="1300"/>
              <a:buFont typeface="Roboto"/>
              <a:buChar char="▪"/>
            </a:pP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Cloud Deployment: cloud storage, cloud source + cloud build + cloud run, cloud scheduler, </a:t>
            </a:r>
            <a:r>
              <a:rPr lang="en-US" sz="13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stackdriver</a:t>
            </a:r>
            <a:endParaRPr sz="1300" err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>
              <a:buClr>
                <a:schemeClr val="dk1"/>
              </a:buClr>
              <a:buSzPts val="1100"/>
            </a:pPr>
            <a:endParaRPr lang="en-US" sz="1600" b="1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SzPts val="1100"/>
            </a:pPr>
            <a:r>
              <a:rPr lang="en-US" sz="1600" b="1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Skills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118745" indent="-125095">
              <a:buClr>
                <a:srgbClr val="0F76B1"/>
              </a:buClr>
              <a:buSzPts val="1300"/>
              <a:buFont typeface="Roboto"/>
              <a:buChar char="▪"/>
            </a:pP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Leadership: Agile Delivery, Team Coaching, Sprint Planning, Listening</a:t>
            </a:r>
            <a:endParaRPr lang="en-US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8745" indent="-125095">
              <a:buClr>
                <a:srgbClr val="0F76B1"/>
              </a:buClr>
              <a:buSzPts val="1300"/>
              <a:buFont typeface="Roboto"/>
              <a:buChar char="▪"/>
            </a:pP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Science: Classifications, Clustering, NLP, GLM, Regression</a:t>
            </a:r>
            <a:endParaRPr lang="en-US" sz="13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118745" indent="-125095">
              <a:buClr>
                <a:srgbClr val="0F76B1"/>
              </a:buClr>
              <a:buSzPts val="1300"/>
              <a:buFont typeface="Roboto"/>
              <a:buChar char="▪"/>
            </a:pP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 Design: </a:t>
            </a:r>
            <a:r>
              <a:rPr lang="en-US" sz="13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MLOps</a:t>
            </a: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GCP, AWS, Web, Microservices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118745" marR="0" lvl="0" indent="-1250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76B1"/>
              </a:buClr>
              <a:buSzPts val="1300"/>
              <a:buFont typeface="Roboto"/>
              <a:buChar char="▪"/>
            </a:pP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Architecture: Relational, Cassandra, </a:t>
            </a:r>
            <a:r>
              <a:rPr lang="en-US" sz="13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ElasticSearch</a:t>
            </a: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3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sz="1300" err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118745" indent="-125095">
              <a:buClr>
                <a:srgbClr val="0F76B1"/>
              </a:buClr>
              <a:buSzPts val="1300"/>
              <a:buFont typeface="Roboto"/>
              <a:buChar char="▪"/>
            </a:pP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Languages: Python, NodeJS, JavaScript, 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endParaRPr lang="en-US" sz="1600" b="1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Education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118745" indent="-125095">
              <a:buClr>
                <a:srgbClr val="0070C0"/>
              </a:buClr>
              <a:buSzPts val="1300"/>
              <a:buFont typeface="Roboto"/>
              <a:buChar char="▪"/>
            </a:pP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 in Applied Mathematics, University of Illinois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118745" indent="-125095">
              <a:buClr>
                <a:srgbClr val="0070C0"/>
              </a:buClr>
              <a:buSzPts val="1300"/>
              <a:buFont typeface="Roboto"/>
              <a:buChar char="▪"/>
            </a:pP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MA in Economics, Northern Illinois University</a:t>
            </a:r>
            <a:endParaRPr lang="en-US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8745" indent="-125095">
              <a:buClr>
                <a:srgbClr val="0070C0"/>
              </a:buClr>
              <a:buSzPts val="1300"/>
              <a:buFont typeface="Roboto"/>
              <a:buChar char="▪"/>
            </a:pP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BS in Industrial Engineering, Sharif University of Technology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4" name="Google Shape;94;g127d459be90_0_7"/>
          <p:cNvSpPr/>
          <p:nvPr/>
        </p:nvSpPr>
        <p:spPr>
          <a:xfrm>
            <a:off x="5747675" y="801375"/>
            <a:ext cx="6339300" cy="592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US" sz="1600" b="1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Experiences by role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SzPts val="1100"/>
            </a:pPr>
            <a:r>
              <a:rPr lang="en-US" sz="1300" b="1">
                <a:solidFill>
                  <a:srgbClr val="262626"/>
                </a:solidFill>
                <a:latin typeface="Roboto"/>
                <a:ea typeface="Roboto"/>
                <a:cs typeface="Roboto"/>
              </a:rPr>
              <a:t>Technical Project Manager</a:t>
            </a:r>
            <a:endParaRPr lang="en-US" sz="13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0975" lvl="1" indent="-190500">
              <a:buClr>
                <a:srgbClr val="0070C0"/>
              </a:buClr>
              <a:buSzPts val="1300"/>
              <a:buFont typeface="Roboto"/>
              <a:buChar char="▪"/>
            </a:pPr>
            <a:r>
              <a:rPr lang="en-US" sz="1300">
                <a:solidFill>
                  <a:srgbClr val="262626"/>
                </a:solidFill>
                <a:latin typeface="Roboto"/>
                <a:ea typeface="Roboto"/>
              </a:rPr>
              <a:t>Led a team of data scientists, ML engineers, and data engineers to deliver marketing solutions to the client</a:t>
            </a:r>
            <a:endParaRPr lang="en-US" sz="1300">
              <a:solidFill>
                <a:srgbClr val="262626"/>
              </a:solidFill>
              <a:latin typeface="Roboto"/>
              <a:ea typeface="Roboto"/>
              <a:sym typeface="Roboto"/>
            </a:endParaRPr>
          </a:p>
          <a:p>
            <a:pPr marL="180975" lvl="1" indent="-190500">
              <a:buClr>
                <a:srgbClr val="0070C0"/>
              </a:buClr>
              <a:buSzPts val="1300"/>
              <a:buFont typeface="Roboto"/>
              <a:buChar char="▪"/>
            </a:pPr>
            <a:r>
              <a:rPr lang="en-US" sz="1300">
                <a:solidFill>
                  <a:srgbClr val="262626"/>
                </a:solidFill>
                <a:latin typeface="Roboto"/>
                <a:ea typeface="Roboto"/>
              </a:rPr>
              <a:t>Translated business goals and needs into tangible projects</a:t>
            </a:r>
          </a:p>
          <a:p>
            <a:pPr marL="180975" lvl="1" indent="-190500">
              <a:buClr>
                <a:srgbClr val="0070C0"/>
              </a:buClr>
              <a:buSzPts val="1300"/>
              <a:buFont typeface="Roboto"/>
              <a:buChar char="▪"/>
            </a:pPr>
            <a:r>
              <a:rPr lang="en-US" sz="1300">
                <a:solidFill>
                  <a:srgbClr val="262626"/>
                </a:solidFill>
                <a:latin typeface="Roboto"/>
                <a:ea typeface="Roboto"/>
              </a:rPr>
              <a:t>Architected and led the team to build </a:t>
            </a:r>
            <a:r>
              <a:rPr lang="en-US" sz="1300" err="1">
                <a:solidFill>
                  <a:srgbClr val="262626"/>
                </a:solidFill>
                <a:latin typeface="Roboto"/>
                <a:ea typeface="Roboto"/>
              </a:rPr>
              <a:t>MLOps</a:t>
            </a:r>
            <a:r>
              <a:rPr lang="en-US" sz="1300">
                <a:solidFill>
                  <a:srgbClr val="262626"/>
                </a:solidFill>
                <a:latin typeface="Roboto"/>
                <a:ea typeface="Roboto"/>
              </a:rPr>
              <a:t>, trunk-based </a:t>
            </a:r>
            <a:r>
              <a:rPr lang="en-US" sz="1300" err="1">
                <a:solidFill>
                  <a:srgbClr val="262626"/>
                </a:solidFill>
                <a:latin typeface="Roboto"/>
                <a:ea typeface="Roboto"/>
              </a:rPr>
              <a:t>monorepo</a:t>
            </a:r>
            <a:r>
              <a:rPr lang="en-US" sz="1300">
                <a:solidFill>
                  <a:srgbClr val="262626"/>
                </a:solidFill>
                <a:latin typeface="Roboto"/>
                <a:ea typeface="Roboto"/>
              </a:rPr>
              <a:t> collaboration, Analytical core tables/OLAP, and cloud migration </a:t>
            </a:r>
            <a:endParaRPr lang="en-US" sz="1300">
              <a:solidFill>
                <a:srgbClr val="262626"/>
              </a:solidFill>
              <a:latin typeface="Roboto"/>
              <a:ea typeface="Roboto"/>
              <a:sym typeface="Roboto"/>
            </a:endParaRPr>
          </a:p>
          <a:p>
            <a:pPr lvl="1">
              <a:buClr>
                <a:srgbClr val="0070C0"/>
              </a:buClr>
              <a:buSzPts val="1300"/>
            </a:pPr>
            <a:endParaRPr lang="en-US" sz="13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 Science Manager</a:t>
            </a:r>
            <a:endParaRPr sz="13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</a:endParaRPr>
          </a:p>
          <a:p>
            <a:pPr marL="180975" marR="0" lvl="1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Roboto"/>
              <a:buChar char="▪"/>
            </a:pPr>
            <a:r>
              <a:rPr lang="en-US" sz="13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Led an initiative to establish a dashboarding system to visualize key metrics in Power BI. It include all data management setup such as identifying data source, setting up a separate data domain and relational databases, and </a:t>
            </a:r>
            <a:r>
              <a:rPr lang="en-US" sz="1300" i="0" u="none" strike="noStrike" cap="none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etl</a:t>
            </a:r>
            <a:r>
              <a:rPr lang="en-US" sz="13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processes</a:t>
            </a:r>
            <a:endParaRPr sz="1300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0975" lvl="1" indent="-190500">
              <a:buClr>
                <a:srgbClr val="0070C0"/>
              </a:buClr>
              <a:buSzPts val="1300"/>
              <a:buFont typeface="Roboto"/>
              <a:buChar char="▪"/>
            </a:pPr>
            <a:r>
              <a:rPr lang="en-US" sz="13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Led an initiative for creating a platform for</a:t>
            </a:r>
            <a:r>
              <a:rPr lang="en-US" sz="13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r>
              <a:rPr lang="en-US" sz="13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“python data science notebooks” to do advanced statistical analysis of major questioned demanded by higher managers beyond dashboarding</a:t>
            </a:r>
            <a:r>
              <a:rPr lang="en-US" sz="13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sz="1300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0975" marR="0" lvl="1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Roboto"/>
              <a:buChar char="▪"/>
            </a:pPr>
            <a:r>
              <a:rPr lang="en-US" sz="13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Developed operational chart in JS for hardware usage and outage</a:t>
            </a:r>
            <a:endParaRPr sz="1300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175">
              <a:buSzPts val="1100"/>
            </a:pPr>
            <a:endParaRPr lang="en-US" sz="13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175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3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 Scientist</a:t>
            </a:r>
            <a:endParaRPr sz="13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</a:endParaRPr>
          </a:p>
          <a:p>
            <a:pPr marL="180975" lvl="1" indent="-190500">
              <a:buClr>
                <a:srgbClr val="0070C0"/>
              </a:buClr>
              <a:buSzPts val="1300"/>
              <a:buFont typeface="Roboto"/>
              <a:buChar char="▪"/>
            </a:pPr>
            <a:r>
              <a:rPr lang="en-US" sz="13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Developed </a:t>
            </a:r>
            <a:r>
              <a:rPr lang="en-US" sz="13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several</a:t>
            </a:r>
            <a:r>
              <a:rPr lang="en-US" sz="13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 science</a:t>
            </a:r>
            <a:r>
              <a:rPr lang="en-US" sz="13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projects </a:t>
            </a:r>
            <a:r>
              <a:rPr lang="en-US" sz="13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such as anomaly detection, smart routing of tickets, optimal discount allocation, and customer segmentation</a:t>
            </a:r>
            <a:endParaRPr lang="en-US" sz="1300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</a:endParaRPr>
          </a:p>
          <a:p>
            <a:pPr marL="180975" lvl="1" indent="-190500">
              <a:buClr>
                <a:srgbClr val="262626"/>
              </a:buClr>
              <a:buSzPts val="1300"/>
              <a:buFont typeface="Roboto"/>
              <a:buChar char="▪"/>
            </a:pPr>
            <a:r>
              <a:rPr lang="en-US" sz="13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Hands-on</a:t>
            </a:r>
            <a:r>
              <a:rPr lang="en-US" sz="13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: clustering, </a:t>
            </a:r>
            <a:r>
              <a:rPr lang="en-US" sz="13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GLM</a:t>
            </a:r>
            <a:r>
              <a:rPr lang="en-US" sz="13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3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NLP, regression, clustering, factor analysis, simulation</a:t>
            </a:r>
            <a:endParaRPr sz="1300" i="0" u="none" strike="noStrike" cap="none" err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175">
              <a:buSzPts val="1100"/>
            </a:pPr>
            <a:endParaRPr lang="en-US" sz="13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175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3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Cloud Architect</a:t>
            </a:r>
            <a:endParaRPr sz="13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</a:endParaRPr>
          </a:p>
          <a:p>
            <a:pPr marL="180975" lvl="1" indent="-190500">
              <a:buClr>
                <a:srgbClr val="0070C0"/>
              </a:buClr>
              <a:buSzPts val="1300"/>
              <a:buFont typeface="Roboto"/>
              <a:buChar char="▪"/>
            </a:pPr>
            <a:r>
              <a:rPr lang="en-US" sz="13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Led a team of data engineers and developers to design and implement a full data domain from initiation to deployment on </a:t>
            </a:r>
            <a:r>
              <a:rPr lang="en-US" sz="13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AWS and</a:t>
            </a:r>
            <a:r>
              <a:rPr lang="en-US" sz="13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use in production</a:t>
            </a:r>
            <a:endParaRPr sz="1300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0975" marR="0" lvl="1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Roboto"/>
              <a:buChar char="▪"/>
            </a:pPr>
            <a:r>
              <a:rPr lang="en-US" sz="13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Designed Cassandra tables, led a domain team to develop all related stateless APIs, coded backend </a:t>
            </a:r>
            <a:r>
              <a:rPr lang="en-US" sz="13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Linux</a:t>
            </a:r>
            <a:r>
              <a:rPr lang="en-US" sz="13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processes in NodeJS, managed repositories, and drafted design documents</a:t>
            </a:r>
            <a:endParaRPr sz="1300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0975" marR="0" lvl="1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Roboto"/>
              <a:buChar char="▪"/>
            </a:pPr>
            <a:r>
              <a:rPr lang="en-US" sz="13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Developed reconciliation processes </a:t>
            </a:r>
            <a:r>
              <a:rPr lang="en-US" sz="13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across</a:t>
            </a:r>
            <a:r>
              <a:rPr lang="en-US" sz="13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data domains</a:t>
            </a:r>
            <a:endParaRPr sz="1300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g127d459be90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50" y="801375"/>
            <a:ext cx="1446825" cy="17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Hodak, Lynn</dc:creator>
  <cp:revision>2</cp:revision>
  <dcterms:created xsi:type="dcterms:W3CDTF">2020-03-23T17:42:57Z</dcterms:created>
  <dcterms:modified xsi:type="dcterms:W3CDTF">2022-08-16T18:47:49Z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0x0101004B99A75FFD1F604883F1AD727468EC2C</vt:lpwstr>
  </property>
</Properties>
</file>