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sldIdLst>
    <p:sldId id="870" r:id="rId5"/>
    <p:sldId id="835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78" r:id="rId14"/>
    <p:sldId id="879" r:id="rId15"/>
    <p:sldId id="880" r:id="rId16"/>
    <p:sldId id="881" r:id="rId17"/>
    <p:sldId id="882" r:id="rId18"/>
    <p:sldId id="883" r:id="rId19"/>
    <p:sldId id="884" r:id="rId20"/>
    <p:sldId id="885" r:id="rId21"/>
    <p:sldId id="886" r:id="rId22"/>
    <p:sldId id="887" r:id="rId23"/>
    <p:sldId id="888" r:id="rId24"/>
    <p:sldId id="889" r:id="rId25"/>
    <p:sldId id="890" r:id="rId26"/>
    <p:sldId id="891" r:id="rId27"/>
    <p:sldId id="892" r:id="rId28"/>
    <p:sldId id="893" r:id="rId29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70"/>
            <p14:sldId id="835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26A0E"/>
    <a:srgbClr val="F1A00F"/>
    <a:srgbClr val="404040"/>
    <a:srgbClr val="1C1C1C"/>
    <a:srgbClr val="DEDEDE"/>
    <a:srgbClr val="66FFCC"/>
    <a:srgbClr val="3DF5A2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03/04/2023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irmlbook.org/" TargetMode="Externa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DC8A-5E51-4FA8-7E46-B01E1CE4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fairness and group fairness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B43AE-FAC2-D073-19C8-77C8E72B1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1988-582B-DF3B-1520-166F1720B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Dr. Ogerta Elezaj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6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68FE88-C604-517A-79AD-589240CB6E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Example: statistical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342CF2-007A-42C5-4101-B4BCF87B3BD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31801" y="960120"/>
                <a:ext cx="8280399" cy="2895598"/>
              </a:xfrm>
            </p:spPr>
            <p:txBody>
              <a:bodyPr/>
              <a:lstStyle/>
              <a:p>
                <a:r>
                  <a:rPr lang="en-US" sz="1800" dirty="0"/>
                  <a:t>Vectors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𝑦</m:t>
                    </m:r>
                    <m:r>
                      <a:rPr lang="en-US" sz="18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sz="1800" b="1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1800" dirty="0"/>
                  <a:t> norms or </a:t>
                </a:r>
                <a:r>
                  <a:rPr lang="en-US" sz="1800" dirty="0" err="1">
                    <a:solidFill>
                      <a:schemeClr val="accent6">
                        <a:lumMod val="75000"/>
                      </a:schemeClr>
                    </a:solidFill>
                  </a:rPr>
                  <a:t>Minkowski</a:t>
                </a:r>
                <a:r>
                  <a:rPr lang="en-US" sz="1800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</a:rPr>
                                <m:t>+ ⋯+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endParaRPr lang="en-US" sz="1800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sz="1800" b="1" baseline="-25000" dirty="0" err="1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/>
                  <a:t> norm: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Euclidean </a:t>
                </a:r>
                <a:r>
                  <a:rPr lang="en-US" sz="1800" dirty="0"/>
                  <a:t>distance:</a:t>
                </a:r>
                <a:endParaRPr lang="en-US" sz="1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 ⋯+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dirty="0"/>
              </a:p>
              <a:p>
                <a:endParaRPr lang="en-US" sz="1800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sz="1800" b="1" baseline="-25000" dirty="0" err="1">
                    <a:solidFill>
                      <a:srgbClr val="FF0000"/>
                    </a:solidFill>
                  </a:rPr>
                  <a:t>1</a:t>
                </a:r>
                <a:r>
                  <a:rPr lang="en-US" sz="1800" dirty="0"/>
                  <a:t> norm: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Manhattan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 ⋯+|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1800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1800" b="1" baseline="-250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1800" dirty="0"/>
                  <a:t> norm: </a:t>
                </a:r>
                <a:endParaRPr lang="en-US" sz="1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,…,|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  <a:p>
                <a:endParaRPr lang="en-US" sz="1800" dirty="0">
                  <a:solidFill>
                    <a:prstClr val="black"/>
                  </a:solidFill>
                </a:endParaRP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6342CF2-007A-42C5-4101-B4BCF87B3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31801" y="960120"/>
                <a:ext cx="8280399" cy="2895598"/>
              </a:xfrm>
              <a:blipFill>
                <a:blip r:embed="rId2"/>
                <a:stretch>
                  <a:fillRect l="-1620" t="-2743" b="-44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60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F4622-544A-5E89-6328-F14F30F673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Lipschitz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BD3-1840-44D2-9100-3A2CB1FE0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“Any two individuals x, y that are at distance d(x, y) ∈ [0, 1] map to distributions M(x) and M(y), respectively, such that the statistical distance between M(x) and M(y) is at most d(x, y)”</a:t>
            </a:r>
          </a:p>
          <a:p>
            <a:endParaRPr lang="en-US" sz="1800" b="1" dirty="0"/>
          </a:p>
          <a:p>
            <a:r>
              <a:rPr lang="en-US" sz="1800" b="1" dirty="0"/>
              <a:t>Difference in outputs&lt;= Difference in inputs </a:t>
            </a:r>
          </a:p>
          <a:p>
            <a:r>
              <a:rPr lang="en-US" sz="1800" b="1" dirty="0"/>
              <a:t>D(M(x)-M(y))&lt;=d(</a:t>
            </a:r>
            <a:r>
              <a:rPr lang="en-US" sz="1800" b="1" dirty="0" err="1"/>
              <a:t>x,y</a:t>
            </a:r>
            <a:r>
              <a:rPr lang="en-US" sz="1800" b="1" dirty="0"/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651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A1943-B88E-0FEC-8130-911E59E76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FCDF4-7751-134F-86E5-1D31FA2B90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906780"/>
            <a:ext cx="8280399" cy="2895598"/>
          </a:xfrm>
        </p:spPr>
        <p:txBody>
          <a:bodyPr/>
          <a:lstStyle/>
          <a:p>
            <a:r>
              <a:rPr lang="en-US" sz="1800" dirty="0"/>
              <a:t>The loss function measures the difference between the algorithm, output and the ground truth outcome.</a:t>
            </a:r>
          </a:p>
          <a:p>
            <a:r>
              <a:rPr lang="en-US" sz="1800" dirty="0"/>
              <a:t>Minimizing loss function                   </a:t>
            </a:r>
            <a:r>
              <a:rPr lang="en-US" sz="1800" b="1" dirty="0">
                <a:solidFill>
                  <a:srgbClr val="FF0000"/>
                </a:solidFill>
              </a:rPr>
              <a:t>better and fairer</a:t>
            </a:r>
            <a:r>
              <a:rPr lang="en-US" sz="1800" dirty="0"/>
              <a:t>!</a:t>
            </a:r>
          </a:p>
          <a:p>
            <a:endParaRPr lang="en-US" sz="1800" dirty="0"/>
          </a:p>
          <a:p>
            <a:r>
              <a:rPr lang="en-US" sz="1800" dirty="0"/>
              <a:t>The goal: Find a mapping from individuals to distributions over outcomes that minimizes expected loss function subject to the Lipschitz condition.</a:t>
            </a:r>
          </a:p>
          <a:p>
            <a:endParaRPr lang="en-US" sz="1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EF20D8-3B5C-43FA-963C-B552CE23E91E}"/>
              </a:ext>
            </a:extLst>
          </p:cNvPr>
          <p:cNvSpPr/>
          <p:nvPr/>
        </p:nvSpPr>
        <p:spPr>
          <a:xfrm>
            <a:off x="3177540" y="158115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5EBF-69A3-4B29-8E85-3F5F47EE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95" y="3031410"/>
            <a:ext cx="7222808" cy="20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1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B76E0-57A9-0DC6-48AB-1F49ACEE94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Group Fairness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011B-E78E-44B8-7069-5748964D6F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Statistical Parity - Require admissions match demographics in data </a:t>
            </a:r>
          </a:p>
          <a:p>
            <a:endParaRPr lang="en-US" sz="1800" dirty="0"/>
          </a:p>
          <a:p>
            <a:r>
              <a:rPr lang="en-US" sz="1800" dirty="0"/>
              <a:t>Equal Opportunity - Require false-negative rate to be equal across groups </a:t>
            </a:r>
          </a:p>
          <a:p>
            <a:endParaRPr lang="en-US" sz="1800" dirty="0"/>
          </a:p>
          <a:p>
            <a:r>
              <a:rPr lang="en-US" sz="1800" dirty="0"/>
              <a:t>Predictive Equality - Require false-positive rate to be equal across groups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770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253099-4517-C76B-23BE-B5C15DE565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Statistical Parity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9998-A1D2-856F-DE1A-05776BA79D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The most well-known criteria for fairness</a:t>
            </a:r>
          </a:p>
          <a:p>
            <a:r>
              <a:rPr lang="en-US" sz="1800" b="1" dirty="0"/>
              <a:t>Definition</a:t>
            </a:r>
            <a:r>
              <a:rPr lang="en-US" sz="1800" dirty="0"/>
              <a:t>: % of individual classified positive/negative matches the % demographic of general population</a:t>
            </a:r>
          </a:p>
          <a:p>
            <a:r>
              <a:rPr lang="en-US" sz="1800" dirty="0"/>
              <a:t>Example. Hire the same % of individuals in both groups </a:t>
            </a:r>
          </a:p>
          <a:p>
            <a:r>
              <a:rPr lang="en-US" sz="1800" b="1" dirty="0"/>
              <a:t>Mathematically</a:t>
            </a:r>
            <a:r>
              <a:rPr lang="en-US" sz="1800" dirty="0"/>
              <a:t>: Decision d is statistically independent of sensitive attribute a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Pr</a:t>
            </a:r>
            <a:r>
              <a:rPr lang="en-US" sz="1800" dirty="0"/>
              <a:t>(d=1 | a) = </a:t>
            </a:r>
            <a:r>
              <a:rPr lang="en-US" sz="1800" dirty="0" err="1"/>
              <a:t>Pr</a:t>
            </a:r>
            <a:r>
              <a:rPr lang="en-US" sz="1800" dirty="0"/>
              <a:t>(d=1)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Pr</a:t>
            </a:r>
            <a:r>
              <a:rPr lang="en-US" sz="1800" dirty="0"/>
              <a:t>(d=1 | y=0, a) = </a:t>
            </a:r>
            <a:r>
              <a:rPr lang="en-US" sz="1800" dirty="0" err="1"/>
              <a:t>Pr</a:t>
            </a:r>
            <a:r>
              <a:rPr lang="en-US" sz="1800" dirty="0"/>
              <a:t>(d=1 | y=0)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Pr</a:t>
            </a:r>
            <a:r>
              <a:rPr lang="en-US" sz="1800" dirty="0"/>
              <a:t>(d=1 | y=1, a) = </a:t>
            </a:r>
            <a:r>
              <a:rPr lang="en-US" sz="1800" dirty="0" err="1"/>
              <a:t>Pr</a:t>
            </a:r>
            <a:r>
              <a:rPr lang="en-US" sz="1800" dirty="0"/>
              <a:t>(d=1 | y=1)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8262E-44D6-4650-96B8-BFE776DC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19" y="4404414"/>
            <a:ext cx="5765482" cy="5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9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18B7AE-2FBA-739C-BEEA-BB3A9DAF77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Statistical Parity-perspective of confusion matrix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70E16-04FD-00E8-6845-C9786269B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Example: A loan is correctly judged when the approval or rejection decision is correct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C8D99-5F19-465D-8154-51802D79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007133"/>
            <a:ext cx="8505825" cy="30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8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3725C8-6ADB-D9C2-22E3-366A0EE4B5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Statistical Parity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63F5-417A-549E-E2E8-F0A56DDF5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445499" cy="289559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Suitable</a:t>
            </a:r>
            <a:r>
              <a:rPr lang="en-US" sz="1800" dirty="0"/>
              <a:t> when:</a:t>
            </a:r>
          </a:p>
          <a:p>
            <a:endParaRPr lang="en-US" sz="1800" dirty="0"/>
          </a:p>
          <a:p>
            <a:r>
              <a:rPr lang="en-US" sz="1800" dirty="0"/>
              <a:t>We want to change the state of the current world to improve it by supporting unprivileged groups (e.g. universities are aiming to improve diversity by admitting a fixed number of students from disadvantages backgrounds)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516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6E881-0CA1-C019-6F5B-79570E6756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Equal 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D964F-CB9D-3819-4DCB-47A136CE5C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b="1" dirty="0"/>
              <a:t>Definition</a:t>
            </a:r>
            <a:r>
              <a:rPr lang="en-US" sz="1800" dirty="0"/>
              <a:t>: Equal Opportunity states that each group should get the positive outcome at nearly equal rates, assuming that people in this group qualify for it. </a:t>
            </a:r>
          </a:p>
          <a:p>
            <a:r>
              <a:rPr lang="en-US" sz="1800" dirty="0"/>
              <a:t>Hiring example:</a:t>
            </a:r>
          </a:p>
          <a:p>
            <a:pPr lvl="2"/>
            <a:r>
              <a:rPr lang="en-US" sz="1600" dirty="0"/>
              <a:t>C=the decision made (hire or reject)</a:t>
            </a:r>
          </a:p>
          <a:p>
            <a:pPr lvl="2"/>
            <a:r>
              <a:rPr lang="en-US" sz="1600" dirty="0"/>
              <a:t>Y=the true standard of whether a person was qualified enough or not to be hired</a:t>
            </a:r>
          </a:p>
          <a:p>
            <a:pPr lvl="2"/>
            <a:r>
              <a:rPr lang="en-US" sz="1600" dirty="0"/>
              <a:t>Ex. One can be rejected (C=0) but be capable enough for the job (Y=1)</a:t>
            </a:r>
          </a:p>
          <a:p>
            <a:pPr lvl="2"/>
            <a:r>
              <a:rPr lang="en-US" sz="1600" dirty="0"/>
              <a:t>Hire equal % of individuals from the qualified subset of each group 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570B4-6247-4535-8513-C58BF2A1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4031388"/>
            <a:ext cx="7558088" cy="7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C535E4-4C51-2D8C-1F54-8CEF1ED2D5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Equal Opportunity-perspective of confusion matrix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044F-85A9-5051-9B87-B076F046F2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392159" cy="2895598"/>
          </a:xfrm>
        </p:spPr>
        <p:txBody>
          <a:bodyPr/>
          <a:lstStyle/>
          <a:p>
            <a:r>
              <a:rPr lang="en-US" sz="1800" b="1" dirty="0"/>
              <a:t>TPR</a:t>
            </a:r>
            <a:r>
              <a:rPr lang="en-US" sz="1800" dirty="0"/>
              <a:t> should be similar across protected groups that are defined by a sensitive attribute (e.g. race, gender)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15685-2CF4-4024-89D4-723C8E00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043400"/>
            <a:ext cx="8225790" cy="29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AFDAA0-5453-2C0B-7375-8255932857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Equal 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FC122-5555-269E-F3B3-20267CC26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841" y="998220"/>
            <a:ext cx="8140699" cy="289559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Suitable :</a:t>
            </a:r>
          </a:p>
          <a:p>
            <a:pPr lvl="2"/>
            <a:r>
              <a:rPr lang="en-US" sz="1600" dirty="0"/>
              <a:t>To predict the positive outcome correctly (e.g. detecting a fraudulent transaction)</a:t>
            </a:r>
          </a:p>
          <a:p>
            <a:pPr lvl="2"/>
            <a:r>
              <a:rPr lang="en-US" sz="1600" dirty="0"/>
              <a:t>Introducing false positives are not costly (e.g. wrongly notifying a customer about fraudulent activity will not be necessarily expensive to the customer nor the bank sending the alert) </a:t>
            </a:r>
          </a:p>
          <a:p>
            <a:pPr lvl="2"/>
            <a:r>
              <a:rPr lang="en-US" sz="1600" dirty="0"/>
              <a:t>The target variable is not subjective (e.g.: labelling who is a ‘good’ employee is very subjective)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66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EBFDBB-B013-D4EC-E021-190D9823B5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pc="-5" dirty="0"/>
              <a:t> Fairness Definitions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B0BC-3CEF-49A0-96E8-F915AFF789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b="1" dirty="0"/>
              <a:t>Individual fairness</a:t>
            </a:r>
          </a:p>
          <a:p>
            <a:pPr marL="0" indent="0">
              <a:buNone/>
            </a:pPr>
            <a:r>
              <a:rPr lang="en-US" sz="1800" dirty="0"/>
              <a:t>	A requirement having the goal of treating similar individuals in a similar 	way. Individuals that are similar with regard to the task should be given 	similar decisions. 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r>
              <a:rPr lang="en-US" sz="1800" b="1" dirty="0"/>
              <a:t>Group fairness</a:t>
            </a:r>
          </a:p>
          <a:p>
            <a:pPr marL="0" indent="0">
              <a:buNone/>
            </a:pPr>
            <a:r>
              <a:rPr lang="en-US" sz="1800" dirty="0"/>
              <a:t>	Partitions a population into groups defined by protected attributes.  		Privileged groups should be treated similarly to the unprivileged 		groups.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3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F2ABB-EB56-9D51-7153-04849B4681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Predictive parity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B5B73-E774-0AC6-333F-DF932474E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Both groups will have the same precision. i.e. for all the positives they predicted, they have the same proportions that the predictions are correct (true positive).</a:t>
            </a:r>
          </a:p>
          <a:p>
            <a:r>
              <a:rPr lang="en-US" sz="1800" dirty="0"/>
              <a:t>Hiring example:</a:t>
            </a:r>
          </a:p>
          <a:p>
            <a:pPr lvl="2"/>
            <a:r>
              <a:rPr lang="en-US" sz="1600" dirty="0"/>
              <a:t>C=the decision made (hire or reject)</a:t>
            </a:r>
          </a:p>
          <a:p>
            <a:pPr lvl="2"/>
            <a:r>
              <a:rPr lang="en-US" sz="1600" dirty="0"/>
              <a:t>Y=the true standard of whether a person was qualified enough or not to be hired</a:t>
            </a:r>
          </a:p>
          <a:p>
            <a:pPr lvl="2"/>
            <a:r>
              <a:rPr lang="en-US" sz="1600" dirty="0"/>
              <a:t>Ex. One can be rejected (C=0) but be capable enough for the job (Y=1)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7E1E3-DD30-4460-B07B-0A6F2A27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53416"/>
            <a:ext cx="7045643" cy="71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9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1B9CBC-8AAE-CFCC-07DE-44E84CCC54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Predictive parity-perspective of confusion matrix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E931-4FD0-1D5C-94CF-D3D910557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Accuracy parity requires equal accuracy across groups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5A786-7582-4AB1-91A2-EE5CBFFB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05124"/>
            <a:ext cx="7688580" cy="25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831FD4-300B-9BA4-24E1-4880F93AEB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Group Fairness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E7CA-65CB-9C63-DCF9-41B4011847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In practice, it is not possible to optimize a model for more than one type of fairness. </a:t>
            </a:r>
          </a:p>
          <a:p>
            <a:pPr lvl="1"/>
            <a:r>
              <a:rPr lang="en-US" sz="800" dirty="0"/>
              <a:t>	</a:t>
            </a:r>
            <a:r>
              <a:rPr lang="en-US" sz="1600" dirty="0"/>
              <a:t>-Further reading: https://arxiv.org/abs/2007.06024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So which fairness criterion should you select, if you can only satisfy one?</a:t>
            </a:r>
          </a:p>
          <a:p>
            <a:endParaRPr lang="en-US" sz="1800" dirty="0"/>
          </a:p>
          <a:p>
            <a:pPr lvl="1"/>
            <a:r>
              <a:rPr lang="en-US" sz="1600" dirty="0"/>
              <a:t>	-As with most ethical questions, the correct answer is usually not straightforward,   	 as real-world models typically cannot be expected to satisfy any fairness 	 	 definition perfectly.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453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AB29-605D-52D2-9505-B4B614B0A4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Group Fairness vs. Individual Fairness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6A920-61B7-848F-6324-803D3B4E59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09279" cy="2895598"/>
          </a:xfrm>
        </p:spPr>
        <p:txBody>
          <a:bodyPr/>
          <a:lstStyle/>
          <a:p>
            <a:r>
              <a:rPr lang="en-US" sz="1800" dirty="0"/>
              <a:t>Group fairness does not guarantee individual fairness, or vice versa</a:t>
            </a:r>
          </a:p>
          <a:p>
            <a:endParaRPr lang="en-US" sz="1800" dirty="0"/>
          </a:p>
          <a:p>
            <a:r>
              <a:rPr lang="en-US" sz="1800" dirty="0"/>
              <a:t>Individual fairness, under certain circumstances, can promote group fairness</a:t>
            </a:r>
          </a:p>
          <a:p>
            <a:endParaRPr lang="en-US" sz="1800" dirty="0"/>
          </a:p>
          <a:p>
            <a:r>
              <a:rPr lang="en-US" sz="1800" dirty="0"/>
              <a:t>Since group fairness requires to satisfy conditions only on average among groups, it leaves room to bias discrimination inside the groups.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410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959EE1-CFB4-C7FB-6C2B-D7DEA17A9D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BAECC-FB72-F0CA-C864-40BDE98898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196340"/>
            <a:ext cx="8280399" cy="289559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So which fairness criterion should you select, if you can only satisfy one?</a:t>
            </a:r>
          </a:p>
          <a:p>
            <a:endParaRPr lang="en-US" sz="1800" dirty="0"/>
          </a:p>
          <a:p>
            <a:pPr lvl="2"/>
            <a:r>
              <a:rPr lang="en-US" sz="1600" dirty="0"/>
              <a:t>As with most ethical questions, the correct answer is usually not straightforward, as real-world models typically cannot be expected to satisfy any fairness definition perfectly.</a:t>
            </a:r>
          </a:p>
          <a:p>
            <a:pPr lvl="2"/>
            <a:r>
              <a:rPr lang="en-US" sz="1600" dirty="0"/>
              <a:t>The suitable notion of fairness must be chosen in the context of the specific use case and data at hand. </a:t>
            </a:r>
          </a:p>
          <a:p>
            <a:pPr lvl="2"/>
            <a:r>
              <a:rPr lang="en-US" sz="1600" dirty="0"/>
              <a:t>While in financial services group fairness can be adopted, it would not be appropriate in medical applications where gender and race can play an important role in understanding a patient’s symptoms.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551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2FF276-F133-73A1-5481-D14253AF818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718C-8D73-E953-B802-F7006E5530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 err="1"/>
              <a:t>Castelnovo</a:t>
            </a:r>
            <a:r>
              <a:rPr lang="en-US" sz="1800" dirty="0"/>
              <a:t>, A., </a:t>
            </a:r>
            <a:r>
              <a:rPr lang="en-US" sz="1800" dirty="0" err="1"/>
              <a:t>Crupi</a:t>
            </a:r>
            <a:r>
              <a:rPr lang="en-US" sz="1800" dirty="0"/>
              <a:t>, R., Greco, G. et al. A clarification of the nuances in the fairness metrics landscape. Sci Rep 12, 4209 (2022).</a:t>
            </a:r>
          </a:p>
          <a:p>
            <a:endParaRPr lang="en-US" sz="1800" dirty="0"/>
          </a:p>
          <a:p>
            <a:r>
              <a:rPr lang="en-US" sz="1800" dirty="0" err="1"/>
              <a:t>Barocas</a:t>
            </a:r>
            <a:r>
              <a:rPr lang="en-US" sz="1800" dirty="0"/>
              <a:t>, S., Hardt, M. &amp; Narayanan, A. Fairness and Machine Learning (fairmlbook.org, 2019). </a:t>
            </a:r>
            <a:r>
              <a:rPr lang="en-US" sz="1800" dirty="0">
                <a:hlinkClick r:id="rId2"/>
              </a:rPr>
              <a:t>http://www.fairmlbook.org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Mehrabi</a:t>
            </a:r>
            <a:r>
              <a:rPr lang="en-US" sz="1800" dirty="0"/>
              <a:t>, N., </a:t>
            </a:r>
            <a:r>
              <a:rPr lang="en-US" sz="1800" dirty="0" err="1"/>
              <a:t>Morstatter</a:t>
            </a:r>
            <a:r>
              <a:rPr lang="en-US" sz="1800" dirty="0"/>
              <a:t>, F., Saxena, N., </a:t>
            </a:r>
            <a:r>
              <a:rPr lang="en-US" sz="1800" dirty="0" err="1"/>
              <a:t>Lerman</a:t>
            </a:r>
            <a:r>
              <a:rPr lang="en-US" sz="1800" dirty="0"/>
              <a:t>, K. &amp; Galstyan, A. A survey on bias and fairness in machine learning. ACM </a:t>
            </a:r>
            <a:r>
              <a:rPr lang="en-US" sz="1800" dirty="0" err="1"/>
              <a:t>Comput</a:t>
            </a:r>
            <a:r>
              <a:rPr lang="en-US" sz="1800" dirty="0"/>
              <a:t>. </a:t>
            </a:r>
            <a:r>
              <a:rPr lang="en-US" sz="1800" dirty="0" err="1"/>
              <a:t>Surv</a:t>
            </a:r>
            <a:r>
              <a:rPr lang="en-US" sz="1800" dirty="0"/>
              <a:t>. (CSUR) 54, 1–35 (2021).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284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4A2F92-D459-D98D-7728-507B3CA16B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 Individual vs Group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E595B-6C31-5DDA-41B7-A6719D2A54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9E5AA3E3-83AF-165E-000F-62AFBD4BB590}"/>
              </a:ext>
            </a:extLst>
          </p:cNvPr>
          <p:cNvGrpSpPr/>
          <p:nvPr/>
        </p:nvGrpSpPr>
        <p:grpSpPr>
          <a:xfrm>
            <a:off x="63503" y="1099304"/>
            <a:ext cx="2748915" cy="2147570"/>
            <a:chOff x="1268103" y="1754588"/>
            <a:chExt cx="2748915" cy="2147570"/>
          </a:xfrm>
        </p:grpSpPr>
        <p:sp>
          <p:nvSpPr>
            <p:cNvPr id="55" name="object 4">
              <a:extLst>
                <a:ext uri="{FF2B5EF4-FFF2-40B4-BE49-F238E27FC236}">
                  <a16:creationId xmlns:a16="http://schemas.microsoft.com/office/drawing/2014/main" id="{2BDC9BC3-CBF5-9639-6C4B-EEE55561AFCC}"/>
                </a:ext>
              </a:extLst>
            </p:cNvPr>
            <p:cNvSpPr/>
            <p:nvPr/>
          </p:nvSpPr>
          <p:spPr>
            <a:xfrm>
              <a:off x="1268103" y="1754588"/>
              <a:ext cx="2748915" cy="2147570"/>
            </a:xfrm>
            <a:custGeom>
              <a:avLst/>
              <a:gdLst/>
              <a:ahLst/>
              <a:cxnLst/>
              <a:rect l="l" t="t" r="r" b="b"/>
              <a:pathLst>
                <a:path w="2748915" h="2147570">
                  <a:moveTo>
                    <a:pt x="1374387" y="0"/>
                  </a:moveTo>
                  <a:lnTo>
                    <a:pt x="1320420" y="812"/>
                  </a:lnTo>
                  <a:lnTo>
                    <a:pt x="1266979" y="3229"/>
                  </a:lnTo>
                  <a:lnTo>
                    <a:pt x="1214104" y="7222"/>
                  </a:lnTo>
                  <a:lnTo>
                    <a:pt x="1161833" y="12760"/>
                  </a:lnTo>
                  <a:lnTo>
                    <a:pt x="1110203" y="19814"/>
                  </a:lnTo>
                  <a:lnTo>
                    <a:pt x="1059252" y="28353"/>
                  </a:lnTo>
                  <a:lnTo>
                    <a:pt x="1009020" y="38348"/>
                  </a:lnTo>
                  <a:lnTo>
                    <a:pt x="959544" y="49770"/>
                  </a:lnTo>
                  <a:lnTo>
                    <a:pt x="910863" y="62587"/>
                  </a:lnTo>
                  <a:lnTo>
                    <a:pt x="863014" y="76771"/>
                  </a:lnTo>
                  <a:lnTo>
                    <a:pt x="816035" y="92291"/>
                  </a:lnTo>
                  <a:lnTo>
                    <a:pt x="769966" y="109118"/>
                  </a:lnTo>
                  <a:lnTo>
                    <a:pt x="724844" y="127222"/>
                  </a:lnTo>
                  <a:lnTo>
                    <a:pt x="680707" y="146573"/>
                  </a:lnTo>
                  <a:lnTo>
                    <a:pt x="637594" y="167141"/>
                  </a:lnTo>
                  <a:lnTo>
                    <a:pt x="595543" y="188897"/>
                  </a:lnTo>
                  <a:lnTo>
                    <a:pt x="554591" y="211810"/>
                  </a:lnTo>
                  <a:lnTo>
                    <a:pt x="514778" y="235851"/>
                  </a:lnTo>
                  <a:lnTo>
                    <a:pt x="476141" y="260989"/>
                  </a:lnTo>
                  <a:lnTo>
                    <a:pt x="438718" y="287196"/>
                  </a:lnTo>
                  <a:lnTo>
                    <a:pt x="402548" y="314441"/>
                  </a:lnTo>
                  <a:lnTo>
                    <a:pt x="367669" y="342694"/>
                  </a:lnTo>
                  <a:lnTo>
                    <a:pt x="334119" y="371925"/>
                  </a:lnTo>
                  <a:lnTo>
                    <a:pt x="301937" y="402106"/>
                  </a:lnTo>
                  <a:lnTo>
                    <a:pt x="271160" y="433205"/>
                  </a:lnTo>
                  <a:lnTo>
                    <a:pt x="241827" y="465193"/>
                  </a:lnTo>
                  <a:lnTo>
                    <a:pt x="213975" y="498041"/>
                  </a:lnTo>
                  <a:lnTo>
                    <a:pt x="187644" y="531718"/>
                  </a:lnTo>
                  <a:lnTo>
                    <a:pt x="162870" y="566194"/>
                  </a:lnTo>
                  <a:lnTo>
                    <a:pt x="139694" y="601440"/>
                  </a:lnTo>
                  <a:lnTo>
                    <a:pt x="118152" y="637426"/>
                  </a:lnTo>
                  <a:lnTo>
                    <a:pt x="98283" y="674122"/>
                  </a:lnTo>
                  <a:lnTo>
                    <a:pt x="80124" y="711498"/>
                  </a:lnTo>
                  <a:lnTo>
                    <a:pt x="63715" y="749524"/>
                  </a:lnTo>
                  <a:lnTo>
                    <a:pt x="49094" y="788171"/>
                  </a:lnTo>
                  <a:lnTo>
                    <a:pt x="36298" y="827409"/>
                  </a:lnTo>
                  <a:lnTo>
                    <a:pt x="25366" y="867208"/>
                  </a:lnTo>
                  <a:lnTo>
                    <a:pt x="16336" y="907537"/>
                  </a:lnTo>
                  <a:lnTo>
                    <a:pt x="9246" y="948368"/>
                  </a:lnTo>
                  <a:lnTo>
                    <a:pt x="4135" y="989670"/>
                  </a:lnTo>
                  <a:lnTo>
                    <a:pt x="1040" y="1031413"/>
                  </a:lnTo>
                  <a:lnTo>
                    <a:pt x="0" y="1073569"/>
                  </a:lnTo>
                  <a:lnTo>
                    <a:pt x="1040" y="1115724"/>
                  </a:lnTo>
                  <a:lnTo>
                    <a:pt x="4135" y="1157467"/>
                  </a:lnTo>
                  <a:lnTo>
                    <a:pt x="9246" y="1198769"/>
                  </a:lnTo>
                  <a:lnTo>
                    <a:pt x="16336" y="1239600"/>
                  </a:lnTo>
                  <a:lnTo>
                    <a:pt x="25366" y="1279930"/>
                  </a:lnTo>
                  <a:lnTo>
                    <a:pt x="36298" y="1319728"/>
                  </a:lnTo>
                  <a:lnTo>
                    <a:pt x="49094" y="1358966"/>
                  </a:lnTo>
                  <a:lnTo>
                    <a:pt x="63715" y="1397613"/>
                  </a:lnTo>
                  <a:lnTo>
                    <a:pt x="80124" y="1435639"/>
                  </a:lnTo>
                  <a:lnTo>
                    <a:pt x="98283" y="1473016"/>
                  </a:lnTo>
                  <a:lnTo>
                    <a:pt x="118152" y="1509711"/>
                  </a:lnTo>
                  <a:lnTo>
                    <a:pt x="139694" y="1545697"/>
                  </a:lnTo>
                  <a:lnTo>
                    <a:pt x="162870" y="1580943"/>
                  </a:lnTo>
                  <a:lnTo>
                    <a:pt x="187644" y="1615420"/>
                  </a:lnTo>
                  <a:lnTo>
                    <a:pt x="213975" y="1649097"/>
                  </a:lnTo>
                  <a:lnTo>
                    <a:pt x="241827" y="1681944"/>
                  </a:lnTo>
                  <a:lnTo>
                    <a:pt x="271160" y="1713933"/>
                  </a:lnTo>
                  <a:lnTo>
                    <a:pt x="301937" y="1745032"/>
                  </a:lnTo>
                  <a:lnTo>
                    <a:pt x="334119" y="1775212"/>
                  </a:lnTo>
                  <a:lnTo>
                    <a:pt x="367669" y="1804444"/>
                  </a:lnTo>
                  <a:lnTo>
                    <a:pt x="402548" y="1832697"/>
                  </a:lnTo>
                  <a:lnTo>
                    <a:pt x="438718" y="1859942"/>
                  </a:lnTo>
                  <a:lnTo>
                    <a:pt x="476141" y="1886149"/>
                  </a:lnTo>
                  <a:lnTo>
                    <a:pt x="514778" y="1911287"/>
                  </a:lnTo>
                  <a:lnTo>
                    <a:pt x="554591" y="1935328"/>
                  </a:lnTo>
                  <a:lnTo>
                    <a:pt x="595543" y="1958241"/>
                  </a:lnTo>
                  <a:lnTo>
                    <a:pt x="637594" y="1979997"/>
                  </a:lnTo>
                  <a:lnTo>
                    <a:pt x="680707" y="2000565"/>
                  </a:lnTo>
                  <a:lnTo>
                    <a:pt x="724844" y="2019916"/>
                  </a:lnTo>
                  <a:lnTo>
                    <a:pt x="769966" y="2038020"/>
                  </a:lnTo>
                  <a:lnTo>
                    <a:pt x="816035" y="2054847"/>
                  </a:lnTo>
                  <a:lnTo>
                    <a:pt x="863014" y="2070367"/>
                  </a:lnTo>
                  <a:lnTo>
                    <a:pt x="910863" y="2084551"/>
                  </a:lnTo>
                  <a:lnTo>
                    <a:pt x="959544" y="2097369"/>
                  </a:lnTo>
                  <a:lnTo>
                    <a:pt x="1009020" y="2108790"/>
                  </a:lnTo>
                  <a:lnTo>
                    <a:pt x="1059252" y="2118785"/>
                  </a:lnTo>
                  <a:lnTo>
                    <a:pt x="1110203" y="2127325"/>
                  </a:lnTo>
                  <a:lnTo>
                    <a:pt x="1161833" y="2134378"/>
                  </a:lnTo>
                  <a:lnTo>
                    <a:pt x="1214104" y="2139916"/>
                  </a:lnTo>
                  <a:lnTo>
                    <a:pt x="1266979" y="2143909"/>
                  </a:lnTo>
                  <a:lnTo>
                    <a:pt x="1320420" y="2146327"/>
                  </a:lnTo>
                  <a:lnTo>
                    <a:pt x="1374387" y="2147139"/>
                  </a:lnTo>
                  <a:lnTo>
                    <a:pt x="1428354" y="2146327"/>
                  </a:lnTo>
                  <a:lnTo>
                    <a:pt x="1481795" y="2143909"/>
                  </a:lnTo>
                  <a:lnTo>
                    <a:pt x="1534670" y="2139916"/>
                  </a:lnTo>
                  <a:lnTo>
                    <a:pt x="1586941" y="2134378"/>
                  </a:lnTo>
                  <a:lnTo>
                    <a:pt x="1638571" y="2127325"/>
                  </a:lnTo>
                  <a:lnTo>
                    <a:pt x="1689522" y="2118785"/>
                  </a:lnTo>
                  <a:lnTo>
                    <a:pt x="1739754" y="2108790"/>
                  </a:lnTo>
                  <a:lnTo>
                    <a:pt x="1789230" y="2097369"/>
                  </a:lnTo>
                  <a:lnTo>
                    <a:pt x="1837911" y="2084551"/>
                  </a:lnTo>
                  <a:lnTo>
                    <a:pt x="1885760" y="2070367"/>
                  </a:lnTo>
                  <a:lnTo>
                    <a:pt x="1932739" y="2054847"/>
                  </a:lnTo>
                  <a:lnTo>
                    <a:pt x="1978808" y="2038020"/>
                  </a:lnTo>
                  <a:lnTo>
                    <a:pt x="2023930" y="2019916"/>
                  </a:lnTo>
                  <a:lnTo>
                    <a:pt x="2068067" y="2000565"/>
                  </a:lnTo>
                  <a:lnTo>
                    <a:pt x="2111180" y="1979997"/>
                  </a:lnTo>
                  <a:lnTo>
                    <a:pt x="2153232" y="1958241"/>
                  </a:lnTo>
                  <a:lnTo>
                    <a:pt x="2194183" y="1935328"/>
                  </a:lnTo>
                  <a:lnTo>
                    <a:pt x="2233997" y="1911287"/>
                  </a:lnTo>
                  <a:lnTo>
                    <a:pt x="2272634" y="1886149"/>
                  </a:lnTo>
                  <a:lnTo>
                    <a:pt x="2310056" y="1859942"/>
                  </a:lnTo>
                  <a:lnTo>
                    <a:pt x="2346226" y="1832697"/>
                  </a:lnTo>
                  <a:lnTo>
                    <a:pt x="2381105" y="1804444"/>
                  </a:lnTo>
                  <a:lnTo>
                    <a:pt x="2414655" y="1775212"/>
                  </a:lnTo>
                  <a:lnTo>
                    <a:pt x="2446837" y="1745032"/>
                  </a:lnTo>
                  <a:lnTo>
                    <a:pt x="2477614" y="1713933"/>
                  </a:lnTo>
                  <a:lnTo>
                    <a:pt x="2506948" y="1681944"/>
                  </a:lnTo>
                  <a:lnTo>
                    <a:pt x="2534799" y="1649097"/>
                  </a:lnTo>
                  <a:lnTo>
                    <a:pt x="2561131" y="1615420"/>
                  </a:lnTo>
                  <a:lnTo>
                    <a:pt x="2585904" y="1580943"/>
                  </a:lnTo>
                  <a:lnTo>
                    <a:pt x="2609080" y="1545697"/>
                  </a:lnTo>
                  <a:lnTo>
                    <a:pt x="2630622" y="1509711"/>
                  </a:lnTo>
                  <a:lnTo>
                    <a:pt x="2650492" y="1473016"/>
                  </a:lnTo>
                  <a:lnTo>
                    <a:pt x="2668650" y="1435639"/>
                  </a:lnTo>
                  <a:lnTo>
                    <a:pt x="2685059" y="1397613"/>
                  </a:lnTo>
                  <a:lnTo>
                    <a:pt x="2699680" y="1358966"/>
                  </a:lnTo>
                  <a:lnTo>
                    <a:pt x="2712476" y="1319728"/>
                  </a:lnTo>
                  <a:lnTo>
                    <a:pt x="2723408" y="1279930"/>
                  </a:lnTo>
                  <a:lnTo>
                    <a:pt x="2732438" y="1239600"/>
                  </a:lnTo>
                  <a:lnTo>
                    <a:pt x="2739528" y="1198769"/>
                  </a:lnTo>
                  <a:lnTo>
                    <a:pt x="2744640" y="1157467"/>
                  </a:lnTo>
                  <a:lnTo>
                    <a:pt x="2747735" y="1115724"/>
                  </a:lnTo>
                  <a:lnTo>
                    <a:pt x="2748775" y="1073569"/>
                  </a:lnTo>
                  <a:lnTo>
                    <a:pt x="2747735" y="1031413"/>
                  </a:lnTo>
                  <a:lnTo>
                    <a:pt x="2744640" y="989670"/>
                  </a:lnTo>
                  <a:lnTo>
                    <a:pt x="2739528" y="948368"/>
                  </a:lnTo>
                  <a:lnTo>
                    <a:pt x="2732438" y="907537"/>
                  </a:lnTo>
                  <a:lnTo>
                    <a:pt x="2723408" y="867208"/>
                  </a:lnTo>
                  <a:lnTo>
                    <a:pt x="2712476" y="827409"/>
                  </a:lnTo>
                  <a:lnTo>
                    <a:pt x="2699680" y="788171"/>
                  </a:lnTo>
                  <a:lnTo>
                    <a:pt x="2685059" y="749524"/>
                  </a:lnTo>
                  <a:lnTo>
                    <a:pt x="2668650" y="711498"/>
                  </a:lnTo>
                  <a:lnTo>
                    <a:pt x="2650492" y="674122"/>
                  </a:lnTo>
                  <a:lnTo>
                    <a:pt x="2630622" y="637426"/>
                  </a:lnTo>
                  <a:lnTo>
                    <a:pt x="2609080" y="601440"/>
                  </a:lnTo>
                  <a:lnTo>
                    <a:pt x="2585904" y="566194"/>
                  </a:lnTo>
                  <a:lnTo>
                    <a:pt x="2561131" y="531718"/>
                  </a:lnTo>
                  <a:lnTo>
                    <a:pt x="2534799" y="498041"/>
                  </a:lnTo>
                  <a:lnTo>
                    <a:pt x="2506948" y="465193"/>
                  </a:lnTo>
                  <a:lnTo>
                    <a:pt x="2477614" y="433205"/>
                  </a:lnTo>
                  <a:lnTo>
                    <a:pt x="2446837" y="402106"/>
                  </a:lnTo>
                  <a:lnTo>
                    <a:pt x="2414655" y="371925"/>
                  </a:lnTo>
                  <a:lnTo>
                    <a:pt x="2381105" y="342694"/>
                  </a:lnTo>
                  <a:lnTo>
                    <a:pt x="2346226" y="314441"/>
                  </a:lnTo>
                  <a:lnTo>
                    <a:pt x="2310056" y="287196"/>
                  </a:lnTo>
                  <a:lnTo>
                    <a:pt x="2272634" y="260989"/>
                  </a:lnTo>
                  <a:lnTo>
                    <a:pt x="2233997" y="235851"/>
                  </a:lnTo>
                  <a:lnTo>
                    <a:pt x="2194183" y="211810"/>
                  </a:lnTo>
                  <a:lnTo>
                    <a:pt x="2153232" y="188897"/>
                  </a:lnTo>
                  <a:lnTo>
                    <a:pt x="2111180" y="167141"/>
                  </a:lnTo>
                  <a:lnTo>
                    <a:pt x="2068067" y="146573"/>
                  </a:lnTo>
                  <a:lnTo>
                    <a:pt x="2023930" y="127222"/>
                  </a:lnTo>
                  <a:lnTo>
                    <a:pt x="1978808" y="109118"/>
                  </a:lnTo>
                  <a:lnTo>
                    <a:pt x="1932739" y="92291"/>
                  </a:lnTo>
                  <a:lnTo>
                    <a:pt x="1885760" y="76771"/>
                  </a:lnTo>
                  <a:lnTo>
                    <a:pt x="1837911" y="62587"/>
                  </a:lnTo>
                  <a:lnTo>
                    <a:pt x="1789230" y="49770"/>
                  </a:lnTo>
                  <a:lnTo>
                    <a:pt x="1739754" y="38348"/>
                  </a:lnTo>
                  <a:lnTo>
                    <a:pt x="1689522" y="28353"/>
                  </a:lnTo>
                  <a:lnTo>
                    <a:pt x="1638571" y="19814"/>
                  </a:lnTo>
                  <a:lnTo>
                    <a:pt x="1586941" y="12760"/>
                  </a:lnTo>
                  <a:lnTo>
                    <a:pt x="1534670" y="7222"/>
                  </a:lnTo>
                  <a:lnTo>
                    <a:pt x="1481795" y="3229"/>
                  </a:lnTo>
                  <a:lnTo>
                    <a:pt x="1428354" y="812"/>
                  </a:lnTo>
                  <a:lnTo>
                    <a:pt x="1374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object 5">
              <a:extLst>
                <a:ext uri="{FF2B5EF4-FFF2-40B4-BE49-F238E27FC236}">
                  <a16:creationId xmlns:a16="http://schemas.microsoft.com/office/drawing/2014/main" id="{0F4B4870-E621-5D2B-8F0C-3CAA0A1AE410}"/>
                </a:ext>
              </a:extLst>
            </p:cNvPr>
            <p:cNvSpPr/>
            <p:nvPr/>
          </p:nvSpPr>
          <p:spPr>
            <a:xfrm>
              <a:off x="1268103" y="1754588"/>
              <a:ext cx="2748915" cy="2147570"/>
            </a:xfrm>
            <a:custGeom>
              <a:avLst/>
              <a:gdLst/>
              <a:ahLst/>
              <a:cxnLst/>
              <a:rect l="l" t="t" r="r" b="b"/>
              <a:pathLst>
                <a:path w="2748915" h="2147570">
                  <a:moveTo>
                    <a:pt x="0" y="1073569"/>
                  </a:moveTo>
                  <a:lnTo>
                    <a:pt x="1040" y="1031413"/>
                  </a:lnTo>
                  <a:lnTo>
                    <a:pt x="4135" y="989670"/>
                  </a:lnTo>
                  <a:lnTo>
                    <a:pt x="9246" y="948368"/>
                  </a:lnTo>
                  <a:lnTo>
                    <a:pt x="16336" y="907537"/>
                  </a:lnTo>
                  <a:lnTo>
                    <a:pt x="25366" y="867208"/>
                  </a:lnTo>
                  <a:lnTo>
                    <a:pt x="36298" y="827409"/>
                  </a:lnTo>
                  <a:lnTo>
                    <a:pt x="49094" y="788171"/>
                  </a:lnTo>
                  <a:lnTo>
                    <a:pt x="63715" y="749524"/>
                  </a:lnTo>
                  <a:lnTo>
                    <a:pt x="80124" y="711498"/>
                  </a:lnTo>
                  <a:lnTo>
                    <a:pt x="98283" y="674122"/>
                  </a:lnTo>
                  <a:lnTo>
                    <a:pt x="118152" y="637426"/>
                  </a:lnTo>
                  <a:lnTo>
                    <a:pt x="139694" y="601440"/>
                  </a:lnTo>
                  <a:lnTo>
                    <a:pt x="162871" y="566194"/>
                  </a:lnTo>
                  <a:lnTo>
                    <a:pt x="187644" y="531718"/>
                  </a:lnTo>
                  <a:lnTo>
                    <a:pt x="213975" y="498041"/>
                  </a:lnTo>
                  <a:lnTo>
                    <a:pt x="241827" y="465193"/>
                  </a:lnTo>
                  <a:lnTo>
                    <a:pt x="271160" y="433205"/>
                  </a:lnTo>
                  <a:lnTo>
                    <a:pt x="301937" y="402106"/>
                  </a:lnTo>
                  <a:lnTo>
                    <a:pt x="334119" y="371926"/>
                  </a:lnTo>
                  <a:lnTo>
                    <a:pt x="367669" y="342694"/>
                  </a:lnTo>
                  <a:lnTo>
                    <a:pt x="402548" y="314441"/>
                  </a:lnTo>
                  <a:lnTo>
                    <a:pt x="438718" y="287196"/>
                  </a:lnTo>
                  <a:lnTo>
                    <a:pt x="476141" y="260989"/>
                  </a:lnTo>
                  <a:lnTo>
                    <a:pt x="514778" y="235851"/>
                  </a:lnTo>
                  <a:lnTo>
                    <a:pt x="554591" y="211810"/>
                  </a:lnTo>
                  <a:lnTo>
                    <a:pt x="595543" y="188897"/>
                  </a:lnTo>
                  <a:lnTo>
                    <a:pt x="637594" y="167141"/>
                  </a:lnTo>
                  <a:lnTo>
                    <a:pt x="680707" y="146573"/>
                  </a:lnTo>
                  <a:lnTo>
                    <a:pt x="724844" y="127222"/>
                  </a:lnTo>
                  <a:lnTo>
                    <a:pt x="769966" y="109118"/>
                  </a:lnTo>
                  <a:lnTo>
                    <a:pt x="816035" y="92291"/>
                  </a:lnTo>
                  <a:lnTo>
                    <a:pt x="863013" y="76771"/>
                  </a:lnTo>
                  <a:lnTo>
                    <a:pt x="910863" y="62587"/>
                  </a:lnTo>
                  <a:lnTo>
                    <a:pt x="959544" y="49770"/>
                  </a:lnTo>
                  <a:lnTo>
                    <a:pt x="1009020" y="38348"/>
                  </a:lnTo>
                  <a:lnTo>
                    <a:pt x="1059252" y="28353"/>
                  </a:lnTo>
                  <a:lnTo>
                    <a:pt x="1110202" y="19814"/>
                  </a:lnTo>
                  <a:lnTo>
                    <a:pt x="1161832" y="12760"/>
                  </a:lnTo>
                  <a:lnTo>
                    <a:pt x="1214104" y="7222"/>
                  </a:lnTo>
                  <a:lnTo>
                    <a:pt x="1266979" y="3229"/>
                  </a:lnTo>
                  <a:lnTo>
                    <a:pt x="1320419" y="812"/>
                  </a:lnTo>
                  <a:lnTo>
                    <a:pt x="1374387" y="0"/>
                  </a:lnTo>
                  <a:lnTo>
                    <a:pt x="1428354" y="812"/>
                  </a:lnTo>
                  <a:lnTo>
                    <a:pt x="1481794" y="3229"/>
                  </a:lnTo>
                  <a:lnTo>
                    <a:pt x="1534669" y="7222"/>
                  </a:lnTo>
                  <a:lnTo>
                    <a:pt x="1586941" y="12760"/>
                  </a:lnTo>
                  <a:lnTo>
                    <a:pt x="1638571" y="19814"/>
                  </a:lnTo>
                  <a:lnTo>
                    <a:pt x="1689521" y="28353"/>
                  </a:lnTo>
                  <a:lnTo>
                    <a:pt x="1739753" y="38348"/>
                  </a:lnTo>
                  <a:lnTo>
                    <a:pt x="1789229" y="49770"/>
                  </a:lnTo>
                  <a:lnTo>
                    <a:pt x="1837911" y="62587"/>
                  </a:lnTo>
                  <a:lnTo>
                    <a:pt x="1885760" y="76771"/>
                  </a:lnTo>
                  <a:lnTo>
                    <a:pt x="1932738" y="92291"/>
                  </a:lnTo>
                  <a:lnTo>
                    <a:pt x="1978808" y="109118"/>
                  </a:lnTo>
                  <a:lnTo>
                    <a:pt x="2023930" y="127222"/>
                  </a:lnTo>
                  <a:lnTo>
                    <a:pt x="2068067" y="146573"/>
                  </a:lnTo>
                  <a:lnTo>
                    <a:pt x="2111180" y="167141"/>
                  </a:lnTo>
                  <a:lnTo>
                    <a:pt x="2153231" y="188897"/>
                  </a:lnTo>
                  <a:lnTo>
                    <a:pt x="2194183" y="211810"/>
                  </a:lnTo>
                  <a:lnTo>
                    <a:pt x="2233996" y="235851"/>
                  </a:lnTo>
                  <a:lnTo>
                    <a:pt x="2272633" y="260989"/>
                  </a:lnTo>
                  <a:lnTo>
                    <a:pt x="2310056" y="287196"/>
                  </a:lnTo>
                  <a:lnTo>
                    <a:pt x="2346226" y="314441"/>
                  </a:lnTo>
                  <a:lnTo>
                    <a:pt x="2381105" y="342694"/>
                  </a:lnTo>
                  <a:lnTo>
                    <a:pt x="2414655" y="371926"/>
                  </a:lnTo>
                  <a:lnTo>
                    <a:pt x="2446837" y="402106"/>
                  </a:lnTo>
                  <a:lnTo>
                    <a:pt x="2477614" y="433205"/>
                  </a:lnTo>
                  <a:lnTo>
                    <a:pt x="2506947" y="465193"/>
                  </a:lnTo>
                  <a:lnTo>
                    <a:pt x="2534799" y="498041"/>
                  </a:lnTo>
                  <a:lnTo>
                    <a:pt x="2561130" y="531718"/>
                  </a:lnTo>
                  <a:lnTo>
                    <a:pt x="2585904" y="566194"/>
                  </a:lnTo>
                  <a:lnTo>
                    <a:pt x="2609080" y="601440"/>
                  </a:lnTo>
                  <a:lnTo>
                    <a:pt x="2630622" y="637426"/>
                  </a:lnTo>
                  <a:lnTo>
                    <a:pt x="2650491" y="674122"/>
                  </a:lnTo>
                  <a:lnTo>
                    <a:pt x="2668650" y="711498"/>
                  </a:lnTo>
                  <a:lnTo>
                    <a:pt x="2685059" y="749524"/>
                  </a:lnTo>
                  <a:lnTo>
                    <a:pt x="2699680" y="788171"/>
                  </a:lnTo>
                  <a:lnTo>
                    <a:pt x="2712476" y="827409"/>
                  </a:lnTo>
                  <a:lnTo>
                    <a:pt x="2723408" y="867208"/>
                  </a:lnTo>
                  <a:lnTo>
                    <a:pt x="2732438" y="907537"/>
                  </a:lnTo>
                  <a:lnTo>
                    <a:pt x="2739528" y="948368"/>
                  </a:lnTo>
                  <a:lnTo>
                    <a:pt x="2744640" y="989670"/>
                  </a:lnTo>
                  <a:lnTo>
                    <a:pt x="2747734" y="1031413"/>
                  </a:lnTo>
                  <a:lnTo>
                    <a:pt x="2748775" y="1073569"/>
                  </a:lnTo>
                  <a:lnTo>
                    <a:pt x="2747734" y="1115724"/>
                  </a:lnTo>
                  <a:lnTo>
                    <a:pt x="2744640" y="1157467"/>
                  </a:lnTo>
                  <a:lnTo>
                    <a:pt x="2739528" y="1198770"/>
                  </a:lnTo>
                  <a:lnTo>
                    <a:pt x="2732438" y="1239600"/>
                  </a:lnTo>
                  <a:lnTo>
                    <a:pt x="2723408" y="1279930"/>
                  </a:lnTo>
                  <a:lnTo>
                    <a:pt x="2712476" y="1319728"/>
                  </a:lnTo>
                  <a:lnTo>
                    <a:pt x="2699680" y="1358966"/>
                  </a:lnTo>
                  <a:lnTo>
                    <a:pt x="2685059" y="1397613"/>
                  </a:lnTo>
                  <a:lnTo>
                    <a:pt x="2668650" y="1435640"/>
                  </a:lnTo>
                  <a:lnTo>
                    <a:pt x="2650491" y="1473016"/>
                  </a:lnTo>
                  <a:lnTo>
                    <a:pt x="2630622" y="1509712"/>
                  </a:lnTo>
                  <a:lnTo>
                    <a:pt x="2609080" y="1545698"/>
                  </a:lnTo>
                  <a:lnTo>
                    <a:pt x="2585904" y="1580944"/>
                  </a:lnTo>
                  <a:lnTo>
                    <a:pt x="2561130" y="1615420"/>
                  </a:lnTo>
                  <a:lnTo>
                    <a:pt x="2534799" y="1649097"/>
                  </a:lnTo>
                  <a:lnTo>
                    <a:pt x="2506947" y="1681945"/>
                  </a:lnTo>
                  <a:lnTo>
                    <a:pt x="2477614" y="1713933"/>
                  </a:lnTo>
                  <a:lnTo>
                    <a:pt x="2446837" y="1745032"/>
                  </a:lnTo>
                  <a:lnTo>
                    <a:pt x="2414655" y="1775212"/>
                  </a:lnTo>
                  <a:lnTo>
                    <a:pt x="2381105" y="1804444"/>
                  </a:lnTo>
                  <a:lnTo>
                    <a:pt x="2346226" y="1832697"/>
                  </a:lnTo>
                  <a:lnTo>
                    <a:pt x="2310056" y="1859942"/>
                  </a:lnTo>
                  <a:lnTo>
                    <a:pt x="2272633" y="1886149"/>
                  </a:lnTo>
                  <a:lnTo>
                    <a:pt x="2233996" y="1911287"/>
                  </a:lnTo>
                  <a:lnTo>
                    <a:pt x="2194183" y="1935328"/>
                  </a:lnTo>
                  <a:lnTo>
                    <a:pt x="2153231" y="1958241"/>
                  </a:lnTo>
                  <a:lnTo>
                    <a:pt x="2111180" y="1979997"/>
                  </a:lnTo>
                  <a:lnTo>
                    <a:pt x="2068067" y="2000565"/>
                  </a:lnTo>
                  <a:lnTo>
                    <a:pt x="2023930" y="2019916"/>
                  </a:lnTo>
                  <a:lnTo>
                    <a:pt x="1978808" y="2038020"/>
                  </a:lnTo>
                  <a:lnTo>
                    <a:pt x="1932738" y="2054847"/>
                  </a:lnTo>
                  <a:lnTo>
                    <a:pt x="1885760" y="2070367"/>
                  </a:lnTo>
                  <a:lnTo>
                    <a:pt x="1837911" y="2084551"/>
                  </a:lnTo>
                  <a:lnTo>
                    <a:pt x="1789229" y="2097368"/>
                  </a:lnTo>
                  <a:lnTo>
                    <a:pt x="1739753" y="2108790"/>
                  </a:lnTo>
                  <a:lnTo>
                    <a:pt x="1689521" y="2118785"/>
                  </a:lnTo>
                  <a:lnTo>
                    <a:pt x="1638571" y="2127324"/>
                  </a:lnTo>
                  <a:lnTo>
                    <a:pt x="1586941" y="2134378"/>
                  </a:lnTo>
                  <a:lnTo>
                    <a:pt x="1534669" y="2139916"/>
                  </a:lnTo>
                  <a:lnTo>
                    <a:pt x="1481794" y="2143909"/>
                  </a:lnTo>
                  <a:lnTo>
                    <a:pt x="1428354" y="2146326"/>
                  </a:lnTo>
                  <a:lnTo>
                    <a:pt x="1374387" y="2147139"/>
                  </a:lnTo>
                  <a:lnTo>
                    <a:pt x="1320419" y="2146326"/>
                  </a:lnTo>
                  <a:lnTo>
                    <a:pt x="1266979" y="2143909"/>
                  </a:lnTo>
                  <a:lnTo>
                    <a:pt x="1214104" y="2139916"/>
                  </a:lnTo>
                  <a:lnTo>
                    <a:pt x="1161832" y="2134378"/>
                  </a:lnTo>
                  <a:lnTo>
                    <a:pt x="1110202" y="2127324"/>
                  </a:lnTo>
                  <a:lnTo>
                    <a:pt x="1059252" y="2118785"/>
                  </a:lnTo>
                  <a:lnTo>
                    <a:pt x="1009020" y="2108790"/>
                  </a:lnTo>
                  <a:lnTo>
                    <a:pt x="959544" y="2097368"/>
                  </a:lnTo>
                  <a:lnTo>
                    <a:pt x="910863" y="2084551"/>
                  </a:lnTo>
                  <a:lnTo>
                    <a:pt x="863013" y="2070367"/>
                  </a:lnTo>
                  <a:lnTo>
                    <a:pt x="816035" y="2054847"/>
                  </a:lnTo>
                  <a:lnTo>
                    <a:pt x="769966" y="2038020"/>
                  </a:lnTo>
                  <a:lnTo>
                    <a:pt x="724844" y="2019916"/>
                  </a:lnTo>
                  <a:lnTo>
                    <a:pt x="680707" y="2000565"/>
                  </a:lnTo>
                  <a:lnTo>
                    <a:pt x="637594" y="1979997"/>
                  </a:lnTo>
                  <a:lnTo>
                    <a:pt x="595543" y="1958241"/>
                  </a:lnTo>
                  <a:lnTo>
                    <a:pt x="554591" y="1935328"/>
                  </a:lnTo>
                  <a:lnTo>
                    <a:pt x="514778" y="1911287"/>
                  </a:lnTo>
                  <a:lnTo>
                    <a:pt x="476141" y="1886149"/>
                  </a:lnTo>
                  <a:lnTo>
                    <a:pt x="438718" y="1859942"/>
                  </a:lnTo>
                  <a:lnTo>
                    <a:pt x="402548" y="1832697"/>
                  </a:lnTo>
                  <a:lnTo>
                    <a:pt x="367669" y="1804444"/>
                  </a:lnTo>
                  <a:lnTo>
                    <a:pt x="334119" y="1775212"/>
                  </a:lnTo>
                  <a:lnTo>
                    <a:pt x="301937" y="1745032"/>
                  </a:lnTo>
                  <a:lnTo>
                    <a:pt x="271160" y="1713933"/>
                  </a:lnTo>
                  <a:lnTo>
                    <a:pt x="241827" y="1681945"/>
                  </a:lnTo>
                  <a:lnTo>
                    <a:pt x="213975" y="1649097"/>
                  </a:lnTo>
                  <a:lnTo>
                    <a:pt x="187644" y="1615420"/>
                  </a:lnTo>
                  <a:lnTo>
                    <a:pt x="162871" y="1580944"/>
                  </a:lnTo>
                  <a:lnTo>
                    <a:pt x="139694" y="1545698"/>
                  </a:lnTo>
                  <a:lnTo>
                    <a:pt x="118152" y="1509712"/>
                  </a:lnTo>
                  <a:lnTo>
                    <a:pt x="98283" y="1473016"/>
                  </a:lnTo>
                  <a:lnTo>
                    <a:pt x="80124" y="1435640"/>
                  </a:lnTo>
                  <a:lnTo>
                    <a:pt x="63715" y="1397613"/>
                  </a:lnTo>
                  <a:lnTo>
                    <a:pt x="49094" y="1358966"/>
                  </a:lnTo>
                  <a:lnTo>
                    <a:pt x="36298" y="1319728"/>
                  </a:lnTo>
                  <a:lnTo>
                    <a:pt x="25366" y="1279930"/>
                  </a:lnTo>
                  <a:lnTo>
                    <a:pt x="16336" y="1239600"/>
                  </a:lnTo>
                  <a:lnTo>
                    <a:pt x="9246" y="1198770"/>
                  </a:lnTo>
                  <a:lnTo>
                    <a:pt x="4135" y="1157467"/>
                  </a:lnTo>
                  <a:lnTo>
                    <a:pt x="1040" y="1115724"/>
                  </a:lnTo>
                  <a:lnTo>
                    <a:pt x="0" y="1073569"/>
                  </a:lnTo>
                  <a:close/>
                </a:path>
              </a:pathLst>
            </a:custGeom>
            <a:ln w="15875">
              <a:solidFill>
                <a:srgbClr val="A9ACEE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7" name="object 6">
              <a:extLst>
                <a:ext uri="{FF2B5EF4-FFF2-40B4-BE49-F238E27FC236}">
                  <a16:creationId xmlns:a16="http://schemas.microsoft.com/office/drawing/2014/main" id="{B2775337-EAD4-6294-46BD-3B6F5FBDE8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303" y="2944368"/>
              <a:ext cx="417575" cy="411479"/>
            </a:xfrm>
            <a:prstGeom prst="rect">
              <a:avLst/>
            </a:prstGeom>
          </p:spPr>
        </p:pic>
        <p:pic>
          <p:nvPicPr>
            <p:cNvPr id="58" name="object 7">
              <a:extLst>
                <a:ext uri="{FF2B5EF4-FFF2-40B4-BE49-F238E27FC236}">
                  <a16:creationId xmlns:a16="http://schemas.microsoft.com/office/drawing/2014/main" id="{50BCF882-8420-F4CD-4088-39EA672F1BC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6127" y="2956560"/>
              <a:ext cx="417575" cy="411479"/>
            </a:xfrm>
            <a:prstGeom prst="rect">
              <a:avLst/>
            </a:prstGeom>
          </p:spPr>
        </p:pic>
        <p:pic>
          <p:nvPicPr>
            <p:cNvPr id="59" name="object 8">
              <a:extLst>
                <a:ext uri="{FF2B5EF4-FFF2-40B4-BE49-F238E27FC236}">
                  <a16:creationId xmlns:a16="http://schemas.microsoft.com/office/drawing/2014/main" id="{EB442AD9-2BE4-DBDF-32FD-899BC3B30BD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9711" y="2956560"/>
              <a:ext cx="417575" cy="411479"/>
            </a:xfrm>
            <a:prstGeom prst="rect">
              <a:avLst/>
            </a:prstGeom>
          </p:spPr>
        </p:pic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087A90C2-AABF-E551-17C3-6058EABDBAD3}"/>
              </a:ext>
            </a:extLst>
          </p:cNvPr>
          <p:cNvSpPr txBox="1"/>
          <p:nvPr/>
        </p:nvSpPr>
        <p:spPr>
          <a:xfrm>
            <a:off x="685243" y="2706151"/>
            <a:ext cx="88900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1275" algn="r">
              <a:lnSpc>
                <a:spcPts val="1415"/>
              </a:lnSpc>
              <a:spcBef>
                <a:spcPts val="100"/>
              </a:spcBef>
              <a:tabLst>
                <a:tab pos="568325" algn="l"/>
              </a:tabLst>
            </a:pPr>
            <a:r>
              <a:rPr sz="1200" spc="-25" dirty="0">
                <a:latin typeface="Arial"/>
                <a:cs typeface="Arial"/>
              </a:rPr>
              <a:t>c4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c5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15"/>
              </a:lnSpc>
              <a:tabLst>
                <a:tab pos="568325" algn="l"/>
              </a:tabLst>
            </a:pPr>
            <a:r>
              <a:rPr sz="1200" spc="-20" dirty="0">
                <a:latin typeface="Arial"/>
                <a:cs typeface="Arial"/>
              </a:rPr>
              <a:t>0.77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0.79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9F909208-C46F-30DC-3960-E2609A3647B0}"/>
              </a:ext>
            </a:extLst>
          </p:cNvPr>
          <p:cNvSpPr txBox="1"/>
          <p:nvPr/>
        </p:nvSpPr>
        <p:spPr>
          <a:xfrm>
            <a:off x="1886165" y="2706151"/>
            <a:ext cx="32067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67310">
              <a:lnSpc>
                <a:spcPts val="1390"/>
              </a:lnSpc>
              <a:spcBef>
                <a:spcPts val="185"/>
              </a:spcBef>
            </a:pPr>
            <a:r>
              <a:rPr sz="1200" spc="-25" dirty="0">
                <a:latin typeface="Arial"/>
                <a:cs typeface="Arial"/>
              </a:rPr>
              <a:t>c4 </a:t>
            </a:r>
            <a:r>
              <a:rPr sz="1200" spc="-20" dirty="0">
                <a:latin typeface="Arial"/>
                <a:cs typeface="Arial"/>
              </a:rPr>
              <a:t>0.78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11">
            <a:extLst>
              <a:ext uri="{FF2B5EF4-FFF2-40B4-BE49-F238E27FC236}">
                <a16:creationId xmlns:a16="http://schemas.microsoft.com/office/drawing/2014/main" id="{C8322840-48BF-9190-787A-148DF226E21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432" y="1719108"/>
            <a:ext cx="451104" cy="448055"/>
          </a:xfrm>
          <a:prstGeom prst="rect">
            <a:avLst/>
          </a:prstGeom>
        </p:spPr>
      </p:pic>
      <p:sp>
        <p:nvSpPr>
          <p:cNvPr id="8" name="object 12">
            <a:extLst>
              <a:ext uri="{FF2B5EF4-FFF2-40B4-BE49-F238E27FC236}">
                <a16:creationId xmlns:a16="http://schemas.microsoft.com/office/drawing/2014/main" id="{2A77DE0A-61BA-83CC-7754-1D46DD41DAC5}"/>
              </a:ext>
            </a:extLst>
          </p:cNvPr>
          <p:cNvSpPr txBox="1"/>
          <p:nvPr/>
        </p:nvSpPr>
        <p:spPr>
          <a:xfrm>
            <a:off x="631925" y="1334551"/>
            <a:ext cx="32067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97155">
              <a:lnSpc>
                <a:spcPts val="1390"/>
              </a:lnSpc>
              <a:spcBef>
                <a:spcPts val="185"/>
              </a:spcBef>
            </a:pPr>
            <a:r>
              <a:rPr sz="1200" spc="-25" dirty="0">
                <a:latin typeface="Arial"/>
                <a:cs typeface="Arial"/>
              </a:rPr>
              <a:t>c1 </a:t>
            </a:r>
            <a:r>
              <a:rPr sz="1200" spc="-20" dirty="0">
                <a:latin typeface="Arial"/>
                <a:cs typeface="Arial"/>
              </a:rPr>
              <a:t>0.82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21C1BB4A-902C-9BF5-9115-245DA58373CE}"/>
              </a:ext>
            </a:extLst>
          </p:cNvPr>
          <p:cNvSpPr txBox="1"/>
          <p:nvPr/>
        </p:nvSpPr>
        <p:spPr>
          <a:xfrm>
            <a:off x="1809349" y="1340648"/>
            <a:ext cx="32067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97155">
              <a:lnSpc>
                <a:spcPts val="1420"/>
              </a:lnSpc>
              <a:spcBef>
                <a:spcPts val="160"/>
              </a:spcBef>
            </a:pPr>
            <a:r>
              <a:rPr sz="1200" spc="-25" dirty="0">
                <a:latin typeface="Arial"/>
                <a:cs typeface="Arial"/>
              </a:rPr>
              <a:t>c3 </a:t>
            </a:r>
            <a:r>
              <a:rPr sz="1200" spc="-20" dirty="0">
                <a:latin typeface="Arial"/>
                <a:cs typeface="Arial"/>
              </a:rPr>
              <a:t>0.81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4">
            <a:extLst>
              <a:ext uri="{FF2B5EF4-FFF2-40B4-BE49-F238E27FC236}">
                <a16:creationId xmlns:a16="http://schemas.microsoft.com/office/drawing/2014/main" id="{83BB9D49-DDE6-D86C-5D19-027D3D2C751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2064" y="1725204"/>
            <a:ext cx="448056" cy="448055"/>
          </a:xfrm>
          <a:prstGeom prst="rect">
            <a:avLst/>
          </a:prstGeom>
        </p:spPr>
      </p:pic>
      <p:sp>
        <p:nvSpPr>
          <p:cNvPr id="11" name="object 15">
            <a:extLst>
              <a:ext uri="{FF2B5EF4-FFF2-40B4-BE49-F238E27FC236}">
                <a16:creationId xmlns:a16="http://schemas.microsoft.com/office/drawing/2014/main" id="{F552AAAB-6E0A-686B-CEBF-76476DA03CDC}"/>
              </a:ext>
            </a:extLst>
          </p:cNvPr>
          <p:cNvSpPr txBox="1"/>
          <p:nvPr/>
        </p:nvSpPr>
        <p:spPr>
          <a:xfrm>
            <a:off x="1209101" y="1307119"/>
            <a:ext cx="32067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97155">
              <a:lnSpc>
                <a:spcPts val="1390"/>
              </a:lnSpc>
              <a:spcBef>
                <a:spcPts val="185"/>
              </a:spcBef>
            </a:pPr>
            <a:r>
              <a:rPr sz="1200" spc="-25" dirty="0">
                <a:latin typeface="Arial"/>
                <a:cs typeface="Arial"/>
              </a:rPr>
              <a:t>c2 </a:t>
            </a:r>
            <a:r>
              <a:rPr sz="1200" spc="-20" dirty="0">
                <a:latin typeface="Arial"/>
                <a:cs typeface="Arial"/>
              </a:rPr>
              <a:t>0.80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6">
            <a:extLst>
              <a:ext uri="{FF2B5EF4-FFF2-40B4-BE49-F238E27FC236}">
                <a16:creationId xmlns:a16="http://schemas.microsoft.com/office/drawing/2014/main" id="{E269F47B-09C0-DD2F-B1E7-D3B81A4BE3F4}"/>
              </a:ext>
            </a:extLst>
          </p:cNvPr>
          <p:cNvGrpSpPr/>
          <p:nvPr/>
        </p:nvGrpSpPr>
        <p:grpSpPr>
          <a:xfrm>
            <a:off x="1203320" y="1291134"/>
            <a:ext cx="3528272" cy="3128491"/>
            <a:chOff x="2407920" y="1946418"/>
            <a:chExt cx="3528272" cy="3128491"/>
          </a:xfrm>
        </p:grpSpPr>
        <p:pic>
          <p:nvPicPr>
            <p:cNvPr id="42" name="object 17">
              <a:extLst>
                <a:ext uri="{FF2B5EF4-FFF2-40B4-BE49-F238E27FC236}">
                  <a16:creationId xmlns:a16="http://schemas.microsoft.com/office/drawing/2014/main" id="{0FFEC8BA-65BB-7D50-1908-188BCD542B8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7920" y="2350008"/>
              <a:ext cx="448056" cy="481584"/>
            </a:xfrm>
            <a:prstGeom prst="rect">
              <a:avLst/>
            </a:prstGeom>
          </p:spPr>
        </p:pic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EA06C166-EB1B-6E9E-0D5B-7B0270AE275D}"/>
                </a:ext>
              </a:extLst>
            </p:cNvPr>
            <p:cNvSpPr/>
            <p:nvPr/>
          </p:nvSpPr>
          <p:spPr>
            <a:xfrm>
              <a:off x="4904126" y="1946418"/>
              <a:ext cx="1031875" cy="3128010"/>
            </a:xfrm>
            <a:custGeom>
              <a:avLst/>
              <a:gdLst/>
              <a:ahLst/>
              <a:cxnLst/>
              <a:rect l="l" t="t" r="r" b="b"/>
              <a:pathLst>
                <a:path w="1031875" h="3128010">
                  <a:moveTo>
                    <a:pt x="1031490" y="0"/>
                  </a:moveTo>
                  <a:lnTo>
                    <a:pt x="0" y="0"/>
                  </a:lnTo>
                  <a:lnTo>
                    <a:pt x="0" y="3127916"/>
                  </a:lnTo>
                  <a:lnTo>
                    <a:pt x="940625" y="3127916"/>
                  </a:lnTo>
                  <a:lnTo>
                    <a:pt x="1031490" y="3037051"/>
                  </a:lnTo>
                  <a:lnTo>
                    <a:pt x="1031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" name="object 19">
              <a:extLst>
                <a:ext uri="{FF2B5EF4-FFF2-40B4-BE49-F238E27FC236}">
                  <a16:creationId xmlns:a16="http://schemas.microsoft.com/office/drawing/2014/main" id="{FBB7EF86-C7D8-E024-147B-6E486364DE85}"/>
                </a:ext>
              </a:extLst>
            </p:cNvPr>
            <p:cNvSpPr/>
            <p:nvPr/>
          </p:nvSpPr>
          <p:spPr>
            <a:xfrm>
              <a:off x="5844752" y="498346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0864" y="0"/>
                  </a:moveTo>
                  <a:lnTo>
                    <a:pt x="18173" y="18174"/>
                  </a:lnTo>
                  <a:lnTo>
                    <a:pt x="0" y="90864"/>
                  </a:lnTo>
                  <a:lnTo>
                    <a:pt x="90864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object 20">
              <a:extLst>
                <a:ext uri="{FF2B5EF4-FFF2-40B4-BE49-F238E27FC236}">
                  <a16:creationId xmlns:a16="http://schemas.microsoft.com/office/drawing/2014/main" id="{E69793CB-C980-ACEE-0C1A-8F03C3D5AA88}"/>
                </a:ext>
              </a:extLst>
            </p:cNvPr>
            <p:cNvSpPr/>
            <p:nvPr/>
          </p:nvSpPr>
          <p:spPr>
            <a:xfrm>
              <a:off x="4904126" y="1946418"/>
              <a:ext cx="1031875" cy="3128010"/>
            </a:xfrm>
            <a:custGeom>
              <a:avLst/>
              <a:gdLst/>
              <a:ahLst/>
              <a:cxnLst/>
              <a:rect l="l" t="t" r="r" b="b"/>
              <a:pathLst>
                <a:path w="1031875" h="3128010">
                  <a:moveTo>
                    <a:pt x="940624" y="3127917"/>
                  </a:moveTo>
                  <a:lnTo>
                    <a:pt x="958799" y="3055226"/>
                  </a:lnTo>
                  <a:lnTo>
                    <a:pt x="1031490" y="3037052"/>
                  </a:lnTo>
                  <a:lnTo>
                    <a:pt x="940624" y="3127917"/>
                  </a:lnTo>
                  <a:lnTo>
                    <a:pt x="0" y="3127917"/>
                  </a:lnTo>
                  <a:lnTo>
                    <a:pt x="0" y="0"/>
                  </a:lnTo>
                  <a:lnTo>
                    <a:pt x="1031490" y="0"/>
                  </a:lnTo>
                  <a:lnTo>
                    <a:pt x="1031490" y="3037052"/>
                  </a:lnTo>
                </a:path>
              </a:pathLst>
            </a:custGeom>
            <a:ln w="15875">
              <a:solidFill>
                <a:srgbClr val="A9ACEE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6" name="object 21">
              <a:extLst>
                <a:ext uri="{FF2B5EF4-FFF2-40B4-BE49-F238E27FC236}">
                  <a16:creationId xmlns:a16="http://schemas.microsoft.com/office/drawing/2014/main" id="{10091452-C93D-FF50-545E-6CC1C33087E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3040" y="3486912"/>
              <a:ext cx="621791" cy="612648"/>
            </a:xfrm>
            <a:prstGeom prst="rect">
              <a:avLst/>
            </a:prstGeom>
          </p:spPr>
        </p:pic>
        <p:pic>
          <p:nvPicPr>
            <p:cNvPr id="47" name="object 22">
              <a:extLst>
                <a:ext uri="{FF2B5EF4-FFF2-40B4-BE49-F238E27FC236}">
                  <a16:creationId xmlns:a16="http://schemas.microsoft.com/office/drawing/2014/main" id="{C8FC63E1-5428-320B-7090-505B5995B31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6672" y="3587496"/>
              <a:ext cx="417575" cy="411479"/>
            </a:xfrm>
            <a:prstGeom prst="rect">
              <a:avLst/>
            </a:prstGeom>
          </p:spPr>
        </p:pic>
        <p:pic>
          <p:nvPicPr>
            <p:cNvPr id="48" name="object 23">
              <a:extLst>
                <a:ext uri="{FF2B5EF4-FFF2-40B4-BE49-F238E27FC236}">
                  <a16:creationId xmlns:a16="http://schemas.microsoft.com/office/drawing/2014/main" id="{FB2B0453-DC02-7EE5-C898-026EB118548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73040" y="3971544"/>
              <a:ext cx="621791" cy="615695"/>
            </a:xfrm>
            <a:prstGeom prst="rect">
              <a:avLst/>
            </a:prstGeom>
          </p:spPr>
        </p:pic>
        <p:pic>
          <p:nvPicPr>
            <p:cNvPr id="49" name="object 24">
              <a:extLst>
                <a:ext uri="{FF2B5EF4-FFF2-40B4-BE49-F238E27FC236}">
                  <a16:creationId xmlns:a16="http://schemas.microsoft.com/office/drawing/2014/main" id="{1F75398A-1CF5-DB74-CCD8-2BAD246DC14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6672" y="4075176"/>
              <a:ext cx="417575" cy="408431"/>
            </a:xfrm>
            <a:prstGeom prst="rect">
              <a:avLst/>
            </a:prstGeom>
          </p:spPr>
        </p:pic>
        <p:pic>
          <p:nvPicPr>
            <p:cNvPr id="50" name="object 25">
              <a:extLst>
                <a:ext uri="{FF2B5EF4-FFF2-40B4-BE49-F238E27FC236}">
                  <a16:creationId xmlns:a16="http://schemas.microsoft.com/office/drawing/2014/main" id="{A22C54F7-A95E-8849-55AD-917502DF8EB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79136" y="4459224"/>
              <a:ext cx="621791" cy="612648"/>
            </a:xfrm>
            <a:prstGeom prst="rect">
              <a:avLst/>
            </a:prstGeom>
          </p:spPr>
        </p:pic>
        <p:pic>
          <p:nvPicPr>
            <p:cNvPr id="51" name="object 26">
              <a:extLst>
                <a:ext uri="{FF2B5EF4-FFF2-40B4-BE49-F238E27FC236}">
                  <a16:creationId xmlns:a16="http://schemas.microsoft.com/office/drawing/2014/main" id="{DDC6F605-562A-A1D7-9D8B-4BB16CB9456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2768" y="4559808"/>
              <a:ext cx="417575" cy="411480"/>
            </a:xfrm>
            <a:prstGeom prst="rect">
              <a:avLst/>
            </a:prstGeom>
          </p:spPr>
        </p:pic>
        <p:pic>
          <p:nvPicPr>
            <p:cNvPr id="52" name="object 27">
              <a:extLst>
                <a:ext uri="{FF2B5EF4-FFF2-40B4-BE49-F238E27FC236}">
                  <a16:creationId xmlns:a16="http://schemas.microsoft.com/office/drawing/2014/main" id="{96FB9706-74A9-062C-8470-A6EDE18DE8B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6672" y="3063240"/>
              <a:ext cx="448055" cy="448055"/>
            </a:xfrm>
            <a:prstGeom prst="rect">
              <a:avLst/>
            </a:prstGeom>
          </p:spPr>
        </p:pic>
        <p:pic>
          <p:nvPicPr>
            <p:cNvPr id="53" name="object 28">
              <a:extLst>
                <a:ext uri="{FF2B5EF4-FFF2-40B4-BE49-F238E27FC236}">
                  <a16:creationId xmlns:a16="http://schemas.microsoft.com/office/drawing/2014/main" id="{D0CC1D36-CA08-6BEB-1FDB-4A704BB53C4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76672" y="2557272"/>
              <a:ext cx="448055" cy="448055"/>
            </a:xfrm>
            <a:prstGeom prst="rect">
              <a:avLst/>
            </a:prstGeom>
          </p:spPr>
        </p:pic>
        <p:pic>
          <p:nvPicPr>
            <p:cNvPr id="54" name="object 29">
              <a:extLst>
                <a:ext uri="{FF2B5EF4-FFF2-40B4-BE49-F238E27FC236}">
                  <a16:creationId xmlns:a16="http://schemas.microsoft.com/office/drawing/2014/main" id="{8236E790-34E3-3CEF-BD02-753180E825A7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76672" y="2045208"/>
              <a:ext cx="448055" cy="451103"/>
            </a:xfrm>
            <a:prstGeom prst="rect">
              <a:avLst/>
            </a:prstGeom>
          </p:spPr>
        </p:pic>
      </p:grpSp>
      <p:sp>
        <p:nvSpPr>
          <p:cNvPr id="13" name="object 30">
            <a:extLst>
              <a:ext uri="{FF2B5EF4-FFF2-40B4-BE49-F238E27FC236}">
                <a16:creationId xmlns:a16="http://schemas.microsoft.com/office/drawing/2014/main" id="{FAA5E86E-1215-0D26-67E0-EFA89351590E}"/>
              </a:ext>
            </a:extLst>
          </p:cNvPr>
          <p:cNvSpPr txBox="1"/>
          <p:nvPr/>
        </p:nvSpPr>
        <p:spPr>
          <a:xfrm>
            <a:off x="3829371" y="1603792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31">
            <a:extLst>
              <a:ext uri="{FF2B5EF4-FFF2-40B4-BE49-F238E27FC236}">
                <a16:creationId xmlns:a16="http://schemas.microsoft.com/office/drawing/2014/main" id="{A191D48F-C719-BE3F-4221-D9F2CD7F2324}"/>
              </a:ext>
            </a:extLst>
          </p:cNvPr>
          <p:cNvSpPr txBox="1"/>
          <p:nvPr/>
        </p:nvSpPr>
        <p:spPr>
          <a:xfrm>
            <a:off x="3829371" y="2085375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32">
            <a:extLst>
              <a:ext uri="{FF2B5EF4-FFF2-40B4-BE49-F238E27FC236}">
                <a16:creationId xmlns:a16="http://schemas.microsoft.com/office/drawing/2014/main" id="{4AECBF4A-F1A1-6A06-6119-A88B2B1FF7B3}"/>
              </a:ext>
            </a:extLst>
          </p:cNvPr>
          <p:cNvSpPr txBox="1"/>
          <p:nvPr/>
        </p:nvSpPr>
        <p:spPr>
          <a:xfrm>
            <a:off x="3829371" y="2566960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33">
            <a:extLst>
              <a:ext uri="{FF2B5EF4-FFF2-40B4-BE49-F238E27FC236}">
                <a16:creationId xmlns:a16="http://schemas.microsoft.com/office/drawing/2014/main" id="{D5CAB715-A448-C7A4-0995-EF6C1876FD94}"/>
              </a:ext>
            </a:extLst>
          </p:cNvPr>
          <p:cNvSpPr txBox="1"/>
          <p:nvPr/>
        </p:nvSpPr>
        <p:spPr>
          <a:xfrm>
            <a:off x="3829371" y="3063783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34">
            <a:extLst>
              <a:ext uri="{FF2B5EF4-FFF2-40B4-BE49-F238E27FC236}">
                <a16:creationId xmlns:a16="http://schemas.microsoft.com/office/drawing/2014/main" id="{3FB236E3-CD18-E5B9-8D85-1A59946051B5}"/>
              </a:ext>
            </a:extLst>
          </p:cNvPr>
          <p:cNvSpPr txBox="1"/>
          <p:nvPr/>
        </p:nvSpPr>
        <p:spPr>
          <a:xfrm>
            <a:off x="3829371" y="3545368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35">
            <a:extLst>
              <a:ext uri="{FF2B5EF4-FFF2-40B4-BE49-F238E27FC236}">
                <a16:creationId xmlns:a16="http://schemas.microsoft.com/office/drawing/2014/main" id="{3CC90D87-F85E-ED87-98D4-8A372AAF3828}"/>
              </a:ext>
            </a:extLst>
          </p:cNvPr>
          <p:cNvSpPr txBox="1"/>
          <p:nvPr/>
        </p:nvSpPr>
        <p:spPr>
          <a:xfrm>
            <a:off x="3829371" y="4042192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36">
            <a:extLst>
              <a:ext uri="{FF2B5EF4-FFF2-40B4-BE49-F238E27FC236}">
                <a16:creationId xmlns:a16="http://schemas.microsoft.com/office/drawing/2014/main" id="{2B9BA70F-D3C1-ADD7-99E5-55E4F7AECD55}"/>
              </a:ext>
            </a:extLst>
          </p:cNvPr>
          <p:cNvGrpSpPr/>
          <p:nvPr/>
        </p:nvGrpSpPr>
        <p:grpSpPr>
          <a:xfrm>
            <a:off x="6589911" y="1291134"/>
            <a:ext cx="1032064" cy="3128491"/>
            <a:chOff x="7794511" y="1946418"/>
            <a:chExt cx="1032064" cy="3128491"/>
          </a:xfrm>
        </p:grpSpPr>
        <p:sp>
          <p:nvSpPr>
            <p:cNvPr id="34" name="object 37">
              <a:extLst>
                <a:ext uri="{FF2B5EF4-FFF2-40B4-BE49-F238E27FC236}">
                  <a16:creationId xmlns:a16="http://schemas.microsoft.com/office/drawing/2014/main" id="{7E8EE986-F9DC-751D-D624-123079FFE30A}"/>
                </a:ext>
              </a:extLst>
            </p:cNvPr>
            <p:cNvSpPr/>
            <p:nvPr/>
          </p:nvSpPr>
          <p:spPr>
            <a:xfrm>
              <a:off x="7794511" y="1946418"/>
              <a:ext cx="1031875" cy="3128010"/>
            </a:xfrm>
            <a:custGeom>
              <a:avLst/>
              <a:gdLst/>
              <a:ahLst/>
              <a:cxnLst/>
              <a:rect l="l" t="t" r="r" b="b"/>
              <a:pathLst>
                <a:path w="1031875" h="3128010">
                  <a:moveTo>
                    <a:pt x="1031490" y="0"/>
                  </a:moveTo>
                  <a:lnTo>
                    <a:pt x="0" y="0"/>
                  </a:lnTo>
                  <a:lnTo>
                    <a:pt x="0" y="3127916"/>
                  </a:lnTo>
                  <a:lnTo>
                    <a:pt x="940624" y="3127916"/>
                  </a:lnTo>
                  <a:lnTo>
                    <a:pt x="1031490" y="3037051"/>
                  </a:lnTo>
                  <a:lnTo>
                    <a:pt x="1031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" name="object 38">
              <a:extLst>
                <a:ext uri="{FF2B5EF4-FFF2-40B4-BE49-F238E27FC236}">
                  <a16:creationId xmlns:a16="http://schemas.microsoft.com/office/drawing/2014/main" id="{4BCC1305-9186-8378-536C-CC2428F0E85D}"/>
                </a:ext>
              </a:extLst>
            </p:cNvPr>
            <p:cNvSpPr/>
            <p:nvPr/>
          </p:nvSpPr>
          <p:spPr>
            <a:xfrm>
              <a:off x="8735135" y="498346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0865" y="0"/>
                  </a:moveTo>
                  <a:lnTo>
                    <a:pt x="18174" y="18174"/>
                  </a:lnTo>
                  <a:lnTo>
                    <a:pt x="0" y="90864"/>
                  </a:lnTo>
                  <a:lnTo>
                    <a:pt x="9086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object 39">
              <a:extLst>
                <a:ext uri="{FF2B5EF4-FFF2-40B4-BE49-F238E27FC236}">
                  <a16:creationId xmlns:a16="http://schemas.microsoft.com/office/drawing/2014/main" id="{ABE0FB63-9C76-1503-26C9-C32EF34BA525}"/>
                </a:ext>
              </a:extLst>
            </p:cNvPr>
            <p:cNvSpPr/>
            <p:nvPr/>
          </p:nvSpPr>
          <p:spPr>
            <a:xfrm>
              <a:off x="7794511" y="1946418"/>
              <a:ext cx="1031875" cy="3128010"/>
            </a:xfrm>
            <a:custGeom>
              <a:avLst/>
              <a:gdLst/>
              <a:ahLst/>
              <a:cxnLst/>
              <a:rect l="l" t="t" r="r" b="b"/>
              <a:pathLst>
                <a:path w="1031875" h="3128010">
                  <a:moveTo>
                    <a:pt x="940624" y="3127917"/>
                  </a:moveTo>
                  <a:lnTo>
                    <a:pt x="958799" y="3055226"/>
                  </a:lnTo>
                  <a:lnTo>
                    <a:pt x="1031490" y="3037052"/>
                  </a:lnTo>
                  <a:lnTo>
                    <a:pt x="940624" y="3127917"/>
                  </a:lnTo>
                  <a:lnTo>
                    <a:pt x="0" y="3127917"/>
                  </a:lnTo>
                  <a:lnTo>
                    <a:pt x="0" y="0"/>
                  </a:lnTo>
                  <a:lnTo>
                    <a:pt x="1031490" y="0"/>
                  </a:lnTo>
                  <a:lnTo>
                    <a:pt x="1031490" y="3037052"/>
                  </a:lnTo>
                </a:path>
              </a:pathLst>
            </a:custGeom>
            <a:ln w="15875">
              <a:solidFill>
                <a:srgbClr val="A9ACEE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7" name="object 40">
              <a:extLst>
                <a:ext uri="{FF2B5EF4-FFF2-40B4-BE49-F238E27FC236}">
                  <a16:creationId xmlns:a16="http://schemas.microsoft.com/office/drawing/2014/main" id="{5CA206A3-BD57-8B1A-8E1F-B1636A3E589B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81416" y="3578352"/>
              <a:ext cx="417575" cy="408431"/>
            </a:xfrm>
            <a:prstGeom prst="rect">
              <a:avLst/>
            </a:prstGeom>
          </p:spPr>
        </p:pic>
        <p:pic>
          <p:nvPicPr>
            <p:cNvPr id="38" name="object 41">
              <a:extLst>
                <a:ext uri="{FF2B5EF4-FFF2-40B4-BE49-F238E27FC236}">
                  <a16:creationId xmlns:a16="http://schemas.microsoft.com/office/drawing/2014/main" id="{0B26BC66-24A0-810E-0E59-496ADA838BF6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72272" y="4559808"/>
              <a:ext cx="417575" cy="411480"/>
            </a:xfrm>
            <a:prstGeom prst="rect">
              <a:avLst/>
            </a:prstGeom>
          </p:spPr>
        </p:pic>
        <p:pic>
          <p:nvPicPr>
            <p:cNvPr id="39" name="object 42">
              <a:extLst>
                <a:ext uri="{FF2B5EF4-FFF2-40B4-BE49-F238E27FC236}">
                  <a16:creationId xmlns:a16="http://schemas.microsoft.com/office/drawing/2014/main" id="{17FCA772-7F91-CDFD-B917-A3F55FC90F6C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65592" y="2962656"/>
              <a:ext cx="652272" cy="652272"/>
            </a:xfrm>
            <a:prstGeom prst="rect">
              <a:avLst/>
            </a:prstGeom>
          </p:spPr>
        </p:pic>
        <p:pic>
          <p:nvPicPr>
            <p:cNvPr id="40" name="object 43">
              <a:extLst>
                <a:ext uri="{FF2B5EF4-FFF2-40B4-BE49-F238E27FC236}">
                  <a16:creationId xmlns:a16="http://schemas.microsoft.com/office/drawing/2014/main" id="{AD84E58A-899C-64B7-5174-DB306F564BCC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6176" y="3063240"/>
              <a:ext cx="448055" cy="448055"/>
            </a:xfrm>
            <a:prstGeom prst="rect">
              <a:avLst/>
            </a:prstGeom>
          </p:spPr>
        </p:pic>
        <p:pic>
          <p:nvPicPr>
            <p:cNvPr id="41" name="object 44">
              <a:extLst>
                <a:ext uri="{FF2B5EF4-FFF2-40B4-BE49-F238E27FC236}">
                  <a16:creationId xmlns:a16="http://schemas.microsoft.com/office/drawing/2014/main" id="{83874C29-30D4-52CB-CEFF-5944E0821B65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66176" y="2045208"/>
              <a:ext cx="448055" cy="451103"/>
            </a:xfrm>
            <a:prstGeom prst="rect">
              <a:avLst/>
            </a:prstGeom>
          </p:spPr>
        </p:pic>
      </p:grpSp>
      <p:sp>
        <p:nvSpPr>
          <p:cNvPr id="20" name="object 45">
            <a:extLst>
              <a:ext uri="{FF2B5EF4-FFF2-40B4-BE49-F238E27FC236}">
                <a16:creationId xmlns:a16="http://schemas.microsoft.com/office/drawing/2014/main" id="{725DC7A8-3411-9BBF-A342-3083BBA05510}"/>
              </a:ext>
            </a:extLst>
          </p:cNvPr>
          <p:cNvSpPr txBox="1"/>
          <p:nvPr/>
        </p:nvSpPr>
        <p:spPr>
          <a:xfrm>
            <a:off x="6719755" y="1603792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46">
            <a:extLst>
              <a:ext uri="{FF2B5EF4-FFF2-40B4-BE49-F238E27FC236}">
                <a16:creationId xmlns:a16="http://schemas.microsoft.com/office/drawing/2014/main" id="{C48F7FDD-995D-F38A-72B4-B26C909D6758}"/>
              </a:ext>
            </a:extLst>
          </p:cNvPr>
          <p:cNvSpPr txBox="1"/>
          <p:nvPr/>
        </p:nvSpPr>
        <p:spPr>
          <a:xfrm>
            <a:off x="6719755" y="2085375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47">
            <a:extLst>
              <a:ext uri="{FF2B5EF4-FFF2-40B4-BE49-F238E27FC236}">
                <a16:creationId xmlns:a16="http://schemas.microsoft.com/office/drawing/2014/main" id="{C4FC1D7D-E01D-5488-71B3-C1B0A218451D}"/>
              </a:ext>
            </a:extLst>
          </p:cNvPr>
          <p:cNvSpPr txBox="1"/>
          <p:nvPr/>
        </p:nvSpPr>
        <p:spPr>
          <a:xfrm>
            <a:off x="6719755" y="2566960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48">
            <a:extLst>
              <a:ext uri="{FF2B5EF4-FFF2-40B4-BE49-F238E27FC236}">
                <a16:creationId xmlns:a16="http://schemas.microsoft.com/office/drawing/2014/main" id="{6709565C-2741-43EC-89C5-7B084D76B450}"/>
              </a:ext>
            </a:extLst>
          </p:cNvPr>
          <p:cNvSpPr txBox="1"/>
          <p:nvPr/>
        </p:nvSpPr>
        <p:spPr>
          <a:xfrm>
            <a:off x="6719755" y="3063783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7359B9EC-F769-36FE-0E56-B9FCB6BA70DD}"/>
              </a:ext>
            </a:extLst>
          </p:cNvPr>
          <p:cNvSpPr txBox="1"/>
          <p:nvPr/>
        </p:nvSpPr>
        <p:spPr>
          <a:xfrm>
            <a:off x="6719755" y="3545368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50">
            <a:extLst>
              <a:ext uri="{FF2B5EF4-FFF2-40B4-BE49-F238E27FC236}">
                <a16:creationId xmlns:a16="http://schemas.microsoft.com/office/drawing/2014/main" id="{91D3F292-AFE1-2A18-2A93-4B1E9CAC233A}"/>
              </a:ext>
            </a:extLst>
          </p:cNvPr>
          <p:cNvSpPr txBox="1"/>
          <p:nvPr/>
        </p:nvSpPr>
        <p:spPr>
          <a:xfrm>
            <a:off x="6719755" y="4042192"/>
            <a:ext cx="2400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51">
            <a:extLst>
              <a:ext uri="{FF2B5EF4-FFF2-40B4-BE49-F238E27FC236}">
                <a16:creationId xmlns:a16="http://schemas.microsoft.com/office/drawing/2014/main" id="{6ECCD847-D6C4-BD89-DAE0-64D0454E717D}"/>
              </a:ext>
            </a:extLst>
          </p:cNvPr>
          <p:cNvGrpSpPr/>
          <p:nvPr/>
        </p:nvGrpSpPr>
        <p:grpSpPr>
          <a:xfrm>
            <a:off x="1425191" y="1917227"/>
            <a:ext cx="6194169" cy="2002536"/>
            <a:chOff x="2629791" y="2572511"/>
            <a:chExt cx="6194169" cy="2002536"/>
          </a:xfrm>
        </p:grpSpPr>
        <p:pic>
          <p:nvPicPr>
            <p:cNvPr id="30" name="object 52">
              <a:extLst>
                <a:ext uri="{FF2B5EF4-FFF2-40B4-BE49-F238E27FC236}">
                  <a16:creationId xmlns:a16="http://schemas.microsoft.com/office/drawing/2014/main" id="{13B4C141-25D9-2D85-BDF5-CB792F51042B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81416" y="2572511"/>
              <a:ext cx="417575" cy="411479"/>
            </a:xfrm>
            <a:prstGeom prst="rect">
              <a:avLst/>
            </a:prstGeom>
          </p:spPr>
        </p:pic>
        <p:pic>
          <p:nvPicPr>
            <p:cNvPr id="31" name="object 53">
              <a:extLst>
                <a:ext uri="{FF2B5EF4-FFF2-40B4-BE49-F238E27FC236}">
                  <a16:creationId xmlns:a16="http://schemas.microsoft.com/office/drawing/2014/main" id="{8C0E9487-6057-6298-B62C-5E4F39B1F2A6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71688" y="3922775"/>
              <a:ext cx="652272" cy="652272"/>
            </a:xfrm>
            <a:prstGeom prst="rect">
              <a:avLst/>
            </a:prstGeom>
          </p:spPr>
        </p:pic>
        <p:pic>
          <p:nvPicPr>
            <p:cNvPr id="32" name="object 54">
              <a:extLst>
                <a:ext uri="{FF2B5EF4-FFF2-40B4-BE49-F238E27FC236}">
                  <a16:creationId xmlns:a16="http://schemas.microsoft.com/office/drawing/2014/main" id="{3C809050-23FD-4E7B-EF49-E594D4F34356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72272" y="4026408"/>
              <a:ext cx="448055" cy="448056"/>
            </a:xfrm>
            <a:prstGeom prst="rect">
              <a:avLst/>
            </a:prstGeom>
          </p:spPr>
        </p:pic>
        <p:sp>
          <p:nvSpPr>
            <p:cNvPr id="33" name="object 55">
              <a:extLst>
                <a:ext uri="{FF2B5EF4-FFF2-40B4-BE49-F238E27FC236}">
                  <a16:creationId xmlns:a16="http://schemas.microsoft.com/office/drawing/2014/main" id="{60066385-E3E2-5053-A381-6D269BB29DD8}"/>
                </a:ext>
              </a:extLst>
            </p:cNvPr>
            <p:cNvSpPr/>
            <p:nvPr/>
          </p:nvSpPr>
          <p:spPr>
            <a:xfrm>
              <a:off x="2629791" y="3901726"/>
              <a:ext cx="2249170" cy="468630"/>
            </a:xfrm>
            <a:custGeom>
              <a:avLst/>
              <a:gdLst/>
              <a:ahLst/>
              <a:cxnLst/>
              <a:rect l="l" t="t" r="r" b="b"/>
              <a:pathLst>
                <a:path w="2249170" h="468629">
                  <a:moveTo>
                    <a:pt x="2172811" y="392421"/>
                  </a:moveTo>
                  <a:lnTo>
                    <a:pt x="2172811" y="468621"/>
                  </a:lnTo>
                  <a:lnTo>
                    <a:pt x="2223611" y="443221"/>
                  </a:lnTo>
                  <a:lnTo>
                    <a:pt x="2185511" y="443221"/>
                  </a:lnTo>
                  <a:lnTo>
                    <a:pt x="2185511" y="417821"/>
                  </a:lnTo>
                  <a:lnTo>
                    <a:pt x="2223611" y="417821"/>
                  </a:lnTo>
                  <a:lnTo>
                    <a:pt x="2172811" y="392421"/>
                  </a:lnTo>
                  <a:close/>
                </a:path>
                <a:path w="2249170" h="468629">
                  <a:moveTo>
                    <a:pt x="25400" y="0"/>
                  </a:moveTo>
                  <a:lnTo>
                    <a:pt x="0" y="0"/>
                  </a:lnTo>
                  <a:lnTo>
                    <a:pt x="0" y="437535"/>
                  </a:lnTo>
                  <a:lnTo>
                    <a:pt x="5685" y="443221"/>
                  </a:lnTo>
                  <a:lnTo>
                    <a:pt x="2172811" y="443221"/>
                  </a:lnTo>
                  <a:lnTo>
                    <a:pt x="2172811" y="430521"/>
                  </a:lnTo>
                  <a:lnTo>
                    <a:pt x="25400" y="430521"/>
                  </a:lnTo>
                  <a:lnTo>
                    <a:pt x="12700" y="417821"/>
                  </a:lnTo>
                  <a:lnTo>
                    <a:pt x="25400" y="417821"/>
                  </a:lnTo>
                  <a:lnTo>
                    <a:pt x="25400" y="0"/>
                  </a:lnTo>
                  <a:close/>
                </a:path>
                <a:path w="2249170" h="468629">
                  <a:moveTo>
                    <a:pt x="2223611" y="417821"/>
                  </a:moveTo>
                  <a:lnTo>
                    <a:pt x="2185511" y="417821"/>
                  </a:lnTo>
                  <a:lnTo>
                    <a:pt x="2185511" y="443221"/>
                  </a:lnTo>
                  <a:lnTo>
                    <a:pt x="2223611" y="443221"/>
                  </a:lnTo>
                  <a:lnTo>
                    <a:pt x="2249011" y="430521"/>
                  </a:lnTo>
                  <a:lnTo>
                    <a:pt x="2223611" y="417821"/>
                  </a:lnTo>
                  <a:close/>
                </a:path>
                <a:path w="2249170" h="468629">
                  <a:moveTo>
                    <a:pt x="25400" y="417821"/>
                  </a:moveTo>
                  <a:lnTo>
                    <a:pt x="12700" y="417821"/>
                  </a:lnTo>
                  <a:lnTo>
                    <a:pt x="25400" y="430521"/>
                  </a:lnTo>
                  <a:lnTo>
                    <a:pt x="25400" y="417821"/>
                  </a:lnTo>
                  <a:close/>
                </a:path>
                <a:path w="2249170" h="468629">
                  <a:moveTo>
                    <a:pt x="2172811" y="417821"/>
                  </a:moveTo>
                  <a:lnTo>
                    <a:pt x="25400" y="417821"/>
                  </a:lnTo>
                  <a:lnTo>
                    <a:pt x="25400" y="430521"/>
                  </a:lnTo>
                  <a:lnTo>
                    <a:pt x="2172811" y="430521"/>
                  </a:lnTo>
                  <a:lnTo>
                    <a:pt x="2172811" y="417821"/>
                  </a:lnTo>
                  <a:close/>
                </a:path>
              </a:pathLst>
            </a:custGeom>
            <a:solidFill>
              <a:srgbClr val="A684F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7" name="object 56">
            <a:extLst>
              <a:ext uri="{FF2B5EF4-FFF2-40B4-BE49-F238E27FC236}">
                <a16:creationId xmlns:a16="http://schemas.microsoft.com/office/drawing/2014/main" id="{F159618D-C39E-F1CD-E7BB-85B9DE014FC9}"/>
              </a:ext>
            </a:extLst>
          </p:cNvPr>
          <p:cNvSpPr txBox="1"/>
          <p:nvPr/>
        </p:nvSpPr>
        <p:spPr>
          <a:xfrm>
            <a:off x="3562987" y="4450132"/>
            <a:ext cx="4013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fair for individuals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unfair for female group</a:t>
            </a:r>
          </a:p>
        </p:txBody>
      </p:sp>
      <p:sp>
        <p:nvSpPr>
          <p:cNvPr id="28" name="object 57">
            <a:extLst>
              <a:ext uri="{FF2B5EF4-FFF2-40B4-BE49-F238E27FC236}">
                <a16:creationId xmlns:a16="http://schemas.microsoft.com/office/drawing/2014/main" id="{DB0046B3-D8C4-6159-D58C-1CF3C9608448}"/>
              </a:ext>
            </a:extLst>
          </p:cNvPr>
          <p:cNvSpPr txBox="1"/>
          <p:nvPr/>
        </p:nvSpPr>
        <p:spPr>
          <a:xfrm>
            <a:off x="6303183" y="4517934"/>
            <a:ext cx="3886200" cy="556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>
                <a:latin typeface="Times New Roman"/>
                <a:cs typeface="Times New Roman"/>
              </a:rPr>
              <a:t>fair for female group</a:t>
            </a:r>
          </a:p>
          <a:p>
            <a:pPr marL="298450" indent="-285750">
              <a:lnSpc>
                <a:spcPts val="2135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>
                <a:latin typeface="Times New Roman"/>
                <a:cs typeface="Times New Roman"/>
              </a:rPr>
              <a:t>unfair for individuals c2, c3</a:t>
            </a:r>
          </a:p>
        </p:txBody>
      </p:sp>
      <p:sp>
        <p:nvSpPr>
          <p:cNvPr id="29" name="object 59">
            <a:extLst>
              <a:ext uri="{FF2B5EF4-FFF2-40B4-BE49-F238E27FC236}">
                <a16:creationId xmlns:a16="http://schemas.microsoft.com/office/drawing/2014/main" id="{90A2F609-1636-1B61-DAB6-9544E4A965D6}"/>
              </a:ext>
            </a:extLst>
          </p:cNvPr>
          <p:cNvSpPr txBox="1"/>
          <p:nvPr/>
        </p:nvSpPr>
        <p:spPr>
          <a:xfrm>
            <a:off x="2125671" y="3154716"/>
            <a:ext cx="143731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363171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587156-7994-4DAF-D118-12644F001F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Group Fairness vs. Individual Fairness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4E89-DF5A-1A6B-33C0-DC9C0F1EBD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25396" cy="2895598"/>
          </a:xfrm>
        </p:spPr>
        <p:txBody>
          <a:bodyPr/>
          <a:lstStyle/>
          <a:p>
            <a:r>
              <a:rPr lang="en-US" sz="1800" dirty="0"/>
              <a:t>Group fairness requires that the protected groups should be treated similarly to the  advantaged group.</a:t>
            </a:r>
          </a:p>
          <a:p>
            <a:endParaRPr lang="en-US" sz="180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8A4F6317-85EF-815A-603E-51FB50C1CC2B}"/>
              </a:ext>
            </a:extLst>
          </p:cNvPr>
          <p:cNvGrpSpPr/>
          <p:nvPr/>
        </p:nvGrpSpPr>
        <p:grpSpPr>
          <a:xfrm>
            <a:off x="1253067" y="2033074"/>
            <a:ext cx="6637867" cy="2919307"/>
            <a:chOff x="2083055" y="2183406"/>
            <a:chExt cx="4978400" cy="2189480"/>
          </a:xfrm>
        </p:grpSpPr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4463D3C7-DA0B-88DC-9E72-550907C1B0F5}"/>
                </a:ext>
              </a:extLst>
            </p:cNvPr>
            <p:cNvSpPr/>
            <p:nvPr/>
          </p:nvSpPr>
          <p:spPr>
            <a:xfrm>
              <a:off x="2083055" y="2183406"/>
              <a:ext cx="4978400" cy="2189480"/>
            </a:xfrm>
            <a:custGeom>
              <a:avLst/>
              <a:gdLst/>
              <a:ahLst/>
              <a:cxnLst/>
              <a:rect l="l" t="t" r="r" b="b"/>
              <a:pathLst>
                <a:path w="4978400" h="2189479">
                  <a:moveTo>
                    <a:pt x="4977888" y="0"/>
                  </a:moveTo>
                  <a:lnTo>
                    <a:pt x="0" y="0"/>
                  </a:lnTo>
                  <a:lnTo>
                    <a:pt x="0" y="2189346"/>
                  </a:lnTo>
                  <a:lnTo>
                    <a:pt x="4977888" y="2189346"/>
                  </a:lnTo>
                  <a:lnTo>
                    <a:pt x="4977888" y="0"/>
                  </a:lnTo>
                  <a:close/>
                </a:path>
              </a:pathLst>
            </a:custGeom>
            <a:solidFill>
              <a:srgbClr val="F9F6E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pic>
          <p:nvPicPr>
            <p:cNvPr id="22" name="object 6">
              <a:extLst>
                <a:ext uri="{FF2B5EF4-FFF2-40B4-BE49-F238E27FC236}">
                  <a16:creationId xmlns:a16="http://schemas.microsoft.com/office/drawing/2014/main" id="{F092AC89-8F4C-15B0-87DD-4B190CD29D2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9" y="2450591"/>
              <a:ext cx="536448" cy="539495"/>
            </a:xfrm>
            <a:prstGeom prst="rect">
              <a:avLst/>
            </a:prstGeom>
          </p:spPr>
        </p:pic>
        <p:pic>
          <p:nvPicPr>
            <p:cNvPr id="23" name="object 7">
              <a:extLst>
                <a:ext uri="{FF2B5EF4-FFF2-40B4-BE49-F238E27FC236}">
                  <a16:creationId xmlns:a16="http://schemas.microsoft.com/office/drawing/2014/main" id="{1D280342-FA98-2145-642B-87E2EEC4E66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6511" y="2450591"/>
              <a:ext cx="536448" cy="539495"/>
            </a:xfrm>
            <a:prstGeom prst="rect">
              <a:avLst/>
            </a:prstGeom>
          </p:spPr>
        </p:pic>
        <p:pic>
          <p:nvPicPr>
            <p:cNvPr id="24" name="object 8">
              <a:extLst>
                <a:ext uri="{FF2B5EF4-FFF2-40B4-BE49-F238E27FC236}">
                  <a16:creationId xmlns:a16="http://schemas.microsoft.com/office/drawing/2014/main" id="{59DCB342-6581-104B-BF21-FA79BA549D6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983" y="2447543"/>
              <a:ext cx="1597152" cy="542544"/>
            </a:xfrm>
            <a:prstGeom prst="rect">
              <a:avLst/>
            </a:prstGeom>
          </p:spPr>
        </p:pic>
        <p:pic>
          <p:nvPicPr>
            <p:cNvPr id="25" name="object 9">
              <a:extLst>
                <a:ext uri="{FF2B5EF4-FFF2-40B4-BE49-F238E27FC236}">
                  <a16:creationId xmlns:a16="http://schemas.microsoft.com/office/drawing/2014/main" id="{1B0BBD81-7A05-28B0-C859-10E2094FFE5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9911" y="2447543"/>
              <a:ext cx="536448" cy="542544"/>
            </a:xfrm>
            <a:prstGeom prst="rect">
              <a:avLst/>
            </a:prstGeom>
          </p:spPr>
        </p:pic>
        <p:pic>
          <p:nvPicPr>
            <p:cNvPr id="26" name="object 10">
              <a:extLst>
                <a:ext uri="{FF2B5EF4-FFF2-40B4-BE49-F238E27FC236}">
                  <a16:creationId xmlns:a16="http://schemas.microsoft.com/office/drawing/2014/main" id="{403C3A2D-3A60-ABEE-294A-358E8F0CECB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5088" y="2447543"/>
              <a:ext cx="536448" cy="539495"/>
            </a:xfrm>
            <a:prstGeom prst="rect">
              <a:avLst/>
            </a:prstGeom>
          </p:spPr>
        </p:pic>
        <p:pic>
          <p:nvPicPr>
            <p:cNvPr id="27" name="object 11">
              <a:extLst>
                <a:ext uri="{FF2B5EF4-FFF2-40B4-BE49-F238E27FC236}">
                  <a16:creationId xmlns:a16="http://schemas.microsoft.com/office/drawing/2014/main" id="{78446B1B-F0EA-E30F-E356-55A2DE3A4A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0263" y="2447543"/>
              <a:ext cx="536448" cy="539495"/>
            </a:xfrm>
            <a:prstGeom prst="rect">
              <a:avLst/>
            </a:prstGeom>
          </p:spPr>
        </p:pic>
        <p:pic>
          <p:nvPicPr>
            <p:cNvPr id="28" name="object 12">
              <a:extLst>
                <a:ext uri="{FF2B5EF4-FFF2-40B4-BE49-F238E27FC236}">
                  <a16:creationId xmlns:a16="http://schemas.microsoft.com/office/drawing/2014/main" id="{0DB71266-D1D3-5127-9EE8-DE67D2C3F87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7079" y="3182111"/>
              <a:ext cx="533400" cy="542544"/>
            </a:xfrm>
            <a:prstGeom prst="rect">
              <a:avLst/>
            </a:prstGeom>
          </p:spPr>
        </p:pic>
        <p:pic>
          <p:nvPicPr>
            <p:cNvPr id="29" name="object 13">
              <a:extLst>
                <a:ext uri="{FF2B5EF4-FFF2-40B4-BE49-F238E27FC236}">
                  <a16:creationId xmlns:a16="http://schemas.microsoft.com/office/drawing/2014/main" id="{6D875C53-4FB3-D244-F9DC-999752FC9BC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2255" y="3182111"/>
              <a:ext cx="533400" cy="542544"/>
            </a:xfrm>
            <a:prstGeom prst="rect">
              <a:avLst/>
            </a:prstGeom>
          </p:spPr>
        </p:pic>
        <p:pic>
          <p:nvPicPr>
            <p:cNvPr id="30" name="object 14">
              <a:extLst>
                <a:ext uri="{FF2B5EF4-FFF2-40B4-BE49-F238E27FC236}">
                  <a16:creationId xmlns:a16="http://schemas.microsoft.com/office/drawing/2014/main" id="{C427CFA1-432C-DC2B-E8D7-8408E900A06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34383" y="3182111"/>
              <a:ext cx="536448" cy="542544"/>
            </a:xfrm>
            <a:prstGeom prst="rect">
              <a:avLst/>
            </a:prstGeom>
          </p:spPr>
        </p:pic>
        <p:pic>
          <p:nvPicPr>
            <p:cNvPr id="31" name="object 15">
              <a:extLst>
                <a:ext uri="{FF2B5EF4-FFF2-40B4-BE49-F238E27FC236}">
                  <a16:creationId xmlns:a16="http://schemas.microsoft.com/office/drawing/2014/main" id="{D44608BA-1C7E-F4E3-BEB1-5AA0A3D5EEB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5655" y="3182111"/>
              <a:ext cx="536448" cy="542544"/>
            </a:xfrm>
            <a:prstGeom prst="rect">
              <a:avLst/>
            </a:prstGeom>
          </p:spPr>
        </p:pic>
        <p:pic>
          <p:nvPicPr>
            <p:cNvPr id="32" name="object 16">
              <a:extLst>
                <a:ext uri="{FF2B5EF4-FFF2-40B4-BE49-F238E27FC236}">
                  <a16:creationId xmlns:a16="http://schemas.microsoft.com/office/drawing/2014/main" id="{1036FEF2-DDD1-5FF9-76FA-ACBCF911148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3879" y="3182111"/>
              <a:ext cx="536448" cy="542544"/>
            </a:xfrm>
            <a:prstGeom prst="rect">
              <a:avLst/>
            </a:prstGeom>
          </p:spPr>
        </p:pic>
        <p:pic>
          <p:nvPicPr>
            <p:cNvPr id="33" name="object 17">
              <a:extLst>
                <a:ext uri="{FF2B5EF4-FFF2-40B4-BE49-F238E27FC236}">
                  <a16:creationId xmlns:a16="http://schemas.microsoft.com/office/drawing/2014/main" id="{3B33B244-C94D-077C-276A-EC399786BDC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32960" y="3209544"/>
              <a:ext cx="536448" cy="539496"/>
            </a:xfrm>
            <a:prstGeom prst="rect">
              <a:avLst/>
            </a:prstGeom>
          </p:spPr>
        </p:pic>
      </p:grpSp>
      <p:sp>
        <p:nvSpPr>
          <p:cNvPr id="5" name="object 18">
            <a:extLst>
              <a:ext uri="{FF2B5EF4-FFF2-40B4-BE49-F238E27FC236}">
                <a16:creationId xmlns:a16="http://schemas.microsoft.com/office/drawing/2014/main" id="{40A08F90-9ACB-4AD5-9FB8-F06DDCAE89FD}"/>
              </a:ext>
            </a:extLst>
          </p:cNvPr>
          <p:cNvSpPr txBox="1"/>
          <p:nvPr/>
        </p:nvSpPr>
        <p:spPr>
          <a:xfrm>
            <a:off x="1544989" y="2709563"/>
            <a:ext cx="883073" cy="370187"/>
          </a:xfrm>
          <a:prstGeom prst="rect">
            <a:avLst/>
          </a:prstGeom>
        </p:spPr>
        <p:txBody>
          <a:bodyPr vert="horz" wrap="square" lIns="0" tIns="36407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773">
              <a:lnSpc>
                <a:spcPts val="1307"/>
              </a:lnSpc>
              <a:spcBef>
                <a:spcPts val="287"/>
              </a:spcBef>
            </a:pP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3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Male </a:t>
            </a:r>
            <a:r>
              <a:rPr sz="1200" spc="-280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Advantaged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19">
            <a:extLst>
              <a:ext uri="{FF2B5EF4-FFF2-40B4-BE49-F238E27FC236}">
                <a16:creationId xmlns:a16="http://schemas.microsoft.com/office/drawing/2014/main" id="{6130EBC2-AD68-1407-C677-0E197DFF108F}"/>
              </a:ext>
            </a:extLst>
          </p:cNvPr>
          <p:cNvGrpSpPr/>
          <p:nvPr/>
        </p:nvGrpSpPr>
        <p:grpSpPr>
          <a:xfrm>
            <a:off x="6173218" y="2467759"/>
            <a:ext cx="1522008" cy="1756321"/>
            <a:chOff x="5772911" y="2352550"/>
            <a:chExt cx="1141506" cy="1317240"/>
          </a:xfrm>
        </p:grpSpPr>
        <p:pic>
          <p:nvPicPr>
            <p:cNvPr id="17" name="object 20">
              <a:extLst>
                <a:ext uri="{FF2B5EF4-FFF2-40B4-BE49-F238E27FC236}">
                  <a16:creationId xmlns:a16="http://schemas.microsoft.com/office/drawing/2014/main" id="{B0C82321-A48B-E469-18A6-BCDC1446589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72911" y="2898647"/>
              <a:ext cx="755904" cy="771143"/>
            </a:xfrm>
            <a:prstGeom prst="rect">
              <a:avLst/>
            </a:prstGeom>
          </p:spPr>
        </p:pic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C2140004-E308-F800-3319-D78A873E233E}"/>
                </a:ext>
              </a:extLst>
            </p:cNvPr>
            <p:cNvSpPr/>
            <p:nvPr/>
          </p:nvSpPr>
          <p:spPr>
            <a:xfrm>
              <a:off x="5857777" y="2352550"/>
              <a:ext cx="1056640" cy="537210"/>
            </a:xfrm>
            <a:custGeom>
              <a:avLst/>
              <a:gdLst/>
              <a:ahLst/>
              <a:cxnLst/>
              <a:rect l="l" t="t" r="r" b="b"/>
              <a:pathLst>
                <a:path w="1056640" h="537210">
                  <a:moveTo>
                    <a:pt x="651048" y="0"/>
                  </a:moveTo>
                  <a:lnTo>
                    <a:pt x="610496" y="3685"/>
                  </a:lnTo>
                  <a:lnTo>
                    <a:pt x="574899" y="17632"/>
                  </a:lnTo>
                  <a:lnTo>
                    <a:pt x="548860" y="40774"/>
                  </a:lnTo>
                  <a:lnTo>
                    <a:pt x="541906" y="36362"/>
                  </a:lnTo>
                  <a:lnTo>
                    <a:pt x="534519" y="32316"/>
                  </a:lnTo>
                  <a:lnTo>
                    <a:pt x="526731" y="28650"/>
                  </a:lnTo>
                  <a:lnTo>
                    <a:pt x="518570" y="25379"/>
                  </a:lnTo>
                  <a:lnTo>
                    <a:pt x="468956" y="15156"/>
                  </a:lnTo>
                  <a:lnTo>
                    <a:pt x="419262" y="18782"/>
                  </a:lnTo>
                  <a:lnTo>
                    <a:pt x="375156" y="35054"/>
                  </a:lnTo>
                  <a:lnTo>
                    <a:pt x="342309" y="62769"/>
                  </a:lnTo>
                  <a:lnTo>
                    <a:pt x="317497" y="54549"/>
                  </a:lnTo>
                  <a:lnTo>
                    <a:pt x="291241" y="49320"/>
                  </a:lnTo>
                  <a:lnTo>
                    <a:pt x="264097" y="47159"/>
                  </a:lnTo>
                  <a:lnTo>
                    <a:pt x="236624" y="48144"/>
                  </a:lnTo>
                  <a:lnTo>
                    <a:pt x="186066" y="58778"/>
                  </a:lnTo>
                  <a:lnTo>
                    <a:pt x="144329" y="79069"/>
                  </a:lnTo>
                  <a:lnTo>
                    <a:pt x="113741" y="106898"/>
                  </a:lnTo>
                  <a:lnTo>
                    <a:pt x="95324" y="176701"/>
                  </a:lnTo>
                  <a:lnTo>
                    <a:pt x="94435" y="178372"/>
                  </a:lnTo>
                  <a:lnTo>
                    <a:pt x="47852" y="189738"/>
                  </a:lnTo>
                  <a:lnTo>
                    <a:pt x="13687" y="214527"/>
                  </a:lnTo>
                  <a:lnTo>
                    <a:pt x="0" y="242277"/>
                  </a:lnTo>
                  <a:lnTo>
                    <a:pt x="2580" y="270542"/>
                  </a:lnTo>
                  <a:lnTo>
                    <a:pt x="20208" y="296072"/>
                  </a:lnTo>
                  <a:lnTo>
                    <a:pt x="51660" y="315614"/>
                  </a:lnTo>
                  <a:lnTo>
                    <a:pt x="37722" y="328450"/>
                  </a:lnTo>
                  <a:lnTo>
                    <a:pt x="28232" y="342892"/>
                  </a:lnTo>
                  <a:lnTo>
                    <a:pt x="23447" y="358403"/>
                  </a:lnTo>
                  <a:lnTo>
                    <a:pt x="23624" y="374443"/>
                  </a:lnTo>
                  <a:lnTo>
                    <a:pt x="36776" y="402201"/>
                  </a:lnTo>
                  <a:lnTo>
                    <a:pt x="63407" y="423582"/>
                  </a:lnTo>
                  <a:lnTo>
                    <a:pt x="99711" y="436510"/>
                  </a:lnTo>
                  <a:lnTo>
                    <a:pt x="141884" y="438914"/>
                  </a:lnTo>
                  <a:lnTo>
                    <a:pt x="143879" y="441272"/>
                  </a:lnTo>
                  <a:lnTo>
                    <a:pt x="175498" y="468713"/>
                  </a:lnTo>
                  <a:lnTo>
                    <a:pt x="215023" y="488733"/>
                  </a:lnTo>
                  <a:lnTo>
                    <a:pt x="259984" y="500904"/>
                  </a:lnTo>
                  <a:lnTo>
                    <a:pt x="307915" y="504801"/>
                  </a:lnTo>
                  <a:lnTo>
                    <a:pt x="356346" y="499997"/>
                  </a:lnTo>
                  <a:lnTo>
                    <a:pt x="402809" y="486064"/>
                  </a:lnTo>
                  <a:lnTo>
                    <a:pt x="420588" y="501461"/>
                  </a:lnTo>
                  <a:lnTo>
                    <a:pt x="441747" y="514427"/>
                  </a:lnTo>
                  <a:lnTo>
                    <a:pt x="465780" y="524701"/>
                  </a:lnTo>
                  <a:lnTo>
                    <a:pt x="492183" y="532024"/>
                  </a:lnTo>
                  <a:lnTo>
                    <a:pt x="544544" y="536925"/>
                  </a:lnTo>
                  <a:lnTo>
                    <a:pt x="594691" y="530475"/>
                  </a:lnTo>
                  <a:lnTo>
                    <a:pt x="639235" y="513933"/>
                  </a:lnTo>
                  <a:lnTo>
                    <a:pt x="674785" y="488557"/>
                  </a:lnTo>
                  <a:lnTo>
                    <a:pt x="697953" y="455607"/>
                  </a:lnTo>
                  <a:lnTo>
                    <a:pt x="715143" y="461933"/>
                  </a:lnTo>
                  <a:lnTo>
                    <a:pt x="733340" y="466549"/>
                  </a:lnTo>
                  <a:lnTo>
                    <a:pt x="752279" y="469401"/>
                  </a:lnTo>
                  <a:lnTo>
                    <a:pt x="771696" y="470436"/>
                  </a:lnTo>
                  <a:lnTo>
                    <a:pt x="826820" y="463059"/>
                  </a:lnTo>
                  <a:lnTo>
                    <a:pt x="872005" y="442357"/>
                  </a:lnTo>
                  <a:lnTo>
                    <a:pt x="902667" y="411451"/>
                  </a:lnTo>
                  <a:lnTo>
                    <a:pt x="914219" y="373459"/>
                  </a:lnTo>
                  <a:lnTo>
                    <a:pt x="935031" y="370446"/>
                  </a:lnTo>
                  <a:lnTo>
                    <a:pt x="973985" y="359098"/>
                  </a:lnTo>
                  <a:lnTo>
                    <a:pt x="1028012" y="324211"/>
                  </a:lnTo>
                  <a:lnTo>
                    <a:pt x="1049743" y="292153"/>
                  </a:lnTo>
                  <a:lnTo>
                    <a:pt x="1056337" y="257374"/>
                  </a:lnTo>
                  <a:lnTo>
                    <a:pt x="1047291" y="222522"/>
                  </a:lnTo>
                  <a:lnTo>
                    <a:pt x="1022104" y="190243"/>
                  </a:lnTo>
                  <a:lnTo>
                    <a:pt x="1024489" y="186386"/>
                  </a:lnTo>
                  <a:lnTo>
                    <a:pt x="1026484" y="182418"/>
                  </a:lnTo>
                  <a:lnTo>
                    <a:pt x="1028075" y="178369"/>
                  </a:lnTo>
                  <a:lnTo>
                    <a:pt x="1031521" y="142558"/>
                  </a:lnTo>
                  <a:lnTo>
                    <a:pt x="1015453" y="109749"/>
                  </a:lnTo>
                  <a:lnTo>
                    <a:pt x="982815" y="83512"/>
                  </a:lnTo>
                  <a:lnTo>
                    <a:pt x="936552" y="67416"/>
                  </a:lnTo>
                  <a:lnTo>
                    <a:pt x="931185" y="53749"/>
                  </a:lnTo>
                  <a:lnTo>
                    <a:pt x="896478" y="19426"/>
                  </a:lnTo>
                  <a:lnTo>
                    <a:pt x="855198" y="3712"/>
                  </a:lnTo>
                  <a:lnTo>
                    <a:pt x="809963" y="266"/>
                  </a:lnTo>
                  <a:lnTo>
                    <a:pt x="766157" y="8782"/>
                  </a:lnTo>
                  <a:lnTo>
                    <a:pt x="729162" y="28953"/>
                  </a:lnTo>
                  <a:lnTo>
                    <a:pt x="721228" y="22543"/>
                  </a:lnTo>
                  <a:lnTo>
                    <a:pt x="712321" y="16820"/>
                  </a:lnTo>
                  <a:lnTo>
                    <a:pt x="702531" y="11835"/>
                  </a:lnTo>
                  <a:lnTo>
                    <a:pt x="691951" y="7641"/>
                  </a:lnTo>
                  <a:lnTo>
                    <a:pt x="651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  <p:pic>
          <p:nvPicPr>
            <p:cNvPr id="19" name="object 22">
              <a:extLst>
                <a:ext uri="{FF2B5EF4-FFF2-40B4-BE49-F238E27FC236}">
                  <a16:creationId xmlns:a16="http://schemas.microsoft.com/office/drawing/2014/main" id="{27D3EB33-B292-E587-00A7-37B3F056B784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8144" y="2847659"/>
              <a:ext cx="103139" cy="121885"/>
            </a:xfrm>
            <a:prstGeom prst="rect">
              <a:avLst/>
            </a:prstGeom>
          </p:spPr>
        </p:pic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229CB816-8263-2F0E-27BD-E0CEA4ED4941}"/>
                </a:ext>
              </a:extLst>
            </p:cNvPr>
            <p:cNvSpPr/>
            <p:nvPr/>
          </p:nvSpPr>
          <p:spPr>
            <a:xfrm>
              <a:off x="5857777" y="2352550"/>
              <a:ext cx="1056640" cy="617220"/>
            </a:xfrm>
            <a:custGeom>
              <a:avLst/>
              <a:gdLst/>
              <a:ahLst/>
              <a:cxnLst/>
              <a:rect l="l" t="t" r="r" b="b"/>
              <a:pathLst>
                <a:path w="1056640" h="617219">
                  <a:moveTo>
                    <a:pt x="95325" y="176700"/>
                  </a:moveTo>
                  <a:lnTo>
                    <a:pt x="113741" y="106897"/>
                  </a:lnTo>
                  <a:lnTo>
                    <a:pt x="144329" y="79069"/>
                  </a:lnTo>
                  <a:lnTo>
                    <a:pt x="186066" y="58778"/>
                  </a:lnTo>
                  <a:lnTo>
                    <a:pt x="236625" y="48144"/>
                  </a:lnTo>
                  <a:lnTo>
                    <a:pt x="264097" y="47159"/>
                  </a:lnTo>
                  <a:lnTo>
                    <a:pt x="291241" y="49319"/>
                  </a:lnTo>
                  <a:lnTo>
                    <a:pt x="317497" y="54548"/>
                  </a:lnTo>
                  <a:lnTo>
                    <a:pt x="342309" y="62769"/>
                  </a:lnTo>
                  <a:lnTo>
                    <a:pt x="375156" y="35054"/>
                  </a:lnTo>
                  <a:lnTo>
                    <a:pt x="419262" y="18782"/>
                  </a:lnTo>
                  <a:lnTo>
                    <a:pt x="468956" y="15156"/>
                  </a:lnTo>
                  <a:lnTo>
                    <a:pt x="518569" y="25378"/>
                  </a:lnTo>
                  <a:lnTo>
                    <a:pt x="526730" y="28649"/>
                  </a:lnTo>
                  <a:lnTo>
                    <a:pt x="534519" y="32316"/>
                  </a:lnTo>
                  <a:lnTo>
                    <a:pt x="541906" y="36362"/>
                  </a:lnTo>
                  <a:lnTo>
                    <a:pt x="548860" y="40773"/>
                  </a:lnTo>
                  <a:lnTo>
                    <a:pt x="574899" y="17632"/>
                  </a:lnTo>
                  <a:lnTo>
                    <a:pt x="610496" y="3685"/>
                  </a:lnTo>
                  <a:lnTo>
                    <a:pt x="651048" y="0"/>
                  </a:lnTo>
                  <a:lnTo>
                    <a:pt x="691951" y="7641"/>
                  </a:lnTo>
                  <a:lnTo>
                    <a:pt x="702531" y="11835"/>
                  </a:lnTo>
                  <a:lnTo>
                    <a:pt x="712321" y="16819"/>
                  </a:lnTo>
                  <a:lnTo>
                    <a:pt x="721229" y="22543"/>
                  </a:lnTo>
                  <a:lnTo>
                    <a:pt x="729163" y="28952"/>
                  </a:lnTo>
                  <a:lnTo>
                    <a:pt x="766157" y="8781"/>
                  </a:lnTo>
                  <a:lnTo>
                    <a:pt x="809963" y="266"/>
                  </a:lnTo>
                  <a:lnTo>
                    <a:pt x="855198" y="3712"/>
                  </a:lnTo>
                  <a:lnTo>
                    <a:pt x="896479" y="19426"/>
                  </a:lnTo>
                  <a:lnTo>
                    <a:pt x="910922" y="29481"/>
                  </a:lnTo>
                  <a:lnTo>
                    <a:pt x="922566" y="41013"/>
                  </a:lnTo>
                  <a:lnTo>
                    <a:pt x="931186" y="53749"/>
                  </a:lnTo>
                  <a:lnTo>
                    <a:pt x="936552" y="67416"/>
                  </a:lnTo>
                  <a:lnTo>
                    <a:pt x="982815" y="83512"/>
                  </a:lnTo>
                  <a:lnTo>
                    <a:pt x="1015453" y="109749"/>
                  </a:lnTo>
                  <a:lnTo>
                    <a:pt x="1031520" y="142558"/>
                  </a:lnTo>
                  <a:lnTo>
                    <a:pt x="1028074" y="178369"/>
                  </a:lnTo>
                  <a:lnTo>
                    <a:pt x="1026484" y="182418"/>
                  </a:lnTo>
                  <a:lnTo>
                    <a:pt x="1024489" y="186385"/>
                  </a:lnTo>
                  <a:lnTo>
                    <a:pt x="1022104" y="190242"/>
                  </a:lnTo>
                  <a:lnTo>
                    <a:pt x="1047291" y="222522"/>
                  </a:lnTo>
                  <a:lnTo>
                    <a:pt x="1056336" y="257374"/>
                  </a:lnTo>
                  <a:lnTo>
                    <a:pt x="1049743" y="292153"/>
                  </a:lnTo>
                  <a:lnTo>
                    <a:pt x="1028012" y="324211"/>
                  </a:lnTo>
                  <a:lnTo>
                    <a:pt x="991645" y="350904"/>
                  </a:lnTo>
                  <a:lnTo>
                    <a:pt x="955034" y="365635"/>
                  </a:lnTo>
                  <a:lnTo>
                    <a:pt x="914219" y="373459"/>
                  </a:lnTo>
                  <a:lnTo>
                    <a:pt x="902666" y="411451"/>
                  </a:lnTo>
                  <a:lnTo>
                    <a:pt x="872005" y="442357"/>
                  </a:lnTo>
                  <a:lnTo>
                    <a:pt x="826820" y="463059"/>
                  </a:lnTo>
                  <a:lnTo>
                    <a:pt x="771696" y="470436"/>
                  </a:lnTo>
                  <a:lnTo>
                    <a:pt x="752279" y="469401"/>
                  </a:lnTo>
                  <a:lnTo>
                    <a:pt x="733340" y="466549"/>
                  </a:lnTo>
                  <a:lnTo>
                    <a:pt x="715143" y="461933"/>
                  </a:lnTo>
                  <a:lnTo>
                    <a:pt x="697953" y="455606"/>
                  </a:lnTo>
                  <a:lnTo>
                    <a:pt x="674785" y="488557"/>
                  </a:lnTo>
                  <a:lnTo>
                    <a:pt x="639235" y="513932"/>
                  </a:lnTo>
                  <a:lnTo>
                    <a:pt x="594691" y="530475"/>
                  </a:lnTo>
                  <a:lnTo>
                    <a:pt x="544544" y="536924"/>
                  </a:lnTo>
                  <a:lnTo>
                    <a:pt x="492183" y="532023"/>
                  </a:lnTo>
                  <a:lnTo>
                    <a:pt x="465780" y="524700"/>
                  </a:lnTo>
                  <a:lnTo>
                    <a:pt x="441747" y="514426"/>
                  </a:lnTo>
                  <a:lnTo>
                    <a:pt x="420589" y="501460"/>
                  </a:lnTo>
                  <a:lnTo>
                    <a:pt x="402809" y="486063"/>
                  </a:lnTo>
                  <a:lnTo>
                    <a:pt x="356346" y="499996"/>
                  </a:lnTo>
                  <a:lnTo>
                    <a:pt x="307915" y="504801"/>
                  </a:lnTo>
                  <a:lnTo>
                    <a:pt x="259984" y="500904"/>
                  </a:lnTo>
                  <a:lnTo>
                    <a:pt x="215023" y="488732"/>
                  </a:lnTo>
                  <a:lnTo>
                    <a:pt x="175498" y="468713"/>
                  </a:lnTo>
                  <a:lnTo>
                    <a:pt x="143879" y="441272"/>
                  </a:lnTo>
                  <a:lnTo>
                    <a:pt x="141884" y="438913"/>
                  </a:lnTo>
                  <a:lnTo>
                    <a:pt x="99711" y="436510"/>
                  </a:lnTo>
                  <a:lnTo>
                    <a:pt x="63407" y="423581"/>
                  </a:lnTo>
                  <a:lnTo>
                    <a:pt x="36776" y="402201"/>
                  </a:lnTo>
                  <a:lnTo>
                    <a:pt x="23624" y="374443"/>
                  </a:lnTo>
                  <a:lnTo>
                    <a:pt x="23447" y="358403"/>
                  </a:lnTo>
                  <a:lnTo>
                    <a:pt x="28232" y="342892"/>
                  </a:lnTo>
                  <a:lnTo>
                    <a:pt x="37722" y="328450"/>
                  </a:lnTo>
                  <a:lnTo>
                    <a:pt x="51661" y="315613"/>
                  </a:lnTo>
                  <a:lnTo>
                    <a:pt x="20208" y="296071"/>
                  </a:lnTo>
                  <a:lnTo>
                    <a:pt x="2580" y="270542"/>
                  </a:lnTo>
                  <a:lnTo>
                    <a:pt x="0" y="242276"/>
                  </a:lnTo>
                  <a:lnTo>
                    <a:pt x="13687" y="214527"/>
                  </a:lnTo>
                  <a:lnTo>
                    <a:pt x="28785" y="200648"/>
                  </a:lnTo>
                  <a:lnTo>
                    <a:pt x="47852" y="189738"/>
                  </a:lnTo>
                  <a:lnTo>
                    <a:pt x="70023" y="182183"/>
                  </a:lnTo>
                  <a:lnTo>
                    <a:pt x="94435" y="178372"/>
                  </a:lnTo>
                  <a:lnTo>
                    <a:pt x="95325" y="176700"/>
                  </a:lnTo>
                  <a:close/>
                </a:path>
                <a:path w="1056640" h="617219">
                  <a:moveTo>
                    <a:pt x="322882" y="602080"/>
                  </a:moveTo>
                  <a:lnTo>
                    <a:pt x="322882" y="610317"/>
                  </a:lnTo>
                  <a:lnTo>
                    <a:pt x="316205" y="616993"/>
                  </a:lnTo>
                  <a:lnTo>
                    <a:pt x="307969" y="616993"/>
                  </a:lnTo>
                  <a:lnTo>
                    <a:pt x="299732" y="616993"/>
                  </a:lnTo>
                  <a:lnTo>
                    <a:pt x="293055" y="610317"/>
                  </a:lnTo>
                  <a:lnTo>
                    <a:pt x="293055" y="602080"/>
                  </a:lnTo>
                  <a:lnTo>
                    <a:pt x="293055" y="593844"/>
                  </a:lnTo>
                  <a:lnTo>
                    <a:pt x="299732" y="587167"/>
                  </a:lnTo>
                  <a:lnTo>
                    <a:pt x="307969" y="587167"/>
                  </a:lnTo>
                  <a:lnTo>
                    <a:pt x="316205" y="587167"/>
                  </a:lnTo>
                  <a:lnTo>
                    <a:pt x="322882" y="593844"/>
                  </a:lnTo>
                  <a:lnTo>
                    <a:pt x="322882" y="602080"/>
                  </a:lnTo>
                  <a:close/>
                </a:path>
                <a:path w="1056640" h="617219">
                  <a:moveTo>
                    <a:pt x="350018" y="583435"/>
                  </a:moveTo>
                  <a:lnTo>
                    <a:pt x="347674" y="595044"/>
                  </a:lnTo>
                  <a:lnTo>
                    <a:pt x="341282" y="604525"/>
                  </a:lnTo>
                  <a:lnTo>
                    <a:pt x="331802" y="610916"/>
                  </a:lnTo>
                  <a:lnTo>
                    <a:pt x="320192" y="613260"/>
                  </a:lnTo>
                  <a:lnTo>
                    <a:pt x="308583" y="610916"/>
                  </a:lnTo>
                  <a:lnTo>
                    <a:pt x="299103" y="604525"/>
                  </a:lnTo>
                  <a:lnTo>
                    <a:pt x="292711" y="595044"/>
                  </a:lnTo>
                  <a:lnTo>
                    <a:pt x="290367" y="583435"/>
                  </a:lnTo>
                  <a:lnTo>
                    <a:pt x="292711" y="571826"/>
                  </a:lnTo>
                  <a:lnTo>
                    <a:pt x="299103" y="562346"/>
                  </a:lnTo>
                  <a:lnTo>
                    <a:pt x="308583" y="555954"/>
                  </a:lnTo>
                  <a:lnTo>
                    <a:pt x="320192" y="553610"/>
                  </a:lnTo>
                  <a:lnTo>
                    <a:pt x="331802" y="555954"/>
                  </a:lnTo>
                  <a:lnTo>
                    <a:pt x="341282" y="562346"/>
                  </a:lnTo>
                  <a:lnTo>
                    <a:pt x="347674" y="571826"/>
                  </a:lnTo>
                  <a:lnTo>
                    <a:pt x="350018" y="583435"/>
                  </a:lnTo>
                  <a:close/>
                </a:path>
                <a:path w="1056640" h="617219">
                  <a:moveTo>
                    <a:pt x="393506" y="539846"/>
                  </a:moveTo>
                  <a:lnTo>
                    <a:pt x="389991" y="557260"/>
                  </a:lnTo>
                  <a:lnTo>
                    <a:pt x="380403" y="571481"/>
                  </a:lnTo>
                  <a:lnTo>
                    <a:pt x="366182" y="581068"/>
                  </a:lnTo>
                  <a:lnTo>
                    <a:pt x="348768" y="584584"/>
                  </a:lnTo>
                  <a:lnTo>
                    <a:pt x="331354" y="581068"/>
                  </a:lnTo>
                  <a:lnTo>
                    <a:pt x="317133" y="571481"/>
                  </a:lnTo>
                  <a:lnTo>
                    <a:pt x="307546" y="557260"/>
                  </a:lnTo>
                  <a:lnTo>
                    <a:pt x="304030" y="539846"/>
                  </a:lnTo>
                  <a:lnTo>
                    <a:pt x="307546" y="522432"/>
                  </a:lnTo>
                  <a:lnTo>
                    <a:pt x="317133" y="508211"/>
                  </a:lnTo>
                  <a:lnTo>
                    <a:pt x="331354" y="498623"/>
                  </a:lnTo>
                  <a:lnTo>
                    <a:pt x="348768" y="495108"/>
                  </a:lnTo>
                  <a:lnTo>
                    <a:pt x="366182" y="498623"/>
                  </a:lnTo>
                  <a:lnTo>
                    <a:pt x="380403" y="508211"/>
                  </a:lnTo>
                  <a:lnTo>
                    <a:pt x="389991" y="522432"/>
                  </a:lnTo>
                  <a:lnTo>
                    <a:pt x="393506" y="539846"/>
                  </a:lnTo>
                  <a:close/>
                </a:path>
                <a:path w="1056640" h="617219">
                  <a:moveTo>
                    <a:pt x="114707" y="323427"/>
                  </a:moveTo>
                  <a:lnTo>
                    <a:pt x="98547" y="323445"/>
                  </a:lnTo>
                  <a:lnTo>
                    <a:pt x="82661" y="321771"/>
                  </a:lnTo>
                  <a:lnTo>
                    <a:pt x="67319" y="318449"/>
                  </a:lnTo>
                  <a:lnTo>
                    <a:pt x="52794" y="313523"/>
                  </a:lnTo>
                </a:path>
                <a:path w="1056640" h="617219">
                  <a:moveTo>
                    <a:pt x="169333" y="431817"/>
                  </a:moveTo>
                  <a:lnTo>
                    <a:pt x="162742" y="433461"/>
                  </a:lnTo>
                  <a:lnTo>
                    <a:pt x="156015" y="434802"/>
                  </a:lnTo>
                  <a:lnTo>
                    <a:pt x="149176" y="435835"/>
                  </a:lnTo>
                  <a:lnTo>
                    <a:pt x="142245" y="436557"/>
                  </a:lnTo>
                </a:path>
                <a:path w="1056640" h="617219">
                  <a:moveTo>
                    <a:pt x="402749" y="483899"/>
                  </a:moveTo>
                  <a:lnTo>
                    <a:pt x="398048" y="478726"/>
                  </a:lnTo>
                  <a:lnTo>
                    <a:pt x="393756" y="473390"/>
                  </a:lnTo>
                  <a:lnTo>
                    <a:pt x="389879" y="467902"/>
                  </a:lnTo>
                  <a:lnTo>
                    <a:pt x="386427" y="462275"/>
                  </a:lnTo>
                </a:path>
                <a:path w="1056640" h="617219">
                  <a:moveTo>
                    <a:pt x="704576" y="429977"/>
                  </a:moveTo>
                  <a:lnTo>
                    <a:pt x="703615" y="438024"/>
                  </a:lnTo>
                  <a:lnTo>
                    <a:pt x="701431" y="445977"/>
                  </a:lnTo>
                  <a:lnTo>
                    <a:pt x="698059" y="453704"/>
                  </a:lnTo>
                </a:path>
                <a:path w="1056640" h="617219">
                  <a:moveTo>
                    <a:pt x="834165" y="283374"/>
                  </a:moveTo>
                  <a:lnTo>
                    <a:pt x="867311" y="298893"/>
                  </a:lnTo>
                  <a:lnTo>
                    <a:pt x="892435" y="319771"/>
                  </a:lnTo>
                  <a:lnTo>
                    <a:pt x="908291" y="344620"/>
                  </a:lnTo>
                  <a:lnTo>
                    <a:pt x="913634" y="372050"/>
                  </a:lnTo>
                </a:path>
                <a:path w="1056640" h="617219">
                  <a:moveTo>
                    <a:pt x="1021606" y="188928"/>
                  </a:moveTo>
                  <a:lnTo>
                    <a:pt x="1014887" y="198265"/>
                  </a:lnTo>
                  <a:lnTo>
                    <a:pt x="1006691" y="206975"/>
                  </a:lnTo>
                  <a:lnTo>
                    <a:pt x="997106" y="214974"/>
                  </a:lnTo>
                  <a:lnTo>
                    <a:pt x="986220" y="222179"/>
                  </a:lnTo>
                </a:path>
                <a:path w="1056640" h="617219">
                  <a:moveTo>
                    <a:pt x="936697" y="65552"/>
                  </a:moveTo>
                  <a:lnTo>
                    <a:pt x="938048" y="70733"/>
                  </a:lnTo>
                  <a:lnTo>
                    <a:pt x="938674" y="75992"/>
                  </a:lnTo>
                  <a:lnTo>
                    <a:pt x="938565" y="81255"/>
                  </a:lnTo>
                </a:path>
                <a:path w="1056640" h="617219">
                  <a:moveTo>
                    <a:pt x="710711" y="47234"/>
                  </a:moveTo>
                  <a:lnTo>
                    <a:pt x="714446" y="41897"/>
                  </a:lnTo>
                  <a:lnTo>
                    <a:pt x="718725" y="36768"/>
                  </a:lnTo>
                  <a:lnTo>
                    <a:pt x="723528" y="31864"/>
                  </a:lnTo>
                  <a:lnTo>
                    <a:pt x="728839" y="27207"/>
                  </a:lnTo>
                </a:path>
                <a:path w="1056640" h="617219">
                  <a:moveTo>
                    <a:pt x="541161" y="56778"/>
                  </a:moveTo>
                  <a:lnTo>
                    <a:pt x="543042" y="50791"/>
                  </a:lnTo>
                  <a:lnTo>
                    <a:pt x="545991" y="44989"/>
                  </a:lnTo>
                  <a:lnTo>
                    <a:pt x="549941" y="39506"/>
                  </a:lnTo>
                </a:path>
                <a:path w="1056640" h="617219">
                  <a:moveTo>
                    <a:pt x="342183" y="62644"/>
                  </a:moveTo>
                  <a:lnTo>
                    <a:pt x="350666" y="66326"/>
                  </a:lnTo>
                  <a:lnTo>
                    <a:pt x="358804" y="70355"/>
                  </a:lnTo>
                  <a:lnTo>
                    <a:pt x="366574" y="74716"/>
                  </a:lnTo>
                  <a:lnTo>
                    <a:pt x="373954" y="79400"/>
                  </a:lnTo>
                </a:path>
                <a:path w="1056640" h="617219">
                  <a:moveTo>
                    <a:pt x="100873" y="194334"/>
                  </a:moveTo>
                  <a:lnTo>
                    <a:pt x="98356" y="188568"/>
                  </a:lnTo>
                  <a:lnTo>
                    <a:pt x="96502" y="182673"/>
                  </a:lnTo>
                  <a:lnTo>
                    <a:pt x="95328" y="176704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/>
            </a:p>
          </p:txBody>
        </p:sp>
      </p:grpSp>
      <p:sp>
        <p:nvSpPr>
          <p:cNvPr id="7" name="object 24">
            <a:extLst>
              <a:ext uri="{FF2B5EF4-FFF2-40B4-BE49-F238E27FC236}">
                <a16:creationId xmlns:a16="http://schemas.microsoft.com/office/drawing/2014/main" id="{BB3DB011-6829-2D31-F3C6-B8BAD6FEE7E6}"/>
              </a:ext>
            </a:extLst>
          </p:cNvPr>
          <p:cNvSpPr txBox="1"/>
          <p:nvPr/>
        </p:nvSpPr>
        <p:spPr>
          <a:xfrm>
            <a:off x="6543357" y="2630993"/>
            <a:ext cx="809413" cy="33351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773" algn="ctr">
              <a:lnSpc>
                <a:spcPct val="108000"/>
              </a:lnSpc>
              <a:spcBef>
                <a:spcPts val="67"/>
              </a:spcBef>
            </a:pPr>
            <a:r>
              <a:rPr sz="667" spc="13" dirty="0">
                <a:latin typeface="Times New Roman"/>
                <a:cs typeface="Times New Roman"/>
              </a:rPr>
              <a:t>We</a:t>
            </a:r>
            <a:r>
              <a:rPr sz="667" spc="7" dirty="0">
                <a:latin typeface="Times New Roman"/>
                <a:cs typeface="Times New Roman"/>
              </a:rPr>
              <a:t> </a:t>
            </a:r>
            <a:r>
              <a:rPr sz="667" spc="13" dirty="0">
                <a:latin typeface="Times New Roman"/>
                <a:cs typeface="Times New Roman"/>
              </a:rPr>
              <a:t>need </a:t>
            </a:r>
            <a:r>
              <a:rPr sz="667" spc="7" dirty="0">
                <a:latin typeface="Times New Roman"/>
                <a:cs typeface="Times New Roman"/>
              </a:rPr>
              <a:t>to</a:t>
            </a:r>
            <a:r>
              <a:rPr sz="667" spc="13" dirty="0">
                <a:latin typeface="Times New Roman"/>
                <a:cs typeface="Times New Roman"/>
              </a:rPr>
              <a:t> </a:t>
            </a:r>
            <a:r>
              <a:rPr sz="667" spc="7" dirty="0">
                <a:latin typeface="Times New Roman"/>
                <a:cs typeface="Times New Roman"/>
              </a:rPr>
              <a:t>be</a:t>
            </a:r>
            <a:r>
              <a:rPr sz="667" spc="13" dirty="0">
                <a:latin typeface="Times New Roman"/>
                <a:cs typeface="Times New Roman"/>
              </a:rPr>
              <a:t> </a:t>
            </a:r>
            <a:r>
              <a:rPr sz="667" spc="7" dirty="0">
                <a:latin typeface="Times New Roman"/>
                <a:cs typeface="Times New Roman"/>
              </a:rPr>
              <a:t>fair</a:t>
            </a:r>
            <a:r>
              <a:rPr sz="667" dirty="0">
                <a:latin typeface="Times New Roman"/>
                <a:cs typeface="Times New Roman"/>
              </a:rPr>
              <a:t> </a:t>
            </a:r>
            <a:r>
              <a:rPr sz="667" spc="7" dirty="0">
                <a:latin typeface="Times New Roman"/>
                <a:cs typeface="Times New Roman"/>
              </a:rPr>
              <a:t>for </a:t>
            </a:r>
            <a:r>
              <a:rPr sz="667" spc="-147" dirty="0">
                <a:latin typeface="Times New Roman"/>
                <a:cs typeface="Times New Roman"/>
              </a:rPr>
              <a:t> </a:t>
            </a:r>
            <a:r>
              <a:rPr sz="667" spc="7" dirty="0">
                <a:latin typeface="Times New Roman"/>
                <a:cs typeface="Times New Roman"/>
              </a:rPr>
              <a:t>both </a:t>
            </a:r>
            <a:r>
              <a:rPr sz="667" spc="13" dirty="0">
                <a:latin typeface="Times New Roman"/>
                <a:cs typeface="Times New Roman"/>
              </a:rPr>
              <a:t>male</a:t>
            </a:r>
            <a:r>
              <a:rPr sz="667" spc="7" dirty="0">
                <a:latin typeface="Times New Roman"/>
                <a:cs typeface="Times New Roman"/>
              </a:rPr>
              <a:t> and</a:t>
            </a:r>
            <a:r>
              <a:rPr sz="667" spc="13" dirty="0">
                <a:latin typeface="Times New Roman"/>
                <a:cs typeface="Times New Roman"/>
              </a:rPr>
              <a:t> female </a:t>
            </a:r>
            <a:r>
              <a:rPr sz="667" spc="-147" dirty="0">
                <a:latin typeface="Times New Roman"/>
                <a:cs typeface="Times New Roman"/>
              </a:rPr>
              <a:t> </a:t>
            </a:r>
            <a:r>
              <a:rPr sz="667" spc="13" dirty="0">
                <a:latin typeface="Times New Roman"/>
                <a:cs typeface="Times New Roman"/>
              </a:rPr>
              <a:t>applicants</a:t>
            </a:r>
            <a:endParaRPr sz="667">
              <a:latin typeface="Times New Roman"/>
              <a:cs typeface="Times New Roman"/>
            </a:endParaRPr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3CC1C8EC-7822-175E-8FF3-2C409DDCCFE7}"/>
              </a:ext>
            </a:extLst>
          </p:cNvPr>
          <p:cNvSpPr txBox="1"/>
          <p:nvPr/>
        </p:nvSpPr>
        <p:spPr>
          <a:xfrm>
            <a:off x="1544988" y="3729628"/>
            <a:ext cx="4573693" cy="1171132"/>
          </a:xfrm>
          <a:prstGeom prst="rect">
            <a:avLst/>
          </a:prstGeom>
        </p:spPr>
        <p:txBody>
          <a:bodyPr vert="horz" wrap="square" lIns="0" tIns="32173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561838">
              <a:lnSpc>
                <a:spcPts val="1347"/>
              </a:lnSpc>
              <a:spcBef>
                <a:spcPts val="253"/>
              </a:spcBef>
            </a:pP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-53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47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Female </a:t>
            </a:r>
            <a:r>
              <a:rPr sz="1200" spc="-280" dirty="0">
                <a:latin typeface="Times New Roman"/>
                <a:cs typeface="Times New Roman"/>
              </a:rPr>
              <a:t> </a:t>
            </a:r>
            <a:r>
              <a:rPr sz="1200" spc="-7" dirty="0">
                <a:latin typeface="Times New Roman"/>
                <a:cs typeface="Times New Roman"/>
              </a:rPr>
              <a:t>Protected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33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1733">
              <a:latin typeface="Times New Roman"/>
              <a:cs typeface="Times New Roman"/>
            </a:endParaRPr>
          </a:p>
          <a:p>
            <a:pPr marL="2169106" marR="6773" indent="-715415">
              <a:lnSpc>
                <a:spcPts val="1347"/>
              </a:lnSpc>
            </a:pPr>
            <a:r>
              <a:rPr sz="1200" b="1" spc="-7" dirty="0">
                <a:latin typeface="Times New Roman"/>
                <a:cs typeface="Times New Roman"/>
              </a:rPr>
              <a:t>Require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7" dirty="0">
                <a:latin typeface="Times New Roman"/>
                <a:cs typeface="Times New Roman"/>
              </a:rPr>
              <a:t>the</a:t>
            </a:r>
            <a:r>
              <a:rPr sz="1200" b="1" spc="7" dirty="0">
                <a:latin typeface="Times New Roman"/>
                <a:cs typeface="Times New Roman"/>
              </a:rPr>
              <a:t> </a:t>
            </a:r>
            <a:r>
              <a:rPr sz="1200" b="1" spc="-7" dirty="0">
                <a:latin typeface="Times New Roman"/>
                <a:cs typeface="Times New Roman"/>
              </a:rPr>
              <a:t>same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7" dirty="0">
                <a:latin typeface="Times New Roman"/>
                <a:cs typeface="Times New Roman"/>
              </a:rPr>
              <a:t>acceptance</a:t>
            </a:r>
            <a:r>
              <a:rPr sz="1200" b="1" spc="7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 for</a:t>
            </a:r>
            <a:r>
              <a:rPr sz="1200" b="1" spc="7" dirty="0">
                <a:latin typeface="Times New Roman"/>
                <a:cs typeface="Times New Roman"/>
              </a:rPr>
              <a:t> </a:t>
            </a:r>
            <a:r>
              <a:rPr sz="1200" b="1" spc="-7" dirty="0">
                <a:latin typeface="Times New Roman"/>
                <a:cs typeface="Times New Roman"/>
              </a:rPr>
              <a:t>both male </a:t>
            </a:r>
            <a:r>
              <a:rPr sz="1200" b="1" spc="-280" dirty="0">
                <a:latin typeface="Times New Roman"/>
                <a:cs typeface="Times New Roman"/>
              </a:rPr>
              <a:t> </a:t>
            </a:r>
            <a:r>
              <a:rPr sz="1200" b="1" spc="-7" dirty="0">
                <a:latin typeface="Times New Roman"/>
                <a:cs typeface="Times New Roman"/>
              </a:rPr>
              <a:t>and</a:t>
            </a:r>
            <a:r>
              <a:rPr sz="1200" b="1" spc="-13" dirty="0">
                <a:latin typeface="Times New Roman"/>
                <a:cs typeface="Times New Roman"/>
              </a:rPr>
              <a:t> </a:t>
            </a:r>
            <a:r>
              <a:rPr sz="1200" b="1" spc="-7" dirty="0">
                <a:latin typeface="Times New Roman"/>
                <a:cs typeface="Times New Roman"/>
              </a:rPr>
              <a:t>female</a:t>
            </a:r>
            <a:r>
              <a:rPr sz="1200" b="1" dirty="0">
                <a:latin typeface="Times New Roman"/>
                <a:cs typeface="Times New Roman"/>
              </a:rPr>
              <a:t> job</a:t>
            </a:r>
            <a:r>
              <a:rPr sz="1200" b="1" spc="-7" dirty="0">
                <a:latin typeface="Times New Roman"/>
                <a:cs typeface="Times New Roman"/>
              </a:rPr>
              <a:t> applicants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26">
            <a:extLst>
              <a:ext uri="{FF2B5EF4-FFF2-40B4-BE49-F238E27FC236}">
                <a16:creationId xmlns:a16="http://schemas.microsoft.com/office/drawing/2014/main" id="{036F4E57-BF90-8F20-F953-90AEDEBB42BB}"/>
              </a:ext>
            </a:extLst>
          </p:cNvPr>
          <p:cNvGrpSpPr/>
          <p:nvPr/>
        </p:nvGrpSpPr>
        <p:grpSpPr>
          <a:xfrm>
            <a:off x="3117089" y="2354639"/>
            <a:ext cx="2007616" cy="1231392"/>
            <a:chOff x="3480815" y="2267711"/>
            <a:chExt cx="1505712" cy="923544"/>
          </a:xfrm>
        </p:grpSpPr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3768FBAE-331E-8C94-535A-4BDDCE5ECCA7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82439" y="3002279"/>
              <a:ext cx="179832" cy="182880"/>
            </a:xfrm>
            <a:prstGeom prst="rect">
              <a:avLst/>
            </a:prstGeom>
          </p:spPr>
        </p:pic>
        <p:pic>
          <p:nvPicPr>
            <p:cNvPr id="11" name="object 28">
              <a:extLst>
                <a:ext uri="{FF2B5EF4-FFF2-40B4-BE49-F238E27FC236}">
                  <a16:creationId xmlns:a16="http://schemas.microsoft.com/office/drawing/2014/main" id="{CEF99681-26EF-343D-3952-A8C83FEEE01E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53711" y="3008375"/>
              <a:ext cx="179832" cy="182880"/>
            </a:xfrm>
            <a:prstGeom prst="rect">
              <a:avLst/>
            </a:prstGeom>
          </p:spPr>
        </p:pic>
        <p:pic>
          <p:nvPicPr>
            <p:cNvPr id="12" name="object 29">
              <a:extLst>
                <a:ext uri="{FF2B5EF4-FFF2-40B4-BE49-F238E27FC236}">
                  <a16:creationId xmlns:a16="http://schemas.microsoft.com/office/drawing/2014/main" id="{F8D711AD-7621-1BA3-D483-F17B446088C0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06695" y="3008375"/>
              <a:ext cx="179832" cy="182880"/>
            </a:xfrm>
            <a:prstGeom prst="rect">
              <a:avLst/>
            </a:prstGeom>
          </p:spPr>
        </p:pic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6F18B3CB-6409-6FD3-6055-7024C31EB0DD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80815" y="2267711"/>
              <a:ext cx="179832" cy="18288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832EF2E4-F8C9-E15A-CB51-0F274AAD34C3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39895" y="2267711"/>
              <a:ext cx="179832" cy="182880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D596F5DE-0300-D7FD-9140-D355193360F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70247" y="2270759"/>
              <a:ext cx="179832" cy="18288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1956827A-272B-3F6C-57CC-471018433F2D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41519" y="2270759"/>
              <a:ext cx="179832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6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98DD30-82C0-F5E7-5B40-9A22812D9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Individual fairness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9735-C0DA-4546-543C-D6C803CEF8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25396" cy="28955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Different individuals should be treated </a:t>
            </a:r>
            <a:r>
              <a:rPr lang="en-US" b="1" dirty="0">
                <a:solidFill>
                  <a:srgbClr val="FF0000"/>
                </a:solidFill>
              </a:rPr>
              <a:t>similarly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	--It imposes restriction on the treatment for each pair of individuals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7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C15155-96C7-D80A-2D43-BB3EEF8966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Individual fairness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D0D0-A4E2-1F72-8E13-9008914B71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361679" cy="28955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Treat </a:t>
            </a:r>
            <a:r>
              <a:rPr lang="en-US" b="1" dirty="0">
                <a:solidFill>
                  <a:srgbClr val="FF0000"/>
                </a:solidFill>
              </a:rPr>
              <a:t>similar</a:t>
            </a:r>
            <a:r>
              <a:rPr lang="en-US" b="1" dirty="0"/>
              <a:t> individuals </a:t>
            </a:r>
            <a:r>
              <a:rPr lang="en-US" b="1" dirty="0">
                <a:solidFill>
                  <a:srgbClr val="FF0000"/>
                </a:solidFill>
              </a:rPr>
              <a:t>similarly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sz="1800" dirty="0"/>
          </a:p>
          <a:p>
            <a:r>
              <a:rPr lang="en-US" sz="1800" dirty="0"/>
              <a:t>Binary Classification Algorithm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--Positive or negative/1 or 0/accept or reject</a:t>
            </a:r>
            <a:endParaRPr lang="en-US" sz="1800" dirty="0"/>
          </a:p>
          <a:p>
            <a:r>
              <a:rPr lang="en-US" sz="1800" dirty="0"/>
              <a:t>Any two individuals who are similar with respect to a particular task should be classified similarly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F92D4-9AE7-459A-84EF-82CEA0082134}"/>
              </a:ext>
            </a:extLst>
          </p:cNvPr>
          <p:cNvSpPr txBox="1"/>
          <p:nvPr/>
        </p:nvSpPr>
        <p:spPr>
          <a:xfrm>
            <a:off x="1005840" y="2432000"/>
            <a:ext cx="2286000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Similar for the purpose of the classification task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E2FE163-8C4A-4467-BDDB-D652E557BACB}"/>
              </a:ext>
            </a:extLst>
          </p:cNvPr>
          <p:cNvSpPr/>
          <p:nvPr/>
        </p:nvSpPr>
        <p:spPr>
          <a:xfrm>
            <a:off x="1717762" y="1853744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8E88D-3FEB-4D8D-AAA0-04540CF7F00B}"/>
              </a:ext>
            </a:extLst>
          </p:cNvPr>
          <p:cNvSpPr txBox="1"/>
          <p:nvPr/>
        </p:nvSpPr>
        <p:spPr>
          <a:xfrm>
            <a:off x="4113169" y="2387144"/>
            <a:ext cx="2449830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Similar distribution over outcomes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EB921AC-55C7-4C87-B162-EA1ACF761829}"/>
              </a:ext>
            </a:extLst>
          </p:cNvPr>
          <p:cNvSpPr/>
          <p:nvPr/>
        </p:nvSpPr>
        <p:spPr>
          <a:xfrm>
            <a:off x="4988921" y="1853744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69545-5060-15A7-7FF5-E321B9FA54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30FA2-1020-4647-4A88-55BA5FB26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How do we define similarity?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--It is hard to determine an appropriate metric to measure the similarity of two 	  	   individuals.</a:t>
            </a:r>
          </a:p>
          <a:p>
            <a:endParaRPr lang="en-US" sz="1800" dirty="0"/>
          </a:p>
          <a:p>
            <a:r>
              <a:rPr lang="en-US" sz="1800" dirty="0"/>
              <a:t>We assume a distance metric</a:t>
            </a:r>
          </a:p>
          <a:p>
            <a:pPr lvl="1">
              <a:spcAft>
                <a:spcPts val="800"/>
              </a:spcAft>
            </a:pPr>
            <a:r>
              <a:rPr lang="en-US" sz="1600" dirty="0"/>
              <a:t>	--Similarity metric between individuals d(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</a:p>
          <a:p>
            <a:pPr lvl="1">
              <a:spcAft>
                <a:spcPts val="800"/>
              </a:spcAft>
            </a:pPr>
            <a:r>
              <a:rPr lang="en-US" sz="1800" dirty="0"/>
              <a:t>		</a:t>
            </a:r>
            <a:r>
              <a:rPr lang="en-US" sz="1600" dirty="0"/>
              <a:t>---# of features</a:t>
            </a:r>
          </a:p>
          <a:p>
            <a:pPr lvl="1">
              <a:spcAft>
                <a:spcPts val="800"/>
              </a:spcAft>
            </a:pPr>
            <a:r>
              <a:rPr lang="en-US" sz="1600" dirty="0"/>
              <a:t>		---Graphical distance (like word embedding)</a:t>
            </a:r>
          </a:p>
          <a:p>
            <a:pPr lvl="1">
              <a:spcAft>
                <a:spcPts val="800"/>
              </a:spcAft>
            </a:pPr>
            <a:endParaRPr lang="en-US" sz="1600" dirty="0"/>
          </a:p>
          <a:p>
            <a:r>
              <a:rPr lang="en-US" sz="1800" dirty="0"/>
              <a:t>Similarity measurements between distributions of outcome D(</a:t>
            </a:r>
            <a:r>
              <a:rPr lang="en-US" sz="1800" dirty="0" err="1"/>
              <a:t>x,y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1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A35F80-B7F7-1CA2-D019-A4ED30F1A7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Representations (Informal)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6D3A-78ED-2BA7-4007-DACD13B26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1211580"/>
            <a:ext cx="8346439" cy="2895598"/>
          </a:xfrm>
        </p:spPr>
        <p:txBody>
          <a:bodyPr/>
          <a:lstStyle/>
          <a:p>
            <a:r>
              <a:rPr lang="en-US" sz="1800" dirty="0"/>
              <a:t>𝑋: All possible real people</a:t>
            </a:r>
          </a:p>
          <a:p>
            <a:r>
              <a:rPr lang="en-US" sz="1800" dirty="0"/>
              <a:t>Algorithm operates only on a representation of the person</a:t>
            </a:r>
          </a:p>
          <a:p>
            <a:pPr lvl="3"/>
            <a:r>
              <a:rPr lang="en-US" sz="1600" dirty="0"/>
              <a:t>The algorithm only knows what it is told about you </a:t>
            </a:r>
          </a:p>
          <a:p>
            <a:pPr lvl="3"/>
            <a:r>
              <a:rPr lang="en-US" sz="1600" dirty="0"/>
              <a:t>Distinct individuals may be mapped to the same representation</a:t>
            </a:r>
          </a:p>
          <a:p>
            <a:endParaRPr lang="en-US" sz="1800" dirty="0"/>
          </a:p>
          <a:p>
            <a:r>
              <a:rPr lang="en-US" sz="1800" dirty="0"/>
              <a:t>How can we compare M(x) with M(y)?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D9885-F100-4AEA-91E2-F7EA512A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142069"/>
            <a:ext cx="3848100" cy="1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DFF2FB-192D-F87C-446A-2AF4B28BF5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Statistical Distance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B9B0-5D9E-EF40-28DA-3450AE12F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841" y="922020"/>
            <a:ext cx="8280399" cy="2895598"/>
          </a:xfrm>
        </p:spPr>
        <p:txBody>
          <a:bodyPr/>
          <a:lstStyle/>
          <a:p>
            <a:r>
              <a:rPr lang="en-US" sz="1800" dirty="0"/>
              <a:t>Numerical measure of how different two data objects are</a:t>
            </a:r>
          </a:p>
          <a:p>
            <a:pPr lvl="3"/>
            <a:r>
              <a:rPr lang="en-US" sz="1600" dirty="0"/>
              <a:t>A function that maps pairs of objects to real values</a:t>
            </a:r>
          </a:p>
          <a:p>
            <a:pPr lvl="3"/>
            <a:r>
              <a:rPr lang="en-US" sz="1600" dirty="0"/>
              <a:t>Lower when objects are more alike</a:t>
            </a:r>
          </a:p>
          <a:p>
            <a:pPr lvl="3"/>
            <a:r>
              <a:rPr lang="en-US" sz="1600" dirty="0"/>
              <a:t>Higher when two objects are different</a:t>
            </a:r>
          </a:p>
          <a:p>
            <a:r>
              <a:rPr lang="en-US" sz="1800" dirty="0"/>
              <a:t>Minimum distance is 0, when comparing an object with itself.</a:t>
            </a:r>
          </a:p>
          <a:p>
            <a:r>
              <a:rPr lang="en-US" sz="1800" dirty="0"/>
              <a:t>Upper limit varies</a:t>
            </a:r>
          </a:p>
          <a:p>
            <a:r>
              <a:rPr lang="en-US" sz="1800" dirty="0"/>
              <a:t>A distance function d  is a distance metric if it is a function from pairs of objects to real numbers such that:</a:t>
            </a:r>
          </a:p>
          <a:p>
            <a:pPr lvl="3"/>
            <a:r>
              <a:rPr lang="en-US" sz="1600" dirty="0"/>
              <a:t>d(</a:t>
            </a:r>
            <a:r>
              <a:rPr lang="en-US" sz="1600" dirty="0" err="1"/>
              <a:t>x,y</a:t>
            </a:r>
            <a:r>
              <a:rPr lang="en-US" sz="1600" dirty="0"/>
              <a:t>) &gt; 0. (</a:t>
            </a:r>
            <a:r>
              <a:rPr lang="en-US" sz="1600" dirty="0">
                <a:solidFill>
                  <a:srgbClr val="FF0000"/>
                </a:solidFill>
              </a:rPr>
              <a:t>non-negativity</a:t>
            </a:r>
            <a:r>
              <a:rPr lang="en-US" sz="1600" dirty="0"/>
              <a:t>)</a:t>
            </a:r>
          </a:p>
          <a:p>
            <a:pPr lvl="3"/>
            <a:r>
              <a:rPr lang="en-US" sz="1600" dirty="0"/>
              <a:t>d(</a:t>
            </a:r>
            <a:r>
              <a:rPr lang="en-US" sz="1600" dirty="0" err="1"/>
              <a:t>x,y</a:t>
            </a:r>
            <a:r>
              <a:rPr lang="en-US" sz="1600" dirty="0"/>
              <a:t>) = 0 </a:t>
            </a:r>
            <a:r>
              <a:rPr lang="en-US" sz="1600" dirty="0" err="1"/>
              <a:t>iff</a:t>
            </a:r>
            <a:r>
              <a:rPr lang="en-US" sz="1600" dirty="0"/>
              <a:t> x = y. (</a:t>
            </a:r>
            <a:r>
              <a:rPr lang="en-US" sz="1600" dirty="0">
                <a:solidFill>
                  <a:srgbClr val="FF0000"/>
                </a:solidFill>
              </a:rPr>
              <a:t>identity</a:t>
            </a:r>
            <a:r>
              <a:rPr lang="en-US" sz="1600" dirty="0"/>
              <a:t>)</a:t>
            </a:r>
          </a:p>
          <a:p>
            <a:pPr lvl="3"/>
            <a:r>
              <a:rPr lang="en-US" sz="1600" dirty="0"/>
              <a:t>d(</a:t>
            </a:r>
            <a:r>
              <a:rPr lang="en-US" sz="1600" dirty="0" err="1"/>
              <a:t>x,y</a:t>
            </a:r>
            <a:r>
              <a:rPr lang="en-US" sz="1600" dirty="0"/>
              <a:t>) = d(</a:t>
            </a:r>
            <a:r>
              <a:rPr lang="en-US" sz="1600" dirty="0" err="1"/>
              <a:t>y,x</a:t>
            </a:r>
            <a:r>
              <a:rPr lang="en-US" sz="1600" dirty="0"/>
              <a:t>). (</a:t>
            </a:r>
            <a:r>
              <a:rPr lang="en-US" sz="1600" dirty="0">
                <a:solidFill>
                  <a:srgbClr val="FF0000"/>
                </a:solidFill>
              </a:rPr>
              <a:t>symmetry</a:t>
            </a:r>
            <a:r>
              <a:rPr lang="en-US" sz="1600" dirty="0"/>
              <a:t>)</a:t>
            </a:r>
          </a:p>
          <a:p>
            <a:pPr lvl="3"/>
            <a:r>
              <a:rPr lang="en-US" sz="1600" dirty="0"/>
              <a:t>d(</a:t>
            </a:r>
            <a:r>
              <a:rPr lang="en-US" sz="1600" dirty="0" err="1"/>
              <a:t>x,y</a:t>
            </a:r>
            <a:r>
              <a:rPr lang="en-US" sz="1600" dirty="0"/>
              <a:t>) &lt; d(</a:t>
            </a:r>
            <a:r>
              <a:rPr lang="en-US" sz="1600" dirty="0" err="1"/>
              <a:t>x,z</a:t>
            </a:r>
            <a:r>
              <a:rPr lang="en-US" sz="1600" dirty="0"/>
              <a:t>) + d(</a:t>
            </a:r>
            <a:r>
              <a:rPr lang="en-US" sz="1600" dirty="0" err="1"/>
              <a:t>z,y</a:t>
            </a:r>
            <a:r>
              <a:rPr lang="en-US" sz="1600" dirty="0"/>
              <a:t>) (</a:t>
            </a:r>
            <a:r>
              <a:rPr lang="en-US" sz="1600" dirty="0">
                <a:solidFill>
                  <a:srgbClr val="FF0000"/>
                </a:solidFill>
              </a:rPr>
              <a:t>triangle inequality</a:t>
            </a:r>
            <a:r>
              <a:rPr lang="en-US" sz="1600" dirty="0"/>
              <a:t>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06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  <ds:schemaRef ds:uri="ddc16f2e-ac79-420b-bf02-152a3fab2b22"/>
    <ds:schemaRef ds:uri="e5618448-e42b-40ea-80d2-fe7c2030a1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1561</Words>
  <Application>Microsoft Office PowerPoint</Application>
  <PresentationFormat>On-screen Show (16:9)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Office Theme</vt:lpstr>
      <vt:lpstr>Individual fairness and group fairness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Ogerta Elezaj</cp:lastModifiedBy>
  <cp:revision>7</cp:revision>
  <cp:lastPrinted>2017-11-14T13:34:51Z</cp:lastPrinted>
  <dcterms:created xsi:type="dcterms:W3CDTF">2017-03-06T16:45:41Z</dcterms:created>
  <dcterms:modified xsi:type="dcterms:W3CDTF">2023-04-03T12:56:53Z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