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870" r:id="rId5"/>
    <p:sldId id="874" r:id="rId6"/>
    <p:sldId id="892" r:id="rId7"/>
    <p:sldId id="893" r:id="rId8"/>
    <p:sldId id="894" r:id="rId9"/>
    <p:sldId id="895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4" r:id="rId19"/>
    <p:sldId id="905" r:id="rId20"/>
    <p:sldId id="906" r:id="rId21"/>
    <p:sldId id="907" r:id="rId22"/>
    <p:sldId id="908" r:id="rId23"/>
    <p:sldId id="909" r:id="rId24"/>
    <p:sldId id="910" r:id="rId25"/>
    <p:sldId id="911" r:id="rId26"/>
    <p:sldId id="912" r:id="rId27"/>
    <p:sldId id="913" r:id="rId28"/>
    <p:sldId id="914" r:id="rId29"/>
    <p:sldId id="915" r:id="rId30"/>
    <p:sldId id="916" r:id="rId31"/>
    <p:sldId id="917" r:id="rId32"/>
    <p:sldId id="918" r:id="rId33"/>
    <p:sldId id="919" r:id="rId34"/>
    <p:sldId id="920" r:id="rId35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70"/>
            <p14:sldId id="874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26A0E"/>
    <a:srgbClr val="F1A00F"/>
    <a:srgbClr val="404040"/>
    <a:srgbClr val="1C1C1C"/>
    <a:srgbClr val="DEDEDE"/>
    <a:srgbClr val="66FFCC"/>
    <a:srgbClr val="3DF5A2"/>
    <a:srgbClr val="00FFFF"/>
    <a:srgbClr val="00F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06/04/2023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DC8A-5E51-4FA8-7E46-B01E1CE4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184922"/>
            <a:ext cx="4726940" cy="571512"/>
          </a:xfrm>
        </p:spPr>
        <p:txBody>
          <a:bodyPr/>
          <a:lstStyle/>
          <a:p>
            <a:r>
              <a:rPr lang="en-US" dirty="0"/>
              <a:t>Fairness on Graph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B43AE-FAC2-D073-19C8-77C8E72B1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1988-582B-DF3B-1520-166F1720B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4185183"/>
            <a:ext cx="4353560" cy="454025"/>
          </a:xfrm>
        </p:spPr>
        <p:txBody>
          <a:bodyPr/>
          <a:lstStyle/>
          <a:p>
            <a:r>
              <a:rPr lang="en-US" dirty="0"/>
              <a:t>Dr. Taufiq Asyhari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35744-CE6B-7791-A97A-A9C406E74C1E}"/>
              </a:ext>
            </a:extLst>
          </p:cNvPr>
          <p:cNvSpPr txBox="1"/>
          <p:nvPr/>
        </p:nvSpPr>
        <p:spPr>
          <a:xfrm>
            <a:off x="5651872" y="4767408"/>
            <a:ext cx="4579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/>
              <a:t>https://www.arxiv-vanity.com/papers/2004.12265/</a:t>
            </a:r>
          </a:p>
        </p:txBody>
      </p:sp>
    </p:spTree>
    <p:extLst>
      <p:ext uri="{BB962C8B-B14F-4D97-AF65-F5344CB8AC3E}">
        <p14:creationId xmlns:p14="http://schemas.microsoft.com/office/powerpoint/2010/main" val="28010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8C46E5-6CA3-BC84-3701-95BE3A317F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Algorithmic Fairness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02E6-6BD4-7CEA-00FB-02D0754B41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86419" cy="289559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Definition: Lack of favoritism from one side or another</a:t>
            </a:r>
          </a:p>
          <a:p>
            <a:endParaRPr lang="en-US" sz="1800" dirty="0"/>
          </a:p>
          <a:p>
            <a:r>
              <a:rPr lang="en-US" sz="1800" dirty="0"/>
              <a:t>Group fairness </a:t>
            </a:r>
          </a:p>
          <a:p>
            <a:pPr lvl="2"/>
            <a:r>
              <a:rPr lang="en-US" sz="1600" dirty="0"/>
              <a:t>Statistical parity </a:t>
            </a:r>
          </a:p>
          <a:p>
            <a:pPr lvl="2"/>
            <a:r>
              <a:rPr lang="en-US" sz="1600" dirty="0"/>
              <a:t>Equal opportunity </a:t>
            </a:r>
          </a:p>
          <a:p>
            <a:endParaRPr lang="en-US" sz="1800" dirty="0"/>
          </a:p>
          <a:p>
            <a:r>
              <a:rPr lang="en-US" sz="1800" dirty="0"/>
              <a:t>Individual fairness </a:t>
            </a:r>
          </a:p>
          <a:p>
            <a:pPr lvl="2"/>
            <a:r>
              <a:rPr lang="en-US" sz="1600" dirty="0"/>
              <a:t>More tailored than group fairness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8EF40-6D3C-A206-1A81-EE91795F6697}"/>
              </a:ext>
            </a:extLst>
          </p:cNvPr>
          <p:cNvPicPr/>
          <p:nvPr/>
        </p:nvPicPr>
        <p:blipFill rotWithShape="1">
          <a:blip r:embed="rId2"/>
          <a:srcRect l="5716" t="61554" r="27367"/>
          <a:stretch/>
        </p:blipFill>
        <p:spPr>
          <a:xfrm>
            <a:off x="5943601" y="3429000"/>
            <a:ext cx="2141621" cy="11785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2637659-ED40-997E-7E9A-4278D54FF6C1}"/>
              </a:ext>
            </a:extLst>
          </p:cNvPr>
          <p:cNvGrpSpPr/>
          <p:nvPr/>
        </p:nvGrpSpPr>
        <p:grpSpPr>
          <a:xfrm>
            <a:off x="6107806" y="2241935"/>
            <a:ext cx="1813209" cy="909273"/>
            <a:chOff x="6491403" y="3022752"/>
            <a:chExt cx="2417612" cy="1212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ED3914-7D25-1105-C512-85803DBD0E6B}"/>
                </a:ext>
              </a:extLst>
            </p:cNvPr>
            <p:cNvPicPr/>
            <p:nvPr/>
          </p:nvPicPr>
          <p:blipFill rotWithShape="1">
            <a:blip r:embed="rId2"/>
            <a:srcRect r="43344" b="71251"/>
            <a:stretch/>
          </p:blipFill>
          <p:spPr>
            <a:xfrm>
              <a:off x="6491403" y="3022752"/>
              <a:ext cx="2417612" cy="11751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BD7E6B-24D8-AD4B-8BC7-2DA7935152B9}"/>
                </a:ext>
              </a:extLst>
            </p:cNvPr>
            <p:cNvSpPr/>
            <p:nvPr/>
          </p:nvSpPr>
          <p:spPr>
            <a:xfrm>
              <a:off x="8133347" y="4001294"/>
              <a:ext cx="753979" cy="233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993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173076-AAC3-32B3-5529-AFAAC93887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in Graph Mining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27E5-7181-F634-8170-E09D25FC68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Graph is a way to represent data or information using a collection of points, called "nodes," and lines connecting them, called "edges." </a:t>
            </a:r>
          </a:p>
          <a:p>
            <a:endParaRPr lang="en-US" sz="1800" dirty="0"/>
          </a:p>
          <a:p>
            <a:r>
              <a:rPr lang="en-US" sz="1800" dirty="0"/>
              <a:t>Nodes can represent anything, such as people in a social network or cities in a transportation system.</a:t>
            </a:r>
          </a:p>
          <a:p>
            <a:pPr lvl="2"/>
            <a:r>
              <a:rPr lang="en-US" sz="1600" dirty="0"/>
              <a:t>Vertex is a labeled node in graph.</a:t>
            </a:r>
          </a:p>
          <a:p>
            <a:endParaRPr lang="en-US" sz="1800" dirty="0"/>
          </a:p>
          <a:p>
            <a:r>
              <a:rPr lang="en-US" sz="1800" dirty="0"/>
              <a:t>Edges can represent relationships or connections between them, such as friendship or a road. </a:t>
            </a:r>
          </a:p>
          <a:p>
            <a:pPr lvl="2"/>
            <a:r>
              <a:rPr lang="en-US" sz="1600" dirty="0"/>
              <a:t>Edges are identified by the pair of vertices that they connect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919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D60D0C-1913-C294-B808-4ADD92FF57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Graph 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977D-DE12-D91F-246F-E5AE4965EB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475979" cy="2895598"/>
          </a:xfrm>
        </p:spPr>
        <p:txBody>
          <a:bodyPr/>
          <a:lstStyle/>
          <a:p>
            <a:r>
              <a:rPr lang="en-US" sz="1800" dirty="0"/>
              <a:t>Undirected versus Directed Graphs (Modified from [1])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F2A5E-BB90-E1A3-AD46-39509E3AD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135" y="2380806"/>
            <a:ext cx="2327972" cy="18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6E2DA-FBE4-D0C4-4ACA-F1BCC02E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37" y="2278226"/>
            <a:ext cx="2508833" cy="2087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B13C7-65CD-3E1D-6FC3-F3B5E3133255}"/>
              </a:ext>
            </a:extLst>
          </p:cNvPr>
          <p:cNvSpPr txBox="1"/>
          <p:nvPr/>
        </p:nvSpPr>
        <p:spPr>
          <a:xfrm>
            <a:off x="1831206" y="4764506"/>
            <a:ext cx="589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[1] http://pi.math.cornell.edu/~mec/Winter2009/RalucaRemus/Lecture2/lecture2.html</a:t>
            </a:r>
          </a:p>
        </p:txBody>
      </p:sp>
    </p:spTree>
    <p:extLst>
      <p:ext uri="{BB962C8B-B14F-4D97-AF65-F5344CB8AC3E}">
        <p14:creationId xmlns:p14="http://schemas.microsoft.com/office/powerpoint/2010/main" val="308130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3A8AD-1B85-4953-8766-DC56B37015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Graph Preliminaries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70CA-8F78-DCD9-50E2-BD0BC93E71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564CBB2-D4C8-0721-3556-1A2B6ED56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211" y="926402"/>
                <a:ext cx="8291576" cy="761747"/>
              </a:xfrm>
              <a:prstGeom prst="rect">
                <a:avLst/>
              </a:prstGeom>
            </p:spPr>
            <p:txBody>
              <a:bodyPr/>
              <a:lstStyle>
                <a:lvl1pPr marL="288000" marR="0" indent="-2880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318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636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95400" indent="-250825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28000" indent="-252000" algn="l" defTabSz="914400" rtl="0" eaLnBrk="1" latinLnBrk="0" hangingPunct="1"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60000" indent="-252000" algn="l" defTabSz="914400" rtl="0" eaLnBrk="1" latinLnBrk="0" hangingPunct="1">
                  <a:spcBef>
                    <a:spcPts val="0"/>
                  </a:spcBef>
                  <a:buFont typeface="Arial" panose="020B0604020202020204" pitchFamily="34" charset="0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Transition Matrix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(Modified from [1])</a:t>
                </a:r>
                <a:endParaRPr lang="en-GB" sz="1800" dirty="0"/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B564CBB2-D4C8-0721-3556-1A2B6ED5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1" y="926402"/>
                <a:ext cx="8291576" cy="761747"/>
              </a:xfrm>
              <a:prstGeom prst="rect">
                <a:avLst/>
              </a:prstGeom>
              <a:blipFill>
                <a:blip r:embed="rId2"/>
                <a:stretch>
                  <a:fillRect l="-515" t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D28E8AF-C873-4981-6489-37B95E066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9" y="2428932"/>
            <a:ext cx="2327972" cy="1882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53754F-67CB-7011-6051-1E691BF7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72" y="2545286"/>
            <a:ext cx="2812796" cy="164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DDB1C-AA04-2D60-66DB-265A0F21FA2A}"/>
              </a:ext>
            </a:extLst>
          </p:cNvPr>
          <p:cNvSpPr txBox="1"/>
          <p:nvPr/>
        </p:nvSpPr>
        <p:spPr>
          <a:xfrm>
            <a:off x="6027821" y="2056104"/>
            <a:ext cx="1909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1    2    3    4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98208-C07E-C042-FC9A-592CA9B66462}"/>
              </a:ext>
            </a:extLst>
          </p:cNvPr>
          <p:cNvSpPr txBox="1"/>
          <p:nvPr/>
        </p:nvSpPr>
        <p:spPr>
          <a:xfrm>
            <a:off x="7944997" y="2545286"/>
            <a:ext cx="46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D98DB-C18E-4811-79DA-121A41DB417A}"/>
              </a:ext>
            </a:extLst>
          </p:cNvPr>
          <p:cNvSpPr txBox="1"/>
          <p:nvPr/>
        </p:nvSpPr>
        <p:spPr>
          <a:xfrm>
            <a:off x="5931569" y="1756021"/>
            <a:ext cx="19092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0070C0"/>
                </a:solidFill>
              </a:rPr>
              <a:t>From Node</a:t>
            </a:r>
            <a:endParaRPr lang="en-GB" sz="15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B3791-F104-3CC1-A598-F08EEE1B95C9}"/>
              </a:ext>
            </a:extLst>
          </p:cNvPr>
          <p:cNvSpPr txBox="1"/>
          <p:nvPr/>
        </p:nvSpPr>
        <p:spPr>
          <a:xfrm>
            <a:off x="8307616" y="3053117"/>
            <a:ext cx="6797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sz="1500" dirty="0">
                <a:solidFill>
                  <a:srgbClr val="FF0000"/>
                </a:solidFill>
              </a:rPr>
              <a:t> Node</a:t>
            </a:r>
            <a:endParaRPr lang="en-GB" sz="15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9C390-FA90-7362-57FE-F3305EB7EE7E}"/>
              </a:ext>
            </a:extLst>
          </p:cNvPr>
          <p:cNvSpPr txBox="1"/>
          <p:nvPr/>
        </p:nvSpPr>
        <p:spPr>
          <a:xfrm>
            <a:off x="1924795" y="4802195"/>
            <a:ext cx="589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[1] http://pi.math.cornell.edu/~mec/Winter2009/RalucaRemus/Lecture2/lecture2.html</a:t>
            </a:r>
          </a:p>
        </p:txBody>
      </p:sp>
    </p:spTree>
    <p:extLst>
      <p:ext uri="{BB962C8B-B14F-4D97-AF65-F5344CB8AC3E}">
        <p14:creationId xmlns:p14="http://schemas.microsoft.com/office/powerpoint/2010/main" val="67672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3E3870-CB4B-9095-EEC9-3E21D1F0EB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on Graph Ranking: PageRank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2350-5920-9FEF-2B6C-16F059EE3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48319" cy="2895598"/>
          </a:xfrm>
        </p:spPr>
        <p:txBody>
          <a:bodyPr/>
          <a:lstStyle/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53670F1-7F97-305C-424B-D700E69E35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227895"/>
                <a:ext cx="8229599" cy="37010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200" b="0" i="0">
                    <a:solidFill>
                      <a:schemeClr val="tx1"/>
                    </a:solidFill>
                    <a:latin typeface="Calibri"/>
                    <a:ea typeface="+mn-ea"/>
                    <a:cs typeface="Calibri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000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800" dirty="0">
                    <a:latin typeface="+mn-lt"/>
                    <a:cs typeface="+mn-cs"/>
                  </a:rPr>
                  <a:t>Motivation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600" dirty="0"/>
                  <a:t>Finding the most important or influential nodes in graph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600" dirty="0"/>
                  <a:t>Used in Google search engine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600" dirty="0"/>
                  <a:t>Example: Important webpage -&gt; linked by may others</a:t>
                </a:r>
              </a:p>
              <a:p>
                <a:pPr marL="1243013" lvl="3" indent="-214313">
                  <a:buFont typeface="Wingdings" panose="05000000000000000000" pitchFamily="2" charset="2"/>
                  <a:buChar char="q"/>
                </a:pPr>
                <a:endParaRPr lang="en-US" sz="1050" dirty="0"/>
              </a:p>
              <a:p>
                <a:pPr marL="288000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800" dirty="0">
                    <a:latin typeface="+mn-lt"/>
                    <a:cs typeface="+mn-cs"/>
                  </a:rPr>
                  <a:t>PageRank algorithm: 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</a:pPr>
                <a:r>
                  <a:rPr lang="en-US" sz="1600" dirty="0"/>
                  <a:t>Iteratively solve the following equation: </a:t>
                </a:r>
              </a:p>
              <a:p>
                <a:pPr marL="600075" lvl="1" indent="-257175">
                  <a:buFont typeface="Wingdings" panose="05000000000000000000" pitchFamily="2" charset="2"/>
                  <a:buChar char="q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sz="1800" dirty="0">
                    <a:latin typeface="+mn-lt"/>
                    <a:cs typeface="+mn-cs"/>
                  </a:rPr>
                  <a:t>     PageRank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sz="1800" b="1" dirty="0"/>
              </a:p>
              <a:p>
                <a:endParaRPr lang="en-US" sz="1800" kern="0" dirty="0"/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53670F1-7F97-305C-424B-D700E69E3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27895"/>
                <a:ext cx="8229599" cy="3701013"/>
              </a:xfrm>
              <a:prstGeom prst="rect">
                <a:avLst/>
              </a:prstGeom>
              <a:blipFill>
                <a:blip r:embed="rId2"/>
                <a:stretch>
                  <a:fillRect l="-1556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D1B0B7-9009-894D-8F7D-5D5B16602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3650" y="2800350"/>
                <a:ext cx="2707106" cy="146841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5800" lvl="2" indent="0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5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500" dirty="0"/>
                  <a:t>PageRank vector</a:t>
                </a:r>
              </a:p>
              <a:p>
                <a:pPr marL="685800" lvl="2" indent="0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500" dirty="0"/>
                  <a:t>: transition matrix </a:t>
                </a:r>
              </a:p>
              <a:p>
                <a:pPr marL="685800" lvl="2" indent="0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500" dirty="0"/>
                  <a:t>: damping factor</a:t>
                </a:r>
              </a:p>
              <a:p>
                <a:pPr marL="685800" lvl="2" indent="0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5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1500" dirty="0"/>
                  <a:t>: teleportation vector</a:t>
                </a:r>
              </a:p>
              <a:p>
                <a:pPr marL="685800" lvl="2" indent="0">
                  <a:buNone/>
                </a:pPr>
                <a:endParaRPr lang="en-US" sz="15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4D1B0B7-9009-894D-8F7D-5D5B1660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2800350"/>
                <a:ext cx="2707106" cy="1468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39499B-A792-2D02-90F4-278391F38B89}"/>
              </a:ext>
            </a:extLst>
          </p:cNvPr>
          <p:cNvSpPr txBox="1"/>
          <p:nvPr/>
        </p:nvSpPr>
        <p:spPr>
          <a:xfrm>
            <a:off x="635434" y="4580662"/>
            <a:ext cx="82333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[1] Page, L., </a:t>
            </a:r>
            <a:r>
              <a:rPr lang="en-US" sz="1050" dirty="0" err="1"/>
              <a:t>Brin</a:t>
            </a:r>
            <a:r>
              <a:rPr lang="en-US" sz="1050" dirty="0"/>
              <a:t>, S., </a:t>
            </a:r>
            <a:r>
              <a:rPr lang="en-US" sz="1050" dirty="0" err="1"/>
              <a:t>Motwani</a:t>
            </a:r>
            <a:r>
              <a:rPr lang="en-US" sz="1050" dirty="0"/>
              <a:t>, R., &amp; </a:t>
            </a:r>
            <a:r>
              <a:rPr lang="en-US" sz="1050" dirty="0" err="1"/>
              <a:t>Winograd</a:t>
            </a:r>
            <a:r>
              <a:rPr lang="en-US" sz="1050" dirty="0"/>
              <a:t>, T.. The PageRank Citation Ranking: Bringing Order to the Web. Stanford </a:t>
            </a:r>
            <a:r>
              <a:rPr lang="en-US" sz="1050" dirty="0" err="1"/>
              <a:t>InfoLab</a:t>
            </a:r>
            <a:r>
              <a:rPr lang="en-US" sz="1050" dirty="0"/>
              <a:t> 1999.</a:t>
            </a:r>
          </a:p>
          <a:p>
            <a:r>
              <a:rPr lang="en-GB" sz="1050" dirty="0"/>
              <a:t>[2] </a:t>
            </a:r>
            <a:r>
              <a:rPr lang="en-GB" sz="1050" dirty="0" err="1"/>
              <a:t>Haveliwala</a:t>
            </a:r>
            <a:r>
              <a:rPr lang="en-GB" sz="1050" dirty="0"/>
              <a:t>, T. H.. Topic-sensitive PageRank: A Context-Sensitive Ranking Algorithm for Web Search. TKDE 2003.</a:t>
            </a:r>
          </a:p>
          <a:p>
            <a:r>
              <a:rPr lang="en-US" sz="1050" dirty="0"/>
              <a:t>[3] Tong, H., </a:t>
            </a:r>
            <a:r>
              <a:rPr lang="en-US" sz="1050" dirty="0" err="1"/>
              <a:t>Faloutsos</a:t>
            </a:r>
            <a:r>
              <a:rPr lang="en-US" sz="1050" dirty="0"/>
              <a:t>, C., &amp; Pan, J. Y.. Fast Random Walk with Restart and Its Applications. ICDM 2006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36858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AF3D05-75DA-B82C-ED68-89BF39D5EE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Measure for PageRank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EC45-3939-C8A1-575B-DF7DEED70B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𝜙-fair PageRank:</a:t>
            </a:r>
          </a:p>
          <a:p>
            <a:pPr lvl="2"/>
            <a:r>
              <a:rPr lang="en-US" sz="1600" dirty="0"/>
              <a:t>Given: Graph 𝐺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Definition: </a:t>
            </a:r>
          </a:p>
          <a:p>
            <a:pPr lvl="3"/>
            <a:r>
              <a:rPr lang="en-US" sz="1600" dirty="0"/>
              <a:t>PageRank vector is 𝜙-fair if 𝜙 fraction of total PageRank mass is allocated to the protected group </a:t>
            </a:r>
          </a:p>
          <a:p>
            <a:endParaRPr lang="en-US" sz="1800" dirty="0"/>
          </a:p>
          <a:p>
            <a:r>
              <a:rPr lang="en-US" sz="1800" dirty="0"/>
              <a:t>Variants: </a:t>
            </a:r>
          </a:p>
          <a:p>
            <a:pPr lvl="3"/>
            <a:r>
              <a:rPr lang="en-US" sz="1600" dirty="0"/>
              <a:t>Statistical Parity: 𝜙= fraction of protected group </a:t>
            </a:r>
          </a:p>
          <a:p>
            <a:pPr lvl="3"/>
            <a:r>
              <a:rPr lang="en-US" sz="1600" dirty="0"/>
              <a:t>Affirmative Action: 𝜙= a desired ratio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78591-A418-0B37-234A-895A251116D0}"/>
              </a:ext>
            </a:extLst>
          </p:cNvPr>
          <p:cNvSpPr txBox="1"/>
          <p:nvPr/>
        </p:nvSpPr>
        <p:spPr>
          <a:xfrm>
            <a:off x="742950" y="4629150"/>
            <a:ext cx="7217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</a:t>
            </a:r>
            <a:r>
              <a:rPr lang="en-GB" sz="1050" dirty="0" err="1"/>
              <a:t>Tsioutsiouliklis</a:t>
            </a:r>
            <a:r>
              <a:rPr lang="en-GB" sz="1050" dirty="0"/>
              <a:t>, S., </a:t>
            </a:r>
            <a:r>
              <a:rPr lang="en-GB" sz="1050" dirty="0" err="1"/>
              <a:t>Pitoura</a:t>
            </a:r>
            <a:r>
              <a:rPr lang="en-GB" sz="1050" dirty="0"/>
              <a:t>, E., </a:t>
            </a:r>
            <a:r>
              <a:rPr lang="en-GB" sz="1050" dirty="0" err="1"/>
              <a:t>Tsaparas</a:t>
            </a:r>
            <a:r>
              <a:rPr lang="en-GB" sz="1050" dirty="0"/>
              <a:t>, P., </a:t>
            </a:r>
            <a:r>
              <a:rPr lang="en-GB" sz="1050" dirty="0" err="1"/>
              <a:t>Kleftakis</a:t>
            </a:r>
            <a:r>
              <a:rPr lang="en-GB" sz="1050" dirty="0"/>
              <a:t>, I., &amp; </a:t>
            </a:r>
            <a:r>
              <a:rPr lang="en-GB" sz="1050" dirty="0" err="1"/>
              <a:t>Mamoulis</a:t>
            </a:r>
            <a:r>
              <a:rPr lang="en-GB" sz="1050" dirty="0"/>
              <a:t>, N.. Fairness-Aware PageRank. WWW 2021.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5572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6C069E-0FF7-43F8-11F3-32B2D51061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Measure for PageRank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56C3-385C-9FD4-F44A-74B2B26F8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86419" cy="2895598"/>
          </a:xfrm>
        </p:spPr>
        <p:txBody>
          <a:bodyPr/>
          <a:lstStyle/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B35EB77-3C95-D3F6-53CE-E0A23864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1314450"/>
                <a:ext cx="8229599" cy="37959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2200" b="0" i="0">
                    <a:solidFill>
                      <a:schemeClr val="tx1"/>
                    </a:solidFill>
                    <a:latin typeface="Calibri"/>
                    <a:ea typeface="+mn-ea"/>
                    <a:cs typeface="Calibri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000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endParaRPr lang="en-US" sz="1800" dirty="0">
                  <a:latin typeface="+mn-lt"/>
                  <a:cs typeface="+mn-cs"/>
                </a:endParaRPr>
              </a:p>
              <a:p>
                <a:pPr marL="288000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800" dirty="0">
                    <a:latin typeface="+mn-lt"/>
                    <a:cs typeface="+mn-cs"/>
                  </a:rPr>
                  <a:t>Given: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600" dirty="0"/>
                  <a:t>A graph with transition matrix A</a:t>
                </a: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600" dirty="0"/>
                  <a:t>Partitions of nodes</a:t>
                </a:r>
              </a:p>
              <a:p>
                <a:pPr marL="1202400" lvl="4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400" dirty="0">
                    <a:solidFill>
                      <a:srgbClr val="FF0000"/>
                    </a:solidFill>
                  </a:rPr>
                  <a:t>Red nodes (R): protected group</a:t>
                </a:r>
              </a:p>
              <a:p>
                <a:pPr marL="1202400" lvl="4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400" dirty="0">
                    <a:solidFill>
                      <a:schemeClr val="accent2"/>
                    </a:solidFill>
                  </a:rPr>
                  <a:t>Blue nodes (B): unprotected group</a:t>
                </a:r>
              </a:p>
              <a:p>
                <a:pPr marL="288000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endParaRPr lang="en-US" sz="1800" dirty="0">
                  <a:latin typeface="+mn-lt"/>
                  <a:cs typeface="+mn-cs"/>
                </a:endParaRPr>
              </a:p>
              <a:p>
                <a:pPr marL="745200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600" dirty="0"/>
                  <a:t>Find: A fair PageRank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/>
                        </m:ctrlPr>
                      </m:accPr>
                      <m:e>
                        <m:r>
                          <a:rPr lang="en-US" sz="1600"/>
                          <m:t>𝒓</m:t>
                        </m:r>
                      </m:e>
                    </m:acc>
                  </m:oMath>
                </a14:m>
                <a:r>
                  <a:rPr lang="en-US" sz="1600" dirty="0"/>
                  <a:t> that is </a:t>
                </a:r>
              </a:p>
              <a:p>
                <a:pPr marL="1202400" lvl="3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400" dirty="0"/>
                  <a:t>𝜙-fair</a:t>
                </a:r>
              </a:p>
              <a:p>
                <a:pPr marL="1202400" lvl="3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400" dirty="0"/>
                  <a:t>Close to the original PageRank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/>
                        </m:ctrlPr>
                      </m:sSupPr>
                      <m:e>
                        <m:r>
                          <a:rPr lang="en-US" sz="1400"/>
                          <m:t>𝒓</m:t>
                        </m:r>
                      </m:e>
                      <m:sup>
                        <m:r>
                          <a:rPr lang="en-US" sz="1400"/>
                          <m:t>∗</m:t>
                        </m:r>
                      </m:sup>
                    </m:sSup>
                  </m:oMath>
                </a14:m>
                <a:endParaRPr lang="en-US" sz="1400" dirty="0"/>
              </a:p>
              <a:p>
                <a:endParaRPr lang="en-US" sz="1800" kern="0" dirty="0"/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AB35EB77-3C95-D3F6-53CE-E0A23864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314450"/>
                <a:ext cx="8229599" cy="3795911"/>
              </a:xfrm>
              <a:prstGeom prst="rect">
                <a:avLst/>
              </a:prstGeo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14FDC5-D425-CBC5-21A9-91C4A03B75CC}"/>
              </a:ext>
            </a:extLst>
          </p:cNvPr>
          <p:cNvSpPr txBox="1"/>
          <p:nvPr/>
        </p:nvSpPr>
        <p:spPr>
          <a:xfrm>
            <a:off x="1169670" y="4796821"/>
            <a:ext cx="7217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</a:t>
            </a:r>
            <a:r>
              <a:rPr lang="en-GB" sz="1050" dirty="0" err="1"/>
              <a:t>Tsioutsiouliklis</a:t>
            </a:r>
            <a:r>
              <a:rPr lang="en-GB" sz="1050" dirty="0"/>
              <a:t>, S., </a:t>
            </a:r>
            <a:r>
              <a:rPr lang="en-GB" sz="1050" dirty="0" err="1"/>
              <a:t>Pitoura</a:t>
            </a:r>
            <a:r>
              <a:rPr lang="en-GB" sz="1050" dirty="0"/>
              <a:t>, E., </a:t>
            </a:r>
            <a:r>
              <a:rPr lang="en-GB" sz="1050" dirty="0" err="1"/>
              <a:t>Tsaparas</a:t>
            </a:r>
            <a:r>
              <a:rPr lang="en-GB" sz="1050" dirty="0"/>
              <a:t>, P., </a:t>
            </a:r>
            <a:r>
              <a:rPr lang="en-GB" sz="1050" dirty="0" err="1"/>
              <a:t>Kleftakis</a:t>
            </a:r>
            <a:r>
              <a:rPr lang="en-GB" sz="1050" dirty="0"/>
              <a:t>, I., &amp; </a:t>
            </a:r>
            <a:r>
              <a:rPr lang="en-GB" sz="1050" dirty="0" err="1"/>
              <a:t>Mamoulis</a:t>
            </a:r>
            <a:r>
              <a:rPr lang="en-GB" sz="1050" dirty="0"/>
              <a:t>, N.. Fairness-Aware PageRank. WWW 2021.</a:t>
            </a:r>
          </a:p>
          <a:p>
            <a:endParaRPr lang="en-GB" sz="10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227BB-637C-6BD0-CF50-80915810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77" y="1674880"/>
            <a:ext cx="2361574" cy="2310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269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921B4-9560-2D4B-608C-28A7DF7A3A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Fairness-aware PageRank: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322A-EB98-508E-1BDE-6CC36AA4B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B6F75-181A-EC4D-2EBA-C15941E9D3ED}"/>
              </a:ext>
            </a:extLst>
          </p:cNvPr>
          <p:cNvSpPr txBox="1"/>
          <p:nvPr/>
        </p:nvSpPr>
        <p:spPr>
          <a:xfrm>
            <a:off x="628650" y="4728002"/>
            <a:ext cx="7217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</a:t>
            </a:r>
            <a:r>
              <a:rPr lang="en-GB" sz="1050" dirty="0" err="1"/>
              <a:t>Tsioutsiouliklis</a:t>
            </a:r>
            <a:r>
              <a:rPr lang="en-GB" sz="1050" dirty="0"/>
              <a:t>, S., </a:t>
            </a:r>
            <a:r>
              <a:rPr lang="en-GB" sz="1050" dirty="0" err="1"/>
              <a:t>Pitoura</a:t>
            </a:r>
            <a:r>
              <a:rPr lang="en-GB" sz="1050" dirty="0"/>
              <a:t>, E., </a:t>
            </a:r>
            <a:r>
              <a:rPr lang="en-GB" sz="1050" dirty="0" err="1"/>
              <a:t>Tsaparas</a:t>
            </a:r>
            <a:r>
              <a:rPr lang="en-GB" sz="1050" dirty="0"/>
              <a:t>, P., </a:t>
            </a:r>
            <a:r>
              <a:rPr lang="en-GB" sz="1050" dirty="0" err="1"/>
              <a:t>Kleftakis</a:t>
            </a:r>
            <a:r>
              <a:rPr lang="en-GB" sz="1050" dirty="0"/>
              <a:t>, I., &amp; </a:t>
            </a:r>
            <a:r>
              <a:rPr lang="en-GB" sz="1050" dirty="0" err="1"/>
              <a:t>Mamoulis</a:t>
            </a:r>
            <a:r>
              <a:rPr lang="en-GB" sz="1050" dirty="0"/>
              <a:t>, N.. Fairness-Aware PageRank. WWW 2021.</a:t>
            </a:r>
          </a:p>
          <a:p>
            <a:endParaRPr lang="en-GB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B815A0-C74B-B68E-6115-9EF37A853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369219"/>
                <a:ext cx="7886700" cy="2859881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62500" lnSpcReduction="20000"/>
              </a:bodyPr>
              <a:lstStyle>
                <a:lvl1pPr marL="0">
                  <a:defRPr sz="2200" b="0" i="0">
                    <a:solidFill>
                      <a:schemeClr val="tx1"/>
                    </a:solidFill>
                    <a:latin typeface="Calibri"/>
                    <a:ea typeface="+mn-ea"/>
                    <a:cs typeface="Calibri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57175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sz="1800" dirty="0">
                    <a:latin typeface="+mn-lt"/>
                    <a:cs typeface="+mn-cs"/>
                  </a:rPr>
                  <a:t>From PageRank Solution:</a:t>
                </a:r>
              </a:p>
              <a:p>
                <a:pPr/>
                <a:endParaRPr lang="en-US" sz="1800" b="1" i="1" kern="0" dirty="0">
                  <a:latin typeface="Cambria Math" panose="02040503050406030204" pitchFamily="18" charset="0"/>
                </a:endParaRPr>
              </a:p>
              <a:p>
                <a:pPr/>
                <a:endParaRPr lang="en-US" sz="1800" b="1" i="1" kern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ker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1800" b="1" i="1" ker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ker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 ker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1800" kern="0" dirty="0">
                  <a:solidFill>
                    <a:srgbClr val="0070C0"/>
                  </a:solidFill>
                </a:endParaRPr>
              </a:p>
              <a:p>
                <a:pPr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endParaRPr lang="en-US" sz="1800" dirty="0">
                  <a:latin typeface="+mn-lt"/>
                  <a:cs typeface="+mn-cs"/>
                </a:endParaRPr>
              </a:p>
              <a:p>
                <a:pPr marL="557213" lvl="1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/>
                  <a:t>Teleportation vector </a:t>
                </a:r>
                <a14:m>
                  <m:oMath xmlns:m="http://schemas.openxmlformats.org/officeDocument/2006/math">
                    <m:r>
                      <a:rPr lang="en-US"/>
                      <m:t>𝒆</m:t>
                    </m:r>
                  </m:oMath>
                </a14:m>
                <a:r>
                  <a:rPr lang="en-US" dirty="0"/>
                  <a:t>: Control the starting node where a random walker restarts the work over the graph</a:t>
                </a:r>
              </a:p>
              <a:p>
                <a:pPr marL="900113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/>
                  <a:t>Can we let the walker restart at a protected node or its neighborhood? </a:t>
                </a:r>
              </a:p>
              <a:p>
                <a:pPr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endParaRPr lang="en-US" dirty="0"/>
              </a:p>
              <a:p>
                <a:pPr marL="557213" lvl="1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Transition matrix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Control the next step where the walker goes to</a:t>
                </a:r>
              </a:p>
              <a:p>
                <a:pPr marL="900113"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/>
                  <a:t>Can we let the walker go to the protected nodes more frequently? </a:t>
                </a:r>
              </a:p>
              <a:p>
                <a:pPr lvl="2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endParaRPr lang="en-US" dirty="0"/>
              </a:p>
              <a:p>
                <a:pPr marL="557213" lvl="1" indent="-288000">
                  <a:spcAft>
                    <a:spcPts val="800"/>
                  </a:spcAft>
                  <a:buFont typeface="Arial" panose="020B0604020202020204" pitchFamily="34" charset="0"/>
                  <a:buChar char="–"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Dumping factor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: Avoid sinks in the random walk (i.e., nodes without outgoing links)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B815A0-C74B-B68E-6115-9EF37A85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69219"/>
                <a:ext cx="7886700" cy="2859881"/>
              </a:xfrm>
              <a:prstGeom prst="rect">
                <a:avLst/>
              </a:prstGeom>
              <a:blipFill>
                <a:blip r:embed="rId2"/>
                <a:stretch>
                  <a:fillRect l="-1005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74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392F0-51F6-1D01-F4A7-15CDCB34A6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800" y="411163"/>
            <a:ext cx="8712200" cy="701301"/>
          </a:xfrm>
        </p:spPr>
        <p:txBody>
          <a:bodyPr/>
          <a:lstStyle/>
          <a:p>
            <a:r>
              <a:rPr lang="en-US" dirty="0"/>
              <a:t>Fairness-sensitive PageRank: </a:t>
            </a:r>
            <a:br>
              <a:rPr lang="en-US" dirty="0"/>
            </a:br>
            <a:r>
              <a:rPr lang="en-US" dirty="0"/>
              <a:t>Teleportation Vector Based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E0C144-AC97-EF6D-1C6C-85B6D208AF3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0" y="1744980"/>
                <a:ext cx="8331199" cy="2895598"/>
              </a:xfrm>
            </p:spPr>
            <p:txBody>
              <a:bodyPr/>
              <a:lstStyle/>
              <a:p>
                <a:r>
                  <a:rPr lang="en-US" sz="1800" dirty="0"/>
                  <a:t>Intuition</a:t>
                </a:r>
              </a:p>
              <a:p>
                <a:pPr lvl="2"/>
                <a:r>
                  <a:rPr lang="en-US" sz="1600" dirty="0"/>
                  <a:t>Find a teleportation vector 𝒆 to enable 𝜙-fair PageRank vector</a:t>
                </a:r>
              </a:p>
              <a:p>
                <a:pPr lvl="2"/>
                <a:r>
                  <a:rPr lang="en-US" sz="1600" dirty="0"/>
                  <a:t>Keep transition matrix 𝑨</a:t>
                </a:r>
              </a:p>
              <a:p>
                <a:pPr lvl="2"/>
                <a:r>
                  <a:rPr lang="en-US" sz="1600" dirty="0"/>
                  <a:t>Define: </a:t>
                </a:r>
                <a14:m>
                  <m:oMath xmlns:m="http://schemas.openxmlformats.org/officeDocument/2006/math">
                    <m:r>
                      <a:rPr lang="en-US" sz="1600" b="1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1600" ker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sz="16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ker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1" i="1" ker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sz="1600" i="1" ker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𝒆 is found such that the distance between 𝑸𝒆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kern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1600" b="1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is minimized whilst meeting 𝜙-fair requirement</a:t>
                </a:r>
              </a:p>
              <a:p>
                <a:pPr lvl="2"/>
                <a:r>
                  <a:rPr lang="en-US" sz="1600" dirty="0"/>
                  <a:t>This can be done through convex optimization solvers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E0C144-AC97-EF6D-1C6C-85B6D208A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0" y="1744980"/>
                <a:ext cx="8331199" cy="2895598"/>
              </a:xfrm>
              <a:blipFill>
                <a:blip r:embed="rId2"/>
                <a:stretch>
                  <a:fillRect l="-1611" t="-2737" r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497D7-B7B4-8908-D437-9B27292041C2}"/>
              </a:ext>
            </a:extLst>
          </p:cNvPr>
          <p:cNvSpPr txBox="1"/>
          <p:nvPr/>
        </p:nvSpPr>
        <p:spPr>
          <a:xfrm>
            <a:off x="628650" y="4491036"/>
            <a:ext cx="7217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</a:t>
            </a:r>
            <a:r>
              <a:rPr lang="en-GB" sz="1050" dirty="0" err="1"/>
              <a:t>Tsioutsiouliklis</a:t>
            </a:r>
            <a:r>
              <a:rPr lang="en-GB" sz="1050" dirty="0"/>
              <a:t>, S., </a:t>
            </a:r>
            <a:r>
              <a:rPr lang="en-GB" sz="1050" dirty="0" err="1"/>
              <a:t>Pitoura</a:t>
            </a:r>
            <a:r>
              <a:rPr lang="en-GB" sz="1050" dirty="0"/>
              <a:t>, E., </a:t>
            </a:r>
            <a:r>
              <a:rPr lang="en-GB" sz="1050" dirty="0" err="1"/>
              <a:t>Tsaparas</a:t>
            </a:r>
            <a:r>
              <a:rPr lang="en-GB" sz="1050" dirty="0"/>
              <a:t>, P., </a:t>
            </a:r>
            <a:r>
              <a:rPr lang="en-GB" sz="1050" dirty="0" err="1"/>
              <a:t>Kleftakis</a:t>
            </a:r>
            <a:r>
              <a:rPr lang="en-GB" sz="1050" dirty="0"/>
              <a:t>, I., &amp; </a:t>
            </a:r>
            <a:r>
              <a:rPr lang="en-GB" sz="1050" dirty="0" err="1"/>
              <a:t>Mamoulis</a:t>
            </a:r>
            <a:r>
              <a:rPr lang="en-GB" sz="1050" dirty="0"/>
              <a:t>, N.. Fairness-Aware PageRank. WWW 2021.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94664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CB278C-21B9-DE26-6B27-41F68C6D65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Example of Teleportation Vector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F3B79-2238-359A-88DD-ECD9A6B64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67F92-9796-1A21-87A5-AC13EFBE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85850"/>
            <a:ext cx="6283530" cy="34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DAC34-A598-2B7F-61EE-EF85AAE98F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Courtesy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A669-9D85-608D-5D38-6B709F1D90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endParaRPr lang="en-US" sz="18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r>
              <a:rPr lang="en-US" sz="1800" b="0" i="0" dirty="0">
                <a:effectLst/>
                <a:latin typeface="Helvetica Neue"/>
              </a:rPr>
              <a:t>J Kang and H Tong, Fair Graph Mining, CIKM Tutorial, Nov. 2021.</a:t>
            </a:r>
          </a:p>
          <a:p>
            <a:endParaRPr lang="en-US" sz="1800" b="0" i="0" dirty="0">
              <a:effectLst/>
              <a:latin typeface="Helvetica Neue"/>
            </a:endParaRPr>
          </a:p>
          <a:p>
            <a:r>
              <a:rPr lang="en-US" sz="1800" b="0" i="0" dirty="0">
                <a:effectLst/>
                <a:latin typeface="Helvetica Neue"/>
              </a:rPr>
              <a:t>I Spinelli, et al., Biased Edge </a:t>
            </a:r>
            <a:r>
              <a:rPr lang="en-US" sz="1800" b="0" i="0" dirty="0" err="1">
                <a:effectLst/>
                <a:latin typeface="Helvetica Neue"/>
              </a:rPr>
              <a:t>Droput</a:t>
            </a:r>
            <a:r>
              <a:rPr lang="en-US" sz="1800" b="0" i="0" dirty="0">
                <a:effectLst/>
                <a:latin typeface="Helvetica Neue"/>
              </a:rPr>
              <a:t> for Enhancing Fairness in Graph Representation, Sapienza </a:t>
            </a:r>
            <a:r>
              <a:rPr lang="en-US" sz="1800" b="0" i="0" dirty="0" err="1">
                <a:effectLst/>
                <a:latin typeface="Helvetica Neue"/>
              </a:rPr>
              <a:t>Universita</a:t>
            </a:r>
            <a:r>
              <a:rPr lang="en-US" sz="1800" b="0" i="0" dirty="0">
                <a:effectLst/>
                <a:latin typeface="Helvetica Neue"/>
              </a:rPr>
              <a:t> di Roma, 2021.</a:t>
            </a:r>
          </a:p>
          <a:p>
            <a:endParaRPr lang="en-US" sz="1800" b="0" i="0" dirty="0">
              <a:effectLst/>
              <a:latin typeface="Helvetica Neue"/>
            </a:endParaRPr>
          </a:p>
          <a:p>
            <a:r>
              <a:rPr lang="en-US" sz="1800" b="0" i="0" dirty="0">
                <a:effectLst/>
                <a:latin typeface="Helvetica Neue"/>
              </a:rPr>
              <a:t>R </a:t>
            </a:r>
            <a:r>
              <a:rPr lang="en-US" sz="1800" b="0" i="0" dirty="0" err="1">
                <a:effectLst/>
                <a:latin typeface="Helvetica Neue"/>
              </a:rPr>
              <a:t>Ladysz</a:t>
            </a:r>
            <a:r>
              <a:rPr lang="en-US" sz="1800" b="0" i="0" dirty="0">
                <a:effectLst/>
                <a:latin typeface="Helvetica Neue"/>
              </a:rPr>
              <a:t>, Graph Mining: A general overview of some mining techniques, George Mason University. </a:t>
            </a:r>
          </a:p>
          <a:p>
            <a:endParaRPr lang="en-US" sz="18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en-US" sz="18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719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1E280-08AB-8B93-1EA0-153F26E867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Fairness-aware PageRank: </a:t>
            </a:r>
            <a:br>
              <a:rPr lang="en-US" dirty="0"/>
            </a:br>
            <a:r>
              <a:rPr lang="en-US" dirty="0"/>
              <a:t>Transition Matrix Based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CD1597-E1C6-FA47-9E75-812B20B337C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280399" cy="2895598"/>
              </a:xfrm>
            </p:spPr>
            <p:txBody>
              <a:bodyPr/>
              <a:lstStyle/>
              <a:p>
                <a:r>
                  <a:rPr lang="en-US" sz="1800" dirty="0"/>
                  <a:t>From PageRank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kern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ker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1800" b="1" i="1" ker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sSup>
                        <m:sSup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ker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 ker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 ker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Teleportation vector 𝒆: Control the starting node where a random walker restarts the work over the graph</a:t>
                </a:r>
              </a:p>
              <a:p>
                <a:pPr lvl="1"/>
                <a:r>
                  <a:rPr lang="en-US" sz="800" dirty="0">
                    <a:solidFill>
                      <a:schemeClr val="bg1">
                        <a:lumMod val="65000"/>
                      </a:schemeClr>
                    </a:solidFill>
                  </a:rPr>
                  <a:t>	</a:t>
                </a:r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Can we let the walker restart at a protected node or its neighborhood? </a:t>
                </a:r>
                <a:endParaRPr lang="en-US" sz="1800" dirty="0"/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Transition matrix 𝑨: Control the next step where the walker goes to</a:t>
                </a:r>
              </a:p>
              <a:p>
                <a:pPr lvl="2"/>
                <a:r>
                  <a:rPr lang="en-US" sz="1600" dirty="0"/>
                  <a:t>Can we let the walker go to the protected nodes more frequently? </a:t>
                </a:r>
              </a:p>
              <a:p>
                <a:pPr lvl="2"/>
                <a:r>
                  <a:rPr lang="en-US" sz="1600" dirty="0"/>
                  <a:t>Locally fair PageRank</a:t>
                </a:r>
                <a:endParaRPr lang="en-US" sz="1800" dirty="0"/>
              </a:p>
              <a:p>
                <a:r>
                  <a:rPr lang="en-US" sz="1800" dirty="0">
                    <a:solidFill>
                      <a:schemeClr val="bg1">
                        <a:lumMod val="65000"/>
                      </a:schemeClr>
                    </a:solidFill>
                  </a:rPr>
                  <a:t>Dumping factor 𝑐: Avoid sinks in the random walk (i.e., nodes without outgoing links)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CD1597-E1C6-FA47-9E75-812B20B33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280399" cy="2895598"/>
              </a:xfrm>
              <a:blipFill>
                <a:blip r:embed="rId2"/>
                <a:stretch>
                  <a:fillRect l="-1620" t="-2743" r="-1178" b="-10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40CA91-CDAD-88E4-CC5E-4844E28D914F}"/>
              </a:ext>
            </a:extLst>
          </p:cNvPr>
          <p:cNvSpPr txBox="1"/>
          <p:nvPr/>
        </p:nvSpPr>
        <p:spPr>
          <a:xfrm>
            <a:off x="803910" y="4818696"/>
            <a:ext cx="72170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</a:t>
            </a:r>
            <a:r>
              <a:rPr lang="en-GB" sz="1050" dirty="0" err="1"/>
              <a:t>Tsioutsiouliklis</a:t>
            </a:r>
            <a:r>
              <a:rPr lang="en-GB" sz="1050" dirty="0"/>
              <a:t>, S., </a:t>
            </a:r>
            <a:r>
              <a:rPr lang="en-GB" sz="1050" dirty="0" err="1"/>
              <a:t>Pitoura</a:t>
            </a:r>
            <a:r>
              <a:rPr lang="en-GB" sz="1050" dirty="0"/>
              <a:t>, E., </a:t>
            </a:r>
            <a:r>
              <a:rPr lang="en-GB" sz="1050" dirty="0" err="1"/>
              <a:t>Tsaparas</a:t>
            </a:r>
            <a:r>
              <a:rPr lang="en-GB" sz="1050" dirty="0"/>
              <a:t>, P., </a:t>
            </a:r>
            <a:r>
              <a:rPr lang="en-GB" sz="1050" dirty="0" err="1"/>
              <a:t>Kleftakis</a:t>
            </a:r>
            <a:r>
              <a:rPr lang="en-GB" sz="1050" dirty="0"/>
              <a:t>, I., &amp; </a:t>
            </a:r>
            <a:r>
              <a:rPr lang="en-GB" sz="1050" dirty="0" err="1"/>
              <a:t>Mamoulis</a:t>
            </a:r>
            <a:r>
              <a:rPr lang="en-GB" sz="1050" dirty="0"/>
              <a:t>, N.. Fairness-Aware PageRank. WWW 2021.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38605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B7886-7184-BBEE-DD71-19C79D9B8E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on Graph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C1FC-3E4F-9D9B-5280-52C7ED50F3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597899" cy="2895598"/>
          </a:xfrm>
        </p:spPr>
        <p:txBody>
          <a:bodyPr/>
          <a:lstStyle/>
          <a:p>
            <a:r>
              <a:rPr lang="en-US" sz="1800" dirty="0"/>
              <a:t>Motivation: Learn low-dimensional node representations that preserve structural/attributive information</a:t>
            </a:r>
          </a:p>
          <a:p>
            <a:endParaRPr lang="en-US" sz="1800" dirty="0"/>
          </a:p>
          <a:p>
            <a:r>
              <a:rPr lang="en-US" sz="1800" dirty="0"/>
              <a:t>Common tasks:</a:t>
            </a:r>
          </a:p>
          <a:p>
            <a:pPr lvl="2"/>
            <a:r>
              <a:rPr lang="en-US" sz="1600" dirty="0"/>
              <a:t>Node classification</a:t>
            </a:r>
          </a:p>
          <a:p>
            <a:pPr lvl="2"/>
            <a:r>
              <a:rPr lang="en-US" sz="1600" dirty="0"/>
              <a:t>Link prediction</a:t>
            </a:r>
          </a:p>
          <a:p>
            <a:pPr lvl="2"/>
            <a:r>
              <a:rPr lang="en-US" sz="1600" dirty="0"/>
              <a:t>Node visualization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3D4D-84D0-7870-E7B3-104C42D0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50" y="2003593"/>
            <a:ext cx="4027008" cy="2056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007E3-8022-4118-2F7E-12860B1D540D}"/>
              </a:ext>
            </a:extLst>
          </p:cNvPr>
          <p:cNvSpPr txBox="1"/>
          <p:nvPr/>
        </p:nvSpPr>
        <p:spPr>
          <a:xfrm>
            <a:off x="646134" y="4367463"/>
            <a:ext cx="7734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 err="1"/>
              <a:t>Perozzi</a:t>
            </a:r>
            <a:r>
              <a:rPr lang="en-US" sz="1050" dirty="0"/>
              <a:t>, B., Al-</a:t>
            </a:r>
            <a:r>
              <a:rPr lang="en-US" sz="1050" dirty="0" err="1"/>
              <a:t>Rfou</a:t>
            </a:r>
            <a:r>
              <a:rPr lang="en-US" sz="1050" dirty="0"/>
              <a:t>, R., &amp; </a:t>
            </a:r>
            <a:r>
              <a:rPr lang="en-US" sz="1050" dirty="0" err="1"/>
              <a:t>Skiena</a:t>
            </a:r>
            <a:r>
              <a:rPr lang="en-US" sz="1050" dirty="0"/>
              <a:t>, S.. </a:t>
            </a:r>
            <a:r>
              <a:rPr lang="en-US" sz="1050" dirty="0" err="1"/>
              <a:t>DeepWalk</a:t>
            </a:r>
            <a:r>
              <a:rPr lang="en-US" sz="1050" dirty="0"/>
              <a:t>: Online Learning of Social Representations. KDD 2014.</a:t>
            </a:r>
          </a:p>
          <a:p>
            <a:r>
              <a:rPr lang="en-GB" sz="1050" dirty="0"/>
              <a:t>[2] Tang, J., Qu, M., Wang, M., Zhang, M., Yan, J., &amp; Mei, Q.. LINE: Large-scale Information Network Embedding. WWW 2015.</a:t>
            </a:r>
          </a:p>
          <a:p>
            <a:r>
              <a:rPr lang="en-US" sz="1050" dirty="0"/>
              <a:t>[3] Tang, J., Liu, J., Zhang, M., &amp; Mei, Q.. Visualizing Large-scale and High-dimensional Data. WWW 2016.</a:t>
            </a: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17932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AC3238-3483-1906-772B-6850052135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on Graph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0519-B21D-ACC3-79A7-DD855BB43B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Why fairness for embedding? </a:t>
            </a:r>
          </a:p>
          <a:p>
            <a:endParaRPr lang="en-US" sz="1800" dirty="0"/>
          </a:p>
          <a:p>
            <a:pPr lvl="2"/>
            <a:r>
              <a:rPr lang="en-US" sz="1600" dirty="0"/>
              <a:t>Allow multiple tasks that consider fairness (e.g., classification, ranking, clustering)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F699-EBBA-27EB-D486-A65C73D9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44" y="2660552"/>
            <a:ext cx="6984708" cy="1645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2A9EF-76FC-A434-26BD-62F7AF916396}"/>
              </a:ext>
            </a:extLst>
          </p:cNvPr>
          <p:cNvSpPr txBox="1"/>
          <p:nvPr/>
        </p:nvSpPr>
        <p:spPr>
          <a:xfrm>
            <a:off x="628651" y="4764506"/>
            <a:ext cx="7045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[1] Bose, A., &amp; Hamilton, W.. Compositional Fairness Constraints for Graph </a:t>
            </a:r>
            <a:r>
              <a:rPr lang="en-GB" sz="1200" dirty="0" err="1"/>
              <a:t>Embeddings</a:t>
            </a:r>
            <a:r>
              <a:rPr lang="en-GB" sz="1200" dirty="0"/>
              <a:t>. ICML 2019.</a:t>
            </a:r>
          </a:p>
        </p:txBody>
      </p:sp>
    </p:spTree>
    <p:extLst>
      <p:ext uri="{BB962C8B-B14F-4D97-AF65-F5344CB8AC3E}">
        <p14:creationId xmlns:p14="http://schemas.microsoft.com/office/powerpoint/2010/main" val="23816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02CCE8-03B7-558F-2392-9A150B4AEC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on Graph Embedding: </a:t>
            </a:r>
            <a:br>
              <a:rPr lang="en-US" dirty="0"/>
            </a:br>
            <a:r>
              <a:rPr lang="en-US" dirty="0"/>
              <a:t>Random Walk-based method – node2vec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7D489-96B0-2ED8-95E6-66CA89E1D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71179" cy="2895598"/>
          </a:xfrm>
        </p:spPr>
        <p:txBody>
          <a:bodyPr/>
          <a:lstStyle/>
          <a:p>
            <a:r>
              <a:rPr lang="en-US" sz="1800" dirty="0"/>
              <a:t>Goal: Learn node embeddings that are predictive of nodes in its neighborhood </a:t>
            </a:r>
          </a:p>
          <a:p>
            <a:endParaRPr lang="en-US" sz="1800" dirty="0"/>
          </a:p>
          <a:p>
            <a:r>
              <a:rPr lang="en-US" sz="1800" dirty="0"/>
              <a:t>Key idea: Skip-gram model with biased random walk</a:t>
            </a:r>
          </a:p>
          <a:p>
            <a:endParaRPr lang="en-US" sz="1800" dirty="0"/>
          </a:p>
          <a:p>
            <a:r>
              <a:rPr lang="en-US" sz="1800" dirty="0"/>
              <a:t>Example:</a:t>
            </a:r>
          </a:p>
          <a:p>
            <a:pPr lvl="2"/>
            <a:r>
              <a:rPr lang="en-US" sz="1600" dirty="0"/>
              <a:t>Return parameter p: How fast the walk explores the neighborhood of the starting node</a:t>
            </a:r>
          </a:p>
          <a:p>
            <a:pPr lvl="2"/>
            <a:r>
              <a:rPr lang="en-US" sz="1600" dirty="0"/>
              <a:t>In-out parameter q: How fast the walk leaves the neighborhood of the starting node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4290B-329B-C3FC-EE52-24E148F7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2188367"/>
            <a:ext cx="228600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79FF0-73ED-1A8E-FA4B-F1A19CB6A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Measures – node2vec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443010-B385-F296-BDFF-2A8929DD2AA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087359" cy="2895598"/>
              </a:xfrm>
            </p:spPr>
            <p:txBody>
              <a:bodyPr/>
              <a:lstStyle/>
              <a:p>
                <a:r>
                  <a:rPr lang="en-US" sz="1800" dirty="0"/>
                  <a:t>Statistical parity</a:t>
                </a:r>
              </a:p>
              <a:p>
                <a:pPr lvl="2"/>
                <a:r>
                  <a:rPr lang="en-US" sz="1600" dirty="0"/>
                  <a:t>Given: (1) </a:t>
                </a: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Sensitive attribute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lackadder ITC" panose="04020505051007020D02" pitchFamily="82" charset="0"/>
                  </a:rPr>
                  <a:t>S</a:t>
                </a: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; (2) multiple demographics group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rPr>
                          <m:t>G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en-US" sz="1600" kern="0" dirty="0">
                    <a:solidFill>
                      <a:sysClr val="windowText" lastClr="000000"/>
                    </a:solidFill>
                  </a:rPr>
                  <a:t> partitioned by </a:t>
                </a:r>
                <a:r>
                  <a:rPr lang="en-US" sz="1600" kern="0" dirty="0">
                    <a:solidFill>
                      <a:sysClr val="windowText" lastClr="000000"/>
                    </a:solidFill>
                    <a:latin typeface="Blackadder ITC" panose="04020505051007020D02" pitchFamily="82" charset="0"/>
                  </a:rPr>
                  <a:t>S</a:t>
                </a:r>
                <a:endParaRPr lang="en-US" sz="1600" dirty="0"/>
              </a:p>
              <a:p>
                <a:pPr marL="600075" lvl="1" indent="-257175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Case of college admission – </a:t>
                </a:r>
                <a:r>
                  <a:rPr lang="en-US" sz="1600" kern="0" dirty="0">
                    <a:solidFill>
                      <a:sysClr val="windowText" lastClr="000000"/>
                    </a:solidFill>
                  </a:rPr>
                  <a:t>Bias is defined by variance among the acceptance rates of each group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rPr>
                          <m:t>G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 kern="0" dirty="0">
                            <a:solidFill>
                              <a:sysClr val="windowText" lastClr="000000"/>
                            </a:solidFill>
                            <a:latin typeface="Blackadder ITC" panose="04020505051007020D02" pitchFamily="82" charset="0"/>
                          </a:rPr>
                          <m:t>S</m:t>
                        </m:r>
                      </m:sup>
                    </m:sSup>
                  </m:oMath>
                </a14:m>
                <a:endParaRPr lang="en-US" sz="1600" kern="0" dirty="0">
                  <a:solidFill>
                    <a:sysClr val="windowText" lastClr="00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𝑆𝐼</m:t>
                          </m:r>
                        </m:sup>
                      </m:sSup>
                      <m:d>
                        <m:dPr>
                          <m:ctrlP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kern="0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1600" kern="0" dirty="0">
                                  <a:solidFill>
                                    <a:sysClr val="windowText" lastClr="000000"/>
                                  </a:solidFill>
                                  <a:latin typeface="Blackadder ITC" panose="04020505051007020D02" pitchFamily="82" charset="0"/>
                                </a:rPr>
                                <m:t>G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1600" kern="0" dirty="0">
                                  <a:solidFill>
                                    <a:sysClr val="windowText" lastClr="000000"/>
                                  </a:solidFill>
                                  <a:latin typeface="Blackadder ITC" panose="04020505051007020D02" pitchFamily="82" charset="0"/>
                                </a:rPr>
                                <m:t>S</m:t>
                              </m:r>
                            </m:sup>
                          </m:sSup>
                        </m:e>
                      </m:d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𝑎𝑐𝑐𝑒𝑝𝑡𝑎𝑛𝑐𝑒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sSup>
                        <m:sSupPr>
                          <m:ctrlP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kern="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kern="0" dirty="0">
                              <a:solidFill>
                                <a:sysClr val="windowText" lastClr="000000"/>
                              </a:solidFill>
                              <a:latin typeface="Blackadder ITC" panose="04020505051007020D02" pitchFamily="82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600" kern="0" dirty="0">
                              <a:solidFill>
                                <a:sysClr val="windowText" lastClr="000000"/>
                              </a:solidFill>
                              <a:latin typeface="Blackadder ITC" panose="04020505051007020D02" pitchFamily="82" charset="0"/>
                            </a:rPr>
                            <m:t>S</m:t>
                          </m:r>
                        </m:sup>
                      </m:sSup>
                      <m:r>
                        <a:rPr lang="en-US" sz="1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600" kern="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Example: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443010-B385-F296-BDFF-2A8929DD2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087359" cy="2895598"/>
              </a:xfrm>
              <a:blipFill>
                <a:blip r:embed="rId2"/>
                <a:stretch>
                  <a:fillRect l="-1658" t="-2743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821D8B-C2AC-F486-C8B3-233EFFA2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81" y="3218974"/>
            <a:ext cx="4933136" cy="1483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6E474-1A23-1799-5C60-F11A929AC963}"/>
              </a:ext>
            </a:extLst>
          </p:cNvPr>
          <p:cNvSpPr txBox="1"/>
          <p:nvPr/>
        </p:nvSpPr>
        <p:spPr>
          <a:xfrm>
            <a:off x="1733551" y="4857452"/>
            <a:ext cx="6646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Rahman, T., </a:t>
            </a:r>
            <a:r>
              <a:rPr lang="en-GB" sz="1050" dirty="0" err="1"/>
              <a:t>Surma</a:t>
            </a:r>
            <a:r>
              <a:rPr lang="en-GB" sz="1050" dirty="0"/>
              <a:t>, B., </a:t>
            </a:r>
            <a:r>
              <a:rPr lang="en-GB" sz="1050" dirty="0" err="1"/>
              <a:t>Backes</a:t>
            </a:r>
            <a:r>
              <a:rPr lang="en-GB" sz="1050" dirty="0"/>
              <a:t>, M., &amp; Zhang, Y.. </a:t>
            </a:r>
            <a:r>
              <a:rPr lang="en-GB" sz="1050" dirty="0" err="1"/>
              <a:t>FairWalk</a:t>
            </a:r>
            <a:r>
              <a:rPr lang="en-GB" sz="1050" dirty="0"/>
              <a:t>: Towards Fair Graph Embedding. IJCAI 2019.</a:t>
            </a:r>
          </a:p>
        </p:txBody>
      </p:sp>
    </p:spTree>
    <p:extLst>
      <p:ext uri="{BB962C8B-B14F-4D97-AF65-F5344CB8AC3E}">
        <p14:creationId xmlns:p14="http://schemas.microsoft.com/office/powerpoint/2010/main" val="313583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23B9D-642A-3347-98C2-D9F56DE9DE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Measures – node2vec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05AC4F-E51D-8350-BD7E-475E8EFE451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209279" cy="2895598"/>
              </a:xfrm>
            </p:spPr>
            <p:txBody>
              <a:bodyPr/>
              <a:lstStyle/>
              <a:p>
                <a:r>
                  <a:rPr lang="en-US" sz="1800" dirty="0"/>
                  <a:t>Equality of representation – User level </a:t>
                </a:r>
              </a:p>
              <a:p>
                <a:r>
                  <a:rPr lang="en-US" sz="1800" dirty="0"/>
                  <a:t>Z-share: Among recommendations 𝜌(𝑢) given to a specific user 𝑢, measure the fraction of users having sensitive value 𝑧</a:t>
                </a:r>
              </a:p>
              <a:p>
                <a:pPr lvl="1"/>
                <a:endParaRPr lang="en-US" sz="1200" kern="0" dirty="0">
                  <a:solidFill>
                    <a:sysClr val="windowText" lastClr="00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𝑠h𝑎𝑟𝑒</m:t>
                      </m:r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1800" dirty="0"/>
                  <a:t>Intuition: Measure the bias as the difference between a fair fraction and the average z-share over all users 𝑈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1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sz="12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𝑢𝑠𝑒𝑟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sz="12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2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12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  <m:sup/>
                            <m:e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𝑠h𝑎𝑟𝑒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2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2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C05AC4F-E51D-8350-BD7E-475E8EFE4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31801" y="1447800"/>
                <a:ext cx="8209279" cy="2895598"/>
              </a:xfrm>
              <a:blipFill>
                <a:blip r:embed="rId2"/>
                <a:stretch>
                  <a:fillRect l="-1633" t="-2743" b="-14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B0BBBF3-5147-07B5-242B-1713A841626D}"/>
              </a:ext>
            </a:extLst>
          </p:cNvPr>
          <p:cNvSpPr txBox="1"/>
          <p:nvPr/>
        </p:nvSpPr>
        <p:spPr>
          <a:xfrm>
            <a:off x="1293762" y="4868882"/>
            <a:ext cx="6646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Rahman, T., </a:t>
            </a:r>
            <a:r>
              <a:rPr lang="en-GB" sz="1050" dirty="0" err="1"/>
              <a:t>Surma</a:t>
            </a:r>
            <a:r>
              <a:rPr lang="en-GB" sz="1050" dirty="0"/>
              <a:t>, B., </a:t>
            </a:r>
            <a:r>
              <a:rPr lang="en-GB" sz="1050" dirty="0" err="1"/>
              <a:t>Backes</a:t>
            </a:r>
            <a:r>
              <a:rPr lang="en-GB" sz="1050" dirty="0"/>
              <a:t>, M., &amp; Zhang, Y.. </a:t>
            </a:r>
            <a:r>
              <a:rPr lang="en-GB" sz="1050" dirty="0" err="1"/>
              <a:t>FairWalk</a:t>
            </a:r>
            <a:r>
              <a:rPr lang="en-GB" sz="1050" dirty="0"/>
              <a:t>: Towards Fair Graph Embedding. IJCAI 2019.</a:t>
            </a:r>
          </a:p>
        </p:txBody>
      </p:sp>
    </p:spTree>
    <p:extLst>
      <p:ext uri="{BB962C8B-B14F-4D97-AF65-F5344CB8AC3E}">
        <p14:creationId xmlns:p14="http://schemas.microsoft.com/office/powerpoint/2010/main" val="94439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628E6-68A2-F2CA-3389-24B0D0B4FE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Measures – node2vec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FEBE-2172-B178-FC33-F1EBB87D2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Equality of representation – User level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B83FC-D446-939A-BDAE-D4C7D69F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5" y="1868680"/>
            <a:ext cx="6883273" cy="2355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A0AE7-0018-A991-827C-1E66E4C5B965}"/>
              </a:ext>
            </a:extLst>
          </p:cNvPr>
          <p:cNvSpPr txBox="1"/>
          <p:nvPr/>
        </p:nvSpPr>
        <p:spPr>
          <a:xfrm>
            <a:off x="652643" y="4918412"/>
            <a:ext cx="6646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[1] Rahman, T., </a:t>
            </a:r>
            <a:r>
              <a:rPr lang="en-GB" sz="1050" dirty="0" err="1"/>
              <a:t>Surma</a:t>
            </a:r>
            <a:r>
              <a:rPr lang="en-GB" sz="1050" dirty="0"/>
              <a:t>, B., </a:t>
            </a:r>
            <a:r>
              <a:rPr lang="en-GB" sz="1050" dirty="0" err="1"/>
              <a:t>Backes</a:t>
            </a:r>
            <a:r>
              <a:rPr lang="en-GB" sz="1050" dirty="0"/>
              <a:t>, M., &amp; Zhang, Y.. </a:t>
            </a:r>
            <a:r>
              <a:rPr lang="en-GB" sz="1050" dirty="0" err="1"/>
              <a:t>FairWalk</a:t>
            </a:r>
            <a:r>
              <a:rPr lang="en-GB" sz="1050" dirty="0"/>
              <a:t>: Towards Fair Graph Embedding. IJCAI 2019.</a:t>
            </a:r>
          </a:p>
        </p:txBody>
      </p:sp>
    </p:spTree>
    <p:extLst>
      <p:ext uri="{BB962C8B-B14F-4D97-AF65-F5344CB8AC3E}">
        <p14:creationId xmlns:p14="http://schemas.microsoft.com/office/powerpoint/2010/main" val="78224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4CEF6C-277F-615B-31AF-BA964D3078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Fairwalk</a:t>
            </a:r>
            <a:r>
              <a:rPr lang="en-US" dirty="0"/>
              <a:t>: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5ECD-C3C4-2F49-012E-C776302FDF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346439" cy="2895598"/>
          </a:xfrm>
        </p:spPr>
        <p:txBody>
          <a:bodyPr/>
          <a:lstStyle/>
          <a:p>
            <a:r>
              <a:rPr lang="en-US" sz="1800" dirty="0"/>
              <a:t>Key idea: Modify the random walk procedure in node2vec</a:t>
            </a:r>
          </a:p>
          <a:p>
            <a:endParaRPr lang="en-US" sz="1800" dirty="0"/>
          </a:p>
          <a:p>
            <a:r>
              <a:rPr lang="en-US" sz="1800" dirty="0"/>
              <a:t>Steps of </a:t>
            </a:r>
            <a:r>
              <a:rPr lang="en-US" sz="1800" dirty="0" err="1"/>
              <a:t>Fairwalk</a:t>
            </a:r>
            <a:endParaRPr lang="en-US" sz="1800" dirty="0"/>
          </a:p>
          <a:p>
            <a:pPr lvl="2"/>
            <a:r>
              <a:rPr lang="en-US" sz="1600" dirty="0"/>
              <a:t>Partition neighbors into demographic groups</a:t>
            </a:r>
          </a:p>
          <a:p>
            <a:pPr lvl="2"/>
            <a:r>
              <a:rPr lang="en-US" sz="1600" dirty="0"/>
              <a:t>Assign equal probability to each demographic group</a:t>
            </a:r>
          </a:p>
          <a:p>
            <a:pPr lvl="2"/>
            <a:r>
              <a:rPr lang="en-US" sz="1600" dirty="0"/>
              <a:t>Select a demographic group to walk to</a:t>
            </a:r>
          </a:p>
          <a:p>
            <a:pPr lvl="2"/>
            <a:r>
              <a:rPr lang="en-US" sz="1600" dirty="0"/>
              <a:t>Randomly select a node within the chosen demographic group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831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81FAF6-01CF-380C-0588-4C49C39A1F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Fairwalk</a:t>
            </a:r>
            <a:r>
              <a:rPr lang="en-US" dirty="0"/>
              <a:t>: Statistical Parity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4FD4-AC78-18E1-B8FE-B3F6193F3E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 err="1"/>
              <a:t>Fairwalk</a:t>
            </a:r>
            <a:r>
              <a:rPr lang="en-US" sz="1800" dirty="0"/>
              <a:t> achieves a more balanced acceptance rates among groups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E779-8765-A39C-0EA8-F75EF2F1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99139"/>
            <a:ext cx="3500256" cy="2619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90960-37A5-106C-B746-F703478EC7EF}"/>
              </a:ext>
            </a:extLst>
          </p:cNvPr>
          <p:cNvSpPr txBox="1"/>
          <p:nvPr/>
        </p:nvSpPr>
        <p:spPr>
          <a:xfrm>
            <a:off x="695765" y="4743450"/>
            <a:ext cx="7346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[1] Rahman, T., </a:t>
            </a:r>
            <a:r>
              <a:rPr lang="en-GB" sz="1050" dirty="0" err="1"/>
              <a:t>Surma</a:t>
            </a:r>
            <a:r>
              <a:rPr lang="en-GB" sz="1050" dirty="0"/>
              <a:t>, B., </a:t>
            </a:r>
            <a:r>
              <a:rPr lang="en-GB" sz="1050" dirty="0" err="1"/>
              <a:t>Backes</a:t>
            </a:r>
            <a:r>
              <a:rPr lang="en-GB" sz="1050" dirty="0"/>
              <a:t>, M., &amp; Zhang, Y.. </a:t>
            </a:r>
            <a:r>
              <a:rPr lang="en-GB" sz="1050" dirty="0" err="1"/>
              <a:t>FairWalk</a:t>
            </a:r>
            <a:r>
              <a:rPr lang="en-GB" sz="1050" dirty="0"/>
              <a:t>: Towards Fair Graph Embedding. IJCAI 2019.</a:t>
            </a:r>
          </a:p>
        </p:txBody>
      </p:sp>
    </p:spTree>
    <p:extLst>
      <p:ext uri="{BB962C8B-B14F-4D97-AF65-F5344CB8AC3E}">
        <p14:creationId xmlns:p14="http://schemas.microsoft.com/office/powerpoint/2010/main" val="226584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27BCA9-8CF0-1289-D797-D8568B0750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Fairwalk</a:t>
            </a:r>
            <a:r>
              <a:rPr lang="en-US" dirty="0"/>
              <a:t>: User-level Equality of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3DBD-9E15-5B9A-F9D4-F923DC8E41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087359" cy="2895598"/>
          </a:xfrm>
        </p:spPr>
        <p:txBody>
          <a:bodyPr/>
          <a:lstStyle/>
          <a:p>
            <a:r>
              <a:rPr lang="en-US" sz="1800" dirty="0" err="1"/>
              <a:t>Fairwalk</a:t>
            </a:r>
            <a:r>
              <a:rPr lang="en-US" sz="1800" dirty="0"/>
              <a:t> decreases the user-level bias</a:t>
            </a:r>
          </a:p>
          <a:p>
            <a:r>
              <a:rPr lang="en-US" sz="1800" dirty="0"/>
              <a:t>Z-share distribution of </a:t>
            </a:r>
            <a:r>
              <a:rPr lang="en-US" sz="1800" dirty="0" err="1"/>
              <a:t>Fairwalk</a:t>
            </a:r>
            <a:r>
              <a:rPr lang="en-US" sz="1800" dirty="0"/>
              <a:t> leans towards the fair fraction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E119A-2814-C313-3E64-8DFB81DBB78E}"/>
              </a:ext>
            </a:extLst>
          </p:cNvPr>
          <p:cNvSpPr txBox="1"/>
          <p:nvPr/>
        </p:nvSpPr>
        <p:spPr>
          <a:xfrm>
            <a:off x="695765" y="4743450"/>
            <a:ext cx="7346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[1] Rahman, T., </a:t>
            </a:r>
            <a:r>
              <a:rPr lang="en-GB" sz="1050" dirty="0" err="1"/>
              <a:t>Surma</a:t>
            </a:r>
            <a:r>
              <a:rPr lang="en-GB" sz="1050" dirty="0"/>
              <a:t>, B., </a:t>
            </a:r>
            <a:r>
              <a:rPr lang="en-GB" sz="1050" dirty="0" err="1"/>
              <a:t>Backes</a:t>
            </a:r>
            <a:r>
              <a:rPr lang="en-GB" sz="1050" dirty="0"/>
              <a:t>, M., &amp; Zhang, Y.. </a:t>
            </a:r>
            <a:r>
              <a:rPr lang="en-GB" sz="1050" dirty="0" err="1"/>
              <a:t>FairWalk</a:t>
            </a:r>
            <a:r>
              <a:rPr lang="en-GB" sz="1050" dirty="0"/>
              <a:t>: Towards Fair Graph Embedding. IJCAI 2019.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AEA0F-799B-0ABD-B714-57FB4BF9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452705"/>
            <a:ext cx="6091907" cy="19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F9C31-2D5C-16ED-013E-DD3D332219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6131-6AB2-1024-E1A9-2E2AE3ED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10219" cy="2895598"/>
          </a:xfrm>
        </p:spPr>
        <p:txBody>
          <a:bodyPr/>
          <a:lstStyle/>
          <a:p>
            <a:r>
              <a:rPr lang="en-US" sz="1800" dirty="0"/>
              <a:t>Overview </a:t>
            </a:r>
          </a:p>
          <a:p>
            <a:endParaRPr lang="en-US" sz="1800" dirty="0"/>
          </a:p>
          <a:p>
            <a:r>
              <a:rPr lang="en-US" sz="1800" dirty="0"/>
              <a:t>Graph Preliminaries </a:t>
            </a:r>
          </a:p>
          <a:p>
            <a:endParaRPr lang="en-US" sz="1800" dirty="0"/>
          </a:p>
          <a:p>
            <a:r>
              <a:rPr lang="en-US" sz="1800" dirty="0"/>
              <a:t>Fairness on Graph Ranking</a:t>
            </a:r>
          </a:p>
          <a:p>
            <a:endParaRPr lang="en-US" sz="1800" dirty="0"/>
          </a:p>
          <a:p>
            <a:r>
              <a:rPr lang="en-US" sz="1800" dirty="0"/>
              <a:t>Fairness on Graph Embedding</a:t>
            </a:r>
          </a:p>
          <a:p>
            <a:endParaRPr lang="en-US" sz="1800" dirty="0"/>
          </a:p>
          <a:p>
            <a:r>
              <a:rPr lang="en-US" sz="1800" dirty="0"/>
              <a:t>Remarks and Summary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28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9E088-1B3C-34DA-E5E3-30A6E37FF9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Remarks and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B00AC-01F4-B257-44B6-6EA6BA0D3B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125459" cy="2895598"/>
          </a:xfrm>
        </p:spPr>
        <p:txBody>
          <a:bodyPr/>
          <a:lstStyle/>
          <a:p>
            <a:r>
              <a:rPr lang="en-US" sz="1800" dirty="0"/>
              <a:t>Fairness-Aware PageRank vs </a:t>
            </a:r>
            <a:r>
              <a:rPr lang="en-US" sz="1800" dirty="0" err="1"/>
              <a:t>Fairwalk</a:t>
            </a:r>
            <a:endParaRPr lang="en-US" sz="1800" dirty="0"/>
          </a:p>
          <a:p>
            <a:pPr lvl="2"/>
            <a:r>
              <a:rPr lang="en-US" sz="1600" dirty="0"/>
              <a:t>Fairness-aware PageRank: The minority group should have a certain proportion of PageRank probability mass</a:t>
            </a:r>
          </a:p>
          <a:p>
            <a:pPr lvl="2"/>
            <a:r>
              <a:rPr lang="en-US" sz="1600" dirty="0" err="1"/>
              <a:t>Fairwalk</a:t>
            </a:r>
            <a:r>
              <a:rPr lang="en-US" sz="1600" dirty="0"/>
              <a:t>: All demographic group have the same random walk transition probability mass</a:t>
            </a:r>
          </a:p>
          <a:p>
            <a:endParaRPr lang="en-US" sz="1800" dirty="0"/>
          </a:p>
          <a:p>
            <a:r>
              <a:rPr lang="en-US" sz="1800" dirty="0"/>
              <a:t>Node2vec vs </a:t>
            </a:r>
            <a:r>
              <a:rPr lang="en-US" sz="1800" dirty="0" err="1"/>
              <a:t>Fairwalk</a:t>
            </a:r>
            <a:endParaRPr lang="en-US" sz="1800" dirty="0"/>
          </a:p>
          <a:p>
            <a:pPr lvl="2"/>
            <a:r>
              <a:rPr lang="en-US" sz="1600" dirty="0"/>
              <a:t>Node2vec: skip-gram model + walk sequences by original random walk</a:t>
            </a:r>
          </a:p>
          <a:p>
            <a:pPr lvl="2"/>
            <a:r>
              <a:rPr lang="en-US" sz="1600" dirty="0" err="1"/>
              <a:t>Fairwalk</a:t>
            </a:r>
            <a:r>
              <a:rPr lang="en-US" sz="1600" dirty="0"/>
              <a:t>: skip-gram model + walk sequences by fair random walk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232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40AB01-BAB0-8A72-19B6-A64747AF10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Further Topics of Fairness on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FAA0-FA6A-B1D8-E7AF-404B6C375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/>
              <a:t>Individual fairness [1]</a:t>
            </a:r>
          </a:p>
          <a:p>
            <a:r>
              <a:rPr lang="en-US" sz="1800" dirty="0"/>
              <a:t>Counterfactual fairness [2]</a:t>
            </a:r>
          </a:p>
          <a:p>
            <a:r>
              <a:rPr lang="en-US" sz="1800" dirty="0"/>
              <a:t>Degree-related fairness [3]</a:t>
            </a:r>
          </a:p>
          <a:p>
            <a:r>
              <a:rPr lang="en-US" sz="1800" dirty="0"/>
              <a:t>Rawlsian fairness [4]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1E155-06BC-B21A-B606-A98CCD37C2AD}"/>
              </a:ext>
            </a:extLst>
          </p:cNvPr>
          <p:cNvSpPr txBox="1"/>
          <p:nvPr/>
        </p:nvSpPr>
        <p:spPr>
          <a:xfrm>
            <a:off x="457198" y="3858839"/>
            <a:ext cx="8447672" cy="125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050" dirty="0"/>
              <a:t>[1] Kang, J., He, J., </a:t>
            </a:r>
            <a:r>
              <a:rPr lang="en-US" sz="1050" dirty="0" err="1"/>
              <a:t>Maciejewski</a:t>
            </a:r>
            <a:r>
              <a:rPr lang="en-US" sz="1050" dirty="0"/>
              <a:t>, R., &amp; Tong, H.. </a:t>
            </a:r>
            <a:r>
              <a:rPr lang="en-US" sz="1050" dirty="0" err="1"/>
              <a:t>InFoRM</a:t>
            </a:r>
            <a:r>
              <a:rPr lang="en-US" sz="1050" dirty="0"/>
              <a:t>: Individual Fairness on Graph Mining. KDD 2020.</a:t>
            </a:r>
          </a:p>
          <a:p>
            <a:pPr>
              <a:spcAft>
                <a:spcPts val="450"/>
              </a:spcAft>
            </a:pPr>
            <a:r>
              <a:rPr lang="en-US" sz="1050" dirty="0"/>
              <a:t>[2] Agarwal, C., </a:t>
            </a:r>
            <a:r>
              <a:rPr lang="en-US" sz="1050" dirty="0" err="1"/>
              <a:t>Lakkaraju</a:t>
            </a:r>
            <a:r>
              <a:rPr lang="en-US" sz="1050" dirty="0"/>
              <a:t>, H., &amp; </a:t>
            </a:r>
            <a:r>
              <a:rPr lang="en-US" sz="1050" dirty="0" err="1"/>
              <a:t>Zitnik</a:t>
            </a:r>
            <a:r>
              <a:rPr lang="en-US" sz="1050" dirty="0"/>
              <a:t>, M.. Towards a Unified Framework for Fair and Stable Graph Representation Learning. UAI 2021.</a:t>
            </a:r>
            <a:endParaRPr lang="en-GB" sz="1050" dirty="0"/>
          </a:p>
          <a:p>
            <a:pPr>
              <a:spcAft>
                <a:spcPts val="450"/>
              </a:spcAft>
            </a:pPr>
            <a:r>
              <a:rPr lang="en-US" sz="1050" dirty="0"/>
              <a:t>[3] Tang, X., Yao, H., Sun, Y., Wang, Y., Tang, J., Aggarwal, C., ... &amp; Wang, S.. Investigating and Mitigating Degree-Related Biases in Graph </a:t>
            </a:r>
            <a:r>
              <a:rPr lang="en-GB" sz="1050" dirty="0"/>
              <a:t>Convolutional Networks. CIKM 2020.</a:t>
            </a:r>
          </a:p>
          <a:p>
            <a:pPr>
              <a:spcAft>
                <a:spcPts val="450"/>
              </a:spcAft>
            </a:pPr>
            <a:r>
              <a:rPr lang="en-US" sz="1050" dirty="0"/>
              <a:t>[4] </a:t>
            </a:r>
            <a:r>
              <a:rPr lang="en-GB" sz="1050" dirty="0" err="1"/>
              <a:t>Rahmattalabi</a:t>
            </a:r>
            <a:r>
              <a:rPr lang="en-GB" sz="1050" dirty="0"/>
              <a:t>, A., </a:t>
            </a:r>
            <a:r>
              <a:rPr lang="en-GB" sz="1050" dirty="0" err="1"/>
              <a:t>Vayanos</a:t>
            </a:r>
            <a:r>
              <a:rPr lang="en-GB" sz="1050" dirty="0"/>
              <a:t>, P., Fulginiti, A., Rice, E., Wilder, B., Yadav, A., &amp; </a:t>
            </a:r>
            <a:r>
              <a:rPr lang="en-GB" sz="1050" dirty="0" err="1"/>
              <a:t>Tambe</a:t>
            </a:r>
            <a:r>
              <a:rPr lang="en-GB" sz="1050" dirty="0"/>
              <a:t>, M.. Exploring Algorithmic Fairness in Robust Graph Covering Problems. </a:t>
            </a:r>
            <a:r>
              <a:rPr lang="en-GB" sz="1050" dirty="0" err="1"/>
              <a:t>NeurIPS</a:t>
            </a:r>
            <a:r>
              <a:rPr lang="en-GB" sz="1050" dirty="0"/>
              <a:t> 2019.</a:t>
            </a:r>
          </a:p>
        </p:txBody>
      </p:sp>
    </p:spTree>
    <p:extLst>
      <p:ext uri="{BB962C8B-B14F-4D97-AF65-F5344CB8AC3E}">
        <p14:creationId xmlns:p14="http://schemas.microsoft.com/office/powerpoint/2010/main" val="3056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E90AAD-0427-B977-A3C6-D0B64AC6F0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Prevalence of Graphs /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17191-2BDD-EE79-61C2-4C3296A6CD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y are Social Networks Important? - Ground Report">
            <a:extLst>
              <a:ext uri="{FF2B5EF4-FFF2-40B4-BE49-F238E27FC236}">
                <a16:creationId xmlns:a16="http://schemas.microsoft.com/office/drawing/2014/main" id="{D3D1DD2B-9F9E-8796-3737-F7A6EA8F2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1" y="1997910"/>
            <a:ext cx="2412108" cy="1356811"/>
          </a:xfrm>
          <a:prstGeom prst="rect">
            <a:avLst/>
          </a:prstGeom>
        </p:spPr>
      </p:pic>
      <p:pic>
        <p:nvPicPr>
          <p:cNvPr id="5" name="Picture 4" descr="Frontiers | Network-based characterization of brain functional ...">
            <a:extLst>
              <a:ext uri="{FF2B5EF4-FFF2-40B4-BE49-F238E27FC236}">
                <a16:creationId xmlns:a16="http://schemas.microsoft.com/office/drawing/2014/main" id="{4FA13C06-D032-E485-F471-4AA1012F1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0" r="22982"/>
          <a:stretch/>
        </p:blipFill>
        <p:spPr>
          <a:xfrm>
            <a:off x="6522342" y="1466694"/>
            <a:ext cx="2201780" cy="2055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C26AA-704F-7E36-2FEA-09854ABF08C6}"/>
              </a:ext>
            </a:extLst>
          </p:cNvPr>
          <p:cNvSpPr txBox="1"/>
          <p:nvPr/>
        </p:nvSpPr>
        <p:spPr>
          <a:xfrm>
            <a:off x="284412" y="356110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Collaboration Networks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45E68-DDD4-8391-7AAE-B7018A9ECBAC}"/>
              </a:ext>
            </a:extLst>
          </p:cNvPr>
          <p:cNvSpPr txBox="1"/>
          <p:nvPr/>
        </p:nvSpPr>
        <p:spPr>
          <a:xfrm>
            <a:off x="6428033" y="356110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Biological Networks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A627C-E26C-3CB6-11BC-0C3635AD80C9}"/>
              </a:ext>
            </a:extLst>
          </p:cNvPr>
          <p:cNvSpPr txBox="1"/>
          <p:nvPr/>
        </p:nvSpPr>
        <p:spPr>
          <a:xfrm>
            <a:off x="3469033" y="35611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Social Networks</a:t>
            </a:r>
            <a:endParaRPr lang="en-GB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29FF9-DA91-0DCB-A35A-6A269ECE82A7}"/>
              </a:ext>
            </a:extLst>
          </p:cNvPr>
          <p:cNvPicPr/>
          <p:nvPr/>
        </p:nvPicPr>
        <p:blipFill rotWithShape="1">
          <a:blip r:embed="rId4"/>
          <a:srcRect t="14596" r="68421" b="55483"/>
          <a:stretch/>
        </p:blipFill>
        <p:spPr>
          <a:xfrm>
            <a:off x="198781" y="1848487"/>
            <a:ext cx="2646947" cy="16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5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D35417-6496-9464-304E-EE0F51358D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Mining from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114C-4894-FCF3-7A0A-A703B1AFD1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FA7B9-36D9-B4DC-622B-28CD16D2B110}"/>
              </a:ext>
            </a:extLst>
          </p:cNvPr>
          <p:cNvPicPr/>
          <p:nvPr/>
        </p:nvPicPr>
        <p:blipFill rotWithShape="1">
          <a:blip r:embed="rId2"/>
          <a:srcRect l="9649" t="16009" r="55088" b="53128"/>
          <a:stretch/>
        </p:blipFill>
        <p:spPr>
          <a:xfrm>
            <a:off x="694065" y="1356560"/>
            <a:ext cx="3164306" cy="196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870FE-8BA8-2DAF-9355-AE56FFE8A66E}"/>
              </a:ext>
            </a:extLst>
          </p:cNvPr>
          <p:cNvSpPr txBox="1"/>
          <p:nvPr/>
        </p:nvSpPr>
        <p:spPr>
          <a:xfrm>
            <a:off x="994593" y="3493209"/>
            <a:ext cx="398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Social Influence / Policy Treatment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FEF82-1C91-A890-4435-0C7846206198}"/>
              </a:ext>
            </a:extLst>
          </p:cNvPr>
          <p:cNvPicPr/>
          <p:nvPr/>
        </p:nvPicPr>
        <p:blipFill rotWithShape="1">
          <a:blip r:embed="rId2"/>
          <a:srcRect l="11404" t="51114" r="54035" b="15432"/>
          <a:stretch/>
        </p:blipFill>
        <p:spPr>
          <a:xfrm>
            <a:off x="5001370" y="1200151"/>
            <a:ext cx="2776288" cy="1985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872AF-A99F-52C0-34FD-3D29A9F47A16}"/>
              </a:ext>
            </a:extLst>
          </p:cNvPr>
          <p:cNvSpPr txBox="1"/>
          <p:nvPr/>
        </p:nvSpPr>
        <p:spPr>
          <a:xfrm>
            <a:off x="5276300" y="3481450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Biology, e.g., Brain Network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18871-86D9-2614-9427-DC0A44A2AC6B}"/>
              </a:ext>
            </a:extLst>
          </p:cNvPr>
          <p:cNvSpPr txBox="1"/>
          <p:nvPr/>
        </p:nvSpPr>
        <p:spPr>
          <a:xfrm>
            <a:off x="628651" y="4418494"/>
            <a:ext cx="808354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[1] </a:t>
            </a:r>
            <a:r>
              <a:rPr lang="en-US" sz="1050" dirty="0" err="1"/>
              <a:t>Borgatti</a:t>
            </a:r>
            <a:r>
              <a:rPr lang="en-US" sz="1050" dirty="0"/>
              <a:t>, S. P., </a:t>
            </a:r>
            <a:r>
              <a:rPr lang="en-US" sz="1050" dirty="0" err="1"/>
              <a:t>Mehra</a:t>
            </a:r>
            <a:r>
              <a:rPr lang="en-US" sz="1050" dirty="0"/>
              <a:t>, A., Brass, D. J., &amp; </a:t>
            </a:r>
            <a:r>
              <a:rPr lang="en-US" sz="1050" dirty="0" err="1"/>
              <a:t>Labianca</a:t>
            </a:r>
            <a:r>
              <a:rPr lang="en-US" sz="1050" dirty="0"/>
              <a:t>, G.. Network Analysis in the Social Sciences. Science 2009.</a:t>
            </a:r>
          </a:p>
          <a:p>
            <a:endParaRPr lang="en-GB" sz="750" dirty="0"/>
          </a:p>
          <a:p>
            <a:r>
              <a:rPr lang="en-GB" sz="1050" dirty="0"/>
              <a:t>[2] Wang, S., He, L., Cao, B., Lu, C. T., Yu, P. S., &amp; Ragin, A. B.. Structural Deep Brain Network Mining. KDD 2017.</a:t>
            </a:r>
          </a:p>
        </p:txBody>
      </p:sp>
    </p:spTree>
    <p:extLst>
      <p:ext uri="{BB962C8B-B14F-4D97-AF65-F5344CB8AC3E}">
        <p14:creationId xmlns:p14="http://schemas.microsoft.com/office/powerpoint/2010/main" val="9778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D7D0D-F8E9-4810-EE7A-5EF63EC9F8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Common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E429-CD07-7010-9101-00E3152766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B10F6-2EE6-6A11-465A-9AB00FE46B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00650" y="1485900"/>
            <a:ext cx="2711341" cy="91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5E4D5-3CDA-17D7-3295-28D85CC6B5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0650" y="3133648"/>
            <a:ext cx="1419726" cy="980633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947CC7E-7316-E749-512A-64BA23B81839}"/>
              </a:ext>
            </a:extLst>
          </p:cNvPr>
          <p:cNvSpPr txBox="1">
            <a:spLocks/>
          </p:cNvSpPr>
          <p:nvPr/>
        </p:nvSpPr>
        <p:spPr>
          <a:xfrm>
            <a:off x="905377" y="1745104"/>
            <a:ext cx="2432209" cy="401553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762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0060">
              <a:lnSpc>
                <a:spcPts val="1650"/>
              </a:lnSpc>
              <a:spcBef>
                <a:spcPts val="5205"/>
              </a:spcBef>
            </a:pPr>
            <a:r>
              <a:rPr lang="en-US" sz="1800" b="1" dirty="0">
                <a:solidFill>
                  <a:srgbClr val="000000"/>
                </a:solidFill>
                <a:latin typeface="Tahoma" panose="02020603050405020304" pitchFamily="2"/>
              </a:rPr>
              <a:t>Link Prediction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169DD-9E9E-D838-E743-5417CED48745}"/>
              </a:ext>
            </a:extLst>
          </p:cNvPr>
          <p:cNvSpPr txBox="1">
            <a:spLocks/>
          </p:cNvSpPr>
          <p:nvPr/>
        </p:nvSpPr>
        <p:spPr>
          <a:xfrm>
            <a:off x="740619" y="3623965"/>
            <a:ext cx="4245293" cy="508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2381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220">
              <a:lnSpc>
                <a:spcPts val="1650"/>
              </a:lnSpc>
            </a:pPr>
            <a:r>
              <a:rPr lang="en-US" sz="1500" b="1" dirty="0">
                <a:solidFill>
                  <a:srgbClr val="000000"/>
                </a:solidFill>
                <a:latin typeface="Tahoma" panose="02020603050405020304" pitchFamily="2"/>
              </a:rPr>
              <a:t>Node Representation Learning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A5F18-0CBC-5721-73FD-9BF84864505C}"/>
              </a:ext>
            </a:extLst>
          </p:cNvPr>
          <p:cNvSpPr txBox="1"/>
          <p:nvPr/>
        </p:nvSpPr>
        <p:spPr>
          <a:xfrm>
            <a:off x="4792539" y="431228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space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473D4-6A39-9AD8-21E4-7C599F5D9364}"/>
              </a:ext>
            </a:extLst>
          </p:cNvPr>
          <p:cNvSpPr txBox="1"/>
          <p:nvPr/>
        </p:nvSpPr>
        <p:spPr>
          <a:xfrm>
            <a:off x="6089125" y="43122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46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55D213-A65C-A041-3E0B-5E89374A63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Pipeline of Graph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0531-7FCD-5D5C-2901-FAF82C9C4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DB10A20-BC8E-B17E-A042-E6710C4B6FFC}"/>
              </a:ext>
            </a:extLst>
          </p:cNvPr>
          <p:cNvSpPr txBox="1">
            <a:spLocks/>
          </p:cNvSpPr>
          <p:nvPr/>
        </p:nvSpPr>
        <p:spPr>
          <a:xfrm>
            <a:off x="457199" y="1314450"/>
            <a:ext cx="8229599" cy="2516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ysClr val="windowText" lastClr="000000"/>
                </a:solidFill>
                <a:cs typeface="+mn-cs"/>
              </a:rPr>
              <a:t>Pipeline</a:t>
            </a: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100" kern="0" dirty="0">
              <a:solidFill>
                <a:sysClr val="windowText" lastClr="000000"/>
              </a:solidFill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100" kern="0" dirty="0">
              <a:solidFill>
                <a:sysClr val="windowText" lastClr="000000"/>
              </a:solidFill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100" kern="0" dirty="0">
              <a:solidFill>
                <a:sysClr val="windowText" lastClr="000000"/>
              </a:solidFill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100" kern="0" dirty="0">
              <a:solidFill>
                <a:sysClr val="windowText" lastClr="000000"/>
              </a:solidFill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endParaRPr lang="en-US" sz="2100" kern="0" dirty="0">
              <a:solidFill>
                <a:sysClr val="windowText" lastClr="000000"/>
              </a:solidFill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ysClr val="windowText" lastClr="000000"/>
                </a:solidFill>
                <a:cs typeface="+mn-cs"/>
              </a:rPr>
              <a:t>Example:</a:t>
            </a:r>
          </a:p>
          <a:p>
            <a:endParaRPr lang="en-US" sz="165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3936-31D4-5173-F992-81E52E3796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3319" y="1719696"/>
            <a:ext cx="3931920" cy="1083469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BD80C0B-A259-C526-05E3-5A30A02C22B0}"/>
              </a:ext>
            </a:extLst>
          </p:cNvPr>
          <p:cNvSpPr txBox="1">
            <a:spLocks/>
          </p:cNvSpPr>
          <p:nvPr/>
        </p:nvSpPr>
        <p:spPr>
          <a:xfrm>
            <a:off x="2956599" y="1541629"/>
            <a:ext cx="4534678" cy="3561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975"/>
              </a:lnSpc>
              <a:tabLst>
                <a:tab pos="1645920" algn="l"/>
                <a:tab pos="3840480" algn="r"/>
              </a:tabLst>
            </a:pPr>
            <a:r>
              <a:rPr lang="en-US" b="1" dirty="0">
                <a:solidFill>
                  <a:srgbClr val="EE5239"/>
                </a:solidFill>
                <a:latin typeface="Calibri" panose="02020603050405020304" pitchFamily="2"/>
              </a:rPr>
              <a:t>Input                                         Model                              Results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4F2FC-AD8D-51D2-6A45-3377E6AA8A4E}"/>
              </a:ext>
            </a:extLst>
          </p:cNvPr>
          <p:cNvPicPr/>
          <p:nvPr/>
        </p:nvPicPr>
        <p:blipFill rotWithShape="1">
          <a:blip r:embed="rId3"/>
          <a:srcRect l="9047" r="24544"/>
          <a:stretch/>
        </p:blipFill>
        <p:spPr>
          <a:xfrm>
            <a:off x="2529485" y="3503059"/>
            <a:ext cx="4212771" cy="1465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1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B5D224-8FAF-E677-CB89-4C691A5DC5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Fairness in Graph Mining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24EA3-55E9-9B93-C454-5EE1C15B83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dirty="0"/>
              <a:t>How to ensure the mining process is fair? </a:t>
            </a:r>
          </a:p>
          <a:p>
            <a:endParaRPr lang="en-US" sz="1800" dirty="0"/>
          </a:p>
          <a:p>
            <a:pPr lvl="2"/>
            <a:r>
              <a:rPr lang="en-US" sz="1600" dirty="0"/>
              <a:t>Why are two seemingly similar applicants belong to different admission groups?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Why does the algorithm ‘decide’ a certain individual likely receive benefits?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Why is a particular content more likely to go viral than the others?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How does the prior connectivity affect the algorithm results?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How do bot inputs change trending topics?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312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CA84A-1520-AC85-755F-3C4009DA85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Algorithmic Fairness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A662-9524-521D-4DBF-86E9A5982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801" y="1447800"/>
            <a:ext cx="8280399" cy="2895598"/>
          </a:xfrm>
        </p:spPr>
        <p:txBody>
          <a:bodyPr/>
          <a:lstStyle/>
          <a:p>
            <a:r>
              <a:rPr lang="en-US" sz="1800" b="1" dirty="0"/>
              <a:t>Motivation</a:t>
            </a:r>
            <a:r>
              <a:rPr lang="en-US" sz="1800" dirty="0"/>
              <a:t>: Mitigate unintentional bias caused by machine learning (ML) algorithms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30DA-1AB1-F70F-28D6-34D56658B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2812" y="2228850"/>
            <a:ext cx="6506051" cy="19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16f2e-ac79-420b-bf02-152a3fab2b22" xsi:nil="true"/>
    <lcf76f155ced4ddcb4097134ff3c332f xmlns="e5618448-e42b-40ea-80d2-fe7c2030a18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bdc85b8c2b59763cc3d43b64e49cc8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fbecd554eafde8c36c37c40c8fe240c8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  <ds:schemaRef ds:uri="ddc16f2e-ac79-420b-bf02-152a3fab2b22"/>
    <ds:schemaRef ds:uri="e5618448-e42b-40ea-80d2-fe7c2030a18b"/>
  </ds:schemaRefs>
</ds:datastoreItem>
</file>

<file path=customXml/itemProps2.xml><?xml version="1.0" encoding="utf-8"?>
<ds:datastoreItem xmlns:ds="http://schemas.openxmlformats.org/officeDocument/2006/customXml" ds:itemID="{413A9A8B-8FD3-436A-9B3D-7176B95C8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1995</Words>
  <Application>Microsoft Office PowerPoint</Application>
  <PresentationFormat>On-screen Show (16:9)</PresentationFormat>
  <Paragraphs>244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Blackadder ITC</vt:lpstr>
      <vt:lpstr>Calibri</vt:lpstr>
      <vt:lpstr>Cambria Math</vt:lpstr>
      <vt:lpstr>Helvetica Neue</vt:lpstr>
      <vt:lpstr>Tahoma</vt:lpstr>
      <vt:lpstr>Wingdings</vt:lpstr>
      <vt:lpstr>Office Theme</vt:lpstr>
      <vt:lpstr>Fairness on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Ogerta Elezaj</cp:lastModifiedBy>
  <cp:revision>38</cp:revision>
  <cp:lastPrinted>2017-11-14T13:34:51Z</cp:lastPrinted>
  <dcterms:created xsi:type="dcterms:W3CDTF">2017-03-06T16:45:41Z</dcterms:created>
  <dcterms:modified xsi:type="dcterms:W3CDTF">2023-04-06T12:38:50Z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0x01010059AA62DCEA4FAE4394823B509BA2709F</vt:lpwstr>
  </property>
</Properties>
</file>