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832" r:id="rId2"/>
    <p:sldId id="1223" r:id="rId3"/>
    <p:sldId id="1225" r:id="rId4"/>
    <p:sldId id="1226" r:id="rId5"/>
    <p:sldId id="1224" r:id="rId6"/>
    <p:sldId id="1149" r:id="rId7"/>
    <p:sldId id="1284" r:id="rId8"/>
    <p:sldId id="1219" r:id="rId9"/>
    <p:sldId id="1285" r:id="rId10"/>
    <p:sldId id="1286" r:id="rId11"/>
    <p:sldId id="1301" r:id="rId12"/>
    <p:sldId id="1302" r:id="rId13"/>
    <p:sldId id="1287" r:id="rId14"/>
    <p:sldId id="1288" r:id="rId15"/>
    <p:sldId id="1227" r:id="rId16"/>
    <p:sldId id="1109" r:id="rId17"/>
    <p:sldId id="1228" r:id="rId18"/>
    <p:sldId id="1247" r:id="rId19"/>
    <p:sldId id="1249" r:id="rId20"/>
    <p:sldId id="1250" r:id="rId21"/>
    <p:sldId id="1252" r:id="rId22"/>
    <p:sldId id="1253" r:id="rId23"/>
    <p:sldId id="1256" r:id="rId24"/>
    <p:sldId id="1245" r:id="rId25"/>
    <p:sldId id="1295" r:id="rId26"/>
    <p:sldId id="1289" r:id="rId27"/>
    <p:sldId id="1293" r:id="rId28"/>
    <p:sldId id="1296" r:id="rId29"/>
    <p:sldId id="1294" r:id="rId30"/>
    <p:sldId id="1292" r:id="rId31"/>
    <p:sldId id="1235" r:id="rId32"/>
    <p:sldId id="1261" r:id="rId33"/>
    <p:sldId id="1263" r:id="rId34"/>
    <p:sldId id="1242" r:id="rId35"/>
    <p:sldId id="1237" r:id="rId36"/>
    <p:sldId id="1238" r:id="rId37"/>
    <p:sldId id="1234" r:id="rId38"/>
    <p:sldId id="1297" r:id="rId39"/>
    <p:sldId id="1280" r:id="rId40"/>
    <p:sldId id="1276" r:id="rId41"/>
    <p:sldId id="1277" r:id="rId42"/>
    <p:sldId id="1279" r:id="rId43"/>
    <p:sldId id="1278" r:id="rId44"/>
    <p:sldId id="1239" r:id="rId45"/>
    <p:sldId id="1259" r:id="rId46"/>
    <p:sldId id="1257" r:id="rId47"/>
    <p:sldId id="1298" r:id="rId48"/>
    <p:sldId id="1265" r:id="rId49"/>
    <p:sldId id="1267" r:id="rId50"/>
    <p:sldId id="1268" r:id="rId51"/>
    <p:sldId id="1269" r:id="rId52"/>
    <p:sldId id="1283" r:id="rId53"/>
    <p:sldId id="1272" r:id="rId54"/>
    <p:sldId id="1274" r:id="rId55"/>
    <p:sldId id="1275" r:id="rId56"/>
    <p:sldId id="1260" r:id="rId57"/>
    <p:sldId id="1299" r:id="rId58"/>
    <p:sldId id="1300" r:id="rId59"/>
    <p:sldId id="1108" r:id="rId60"/>
    <p:sldId id="1251" r:id="rId61"/>
    <p:sldId id="107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1DFC1-FD6A-FC4F-B0F7-D66A59DB876E}" v="146" dt="2020-11-25T20:35:58.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CC356-F4C6-274A-9D92-63B05D951304}"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E3C75-1C4A-FD4D-887E-52EDF6CBEC29}" type="slidenum">
              <a:rPr lang="en-US" smtClean="0"/>
              <a:t>‹#›</a:t>
            </a:fld>
            <a:endParaRPr lang="en-US"/>
          </a:p>
        </p:txBody>
      </p:sp>
    </p:spTree>
    <p:extLst>
      <p:ext uri="{BB962C8B-B14F-4D97-AF65-F5344CB8AC3E}">
        <p14:creationId xmlns:p14="http://schemas.microsoft.com/office/powerpoint/2010/main" val="80681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a:t>
            </a:fld>
            <a:endParaRPr lang="en-GB" altLang="en-US"/>
          </a:p>
        </p:txBody>
      </p:sp>
    </p:spTree>
    <p:extLst>
      <p:ext uri="{BB962C8B-B14F-4D97-AF65-F5344CB8AC3E}">
        <p14:creationId xmlns:p14="http://schemas.microsoft.com/office/powerpoint/2010/main" val="2119373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77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803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34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17</a:t>
            </a:fld>
            <a:endParaRPr lang="en-GB" altLang="en-US"/>
          </a:p>
        </p:txBody>
      </p:sp>
    </p:spTree>
    <p:extLst>
      <p:ext uri="{BB962C8B-B14F-4D97-AF65-F5344CB8AC3E}">
        <p14:creationId xmlns:p14="http://schemas.microsoft.com/office/powerpoint/2010/main" val="671099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20</a:t>
            </a:fld>
            <a:endParaRPr lang="en-GB" altLang="en-US"/>
          </a:p>
        </p:txBody>
      </p:sp>
    </p:spTree>
    <p:extLst>
      <p:ext uri="{BB962C8B-B14F-4D97-AF65-F5344CB8AC3E}">
        <p14:creationId xmlns:p14="http://schemas.microsoft.com/office/powerpoint/2010/main" val="217457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21</a:t>
            </a:fld>
            <a:endParaRPr lang="en-GB" altLang="en-US"/>
          </a:p>
        </p:txBody>
      </p:sp>
    </p:spTree>
    <p:extLst>
      <p:ext uri="{BB962C8B-B14F-4D97-AF65-F5344CB8AC3E}">
        <p14:creationId xmlns:p14="http://schemas.microsoft.com/office/powerpoint/2010/main" val="127390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28</a:t>
            </a:fld>
            <a:endParaRPr lang="en-GB" altLang="en-US"/>
          </a:p>
        </p:txBody>
      </p:sp>
    </p:spTree>
    <p:extLst>
      <p:ext uri="{BB962C8B-B14F-4D97-AF65-F5344CB8AC3E}">
        <p14:creationId xmlns:p14="http://schemas.microsoft.com/office/powerpoint/2010/main" val="400598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35</a:t>
            </a:fld>
            <a:endParaRPr lang="en-GB" altLang="en-US"/>
          </a:p>
        </p:txBody>
      </p:sp>
    </p:spTree>
    <p:extLst>
      <p:ext uri="{BB962C8B-B14F-4D97-AF65-F5344CB8AC3E}">
        <p14:creationId xmlns:p14="http://schemas.microsoft.com/office/powerpoint/2010/main" val="37313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36</a:t>
            </a:fld>
            <a:endParaRPr lang="en-GB" altLang="en-US"/>
          </a:p>
        </p:txBody>
      </p:sp>
    </p:spTree>
    <p:extLst>
      <p:ext uri="{BB962C8B-B14F-4D97-AF65-F5344CB8AC3E}">
        <p14:creationId xmlns:p14="http://schemas.microsoft.com/office/powerpoint/2010/main" val="186041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46</a:t>
            </a:fld>
            <a:endParaRPr lang="en-GB" altLang="en-US"/>
          </a:p>
        </p:txBody>
      </p:sp>
    </p:spTree>
    <p:extLst>
      <p:ext uri="{BB962C8B-B14F-4D97-AF65-F5344CB8AC3E}">
        <p14:creationId xmlns:p14="http://schemas.microsoft.com/office/powerpoint/2010/main" val="407005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47</a:t>
            </a:fld>
            <a:endParaRPr lang="en-GB" altLang="en-US"/>
          </a:p>
        </p:txBody>
      </p:sp>
    </p:spTree>
    <p:extLst>
      <p:ext uri="{BB962C8B-B14F-4D97-AF65-F5344CB8AC3E}">
        <p14:creationId xmlns:p14="http://schemas.microsoft.com/office/powerpoint/2010/main" val="1786324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49</a:t>
            </a:fld>
            <a:endParaRPr lang="en-GB" altLang="en-US"/>
          </a:p>
        </p:txBody>
      </p:sp>
    </p:spTree>
    <p:extLst>
      <p:ext uri="{BB962C8B-B14F-4D97-AF65-F5344CB8AC3E}">
        <p14:creationId xmlns:p14="http://schemas.microsoft.com/office/powerpoint/2010/main" val="290075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56</a:t>
            </a:fld>
            <a:endParaRPr lang="en-GB" altLang="en-US"/>
          </a:p>
        </p:txBody>
      </p:sp>
    </p:spTree>
    <p:extLst>
      <p:ext uri="{BB962C8B-B14F-4D97-AF65-F5344CB8AC3E}">
        <p14:creationId xmlns:p14="http://schemas.microsoft.com/office/powerpoint/2010/main" val="2662332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59</a:t>
            </a:fld>
            <a:endParaRPr lang="en-GB" altLang="en-US"/>
          </a:p>
        </p:txBody>
      </p:sp>
    </p:spTree>
    <p:extLst>
      <p:ext uri="{BB962C8B-B14F-4D97-AF65-F5344CB8AC3E}">
        <p14:creationId xmlns:p14="http://schemas.microsoft.com/office/powerpoint/2010/main" val="3953690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to the project team – especially our volunteers and focus group participants from the autistic community, and thank you to everyone from Autistica, The Alan Turing Institute, Open Humans and Fujitsu who are supporting the project.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60</a:t>
            </a:fld>
            <a:endParaRPr lang="en-GB" altLang="en-US"/>
          </a:p>
        </p:txBody>
      </p:sp>
    </p:spTree>
    <p:extLst>
      <p:ext uri="{BB962C8B-B14F-4D97-AF65-F5344CB8AC3E}">
        <p14:creationId xmlns:p14="http://schemas.microsoft.com/office/powerpoint/2010/main" val="276623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“black boxes” – backend file management system, json etc. – adding experiences – fairly good understanding of the data flow – but moderation needs to be carefully sketched out – before experience is published, has to be looked at –designed multiple versions with Bastian from Open Humans when he visited the Turing –</a:t>
            </a:r>
          </a:p>
        </p:txBody>
      </p:sp>
      <p:sp>
        <p:nvSpPr>
          <p:cNvPr id="4" name="Slide Number Placeholder 3"/>
          <p:cNvSpPr>
            <a:spLocks noGrp="1"/>
          </p:cNvSpPr>
          <p:nvPr>
            <p:ph type="sldNum" sz="quarter" idx="5"/>
          </p:nvPr>
        </p:nvSpPr>
        <p:spPr/>
        <p:txBody>
          <a:bodyPr/>
          <a:lstStyle/>
          <a:p>
            <a:pPr>
              <a:defRPr/>
            </a:pPr>
            <a:fld id="{B20FE0A2-34EE-413D-B87D-BE548BE2D9D5}" type="slidenum">
              <a:rPr lang="en-GB" altLang="en-US" smtClean="0"/>
              <a:pPr>
                <a:defRPr/>
              </a:pPr>
              <a:t>6</a:t>
            </a:fld>
            <a:endParaRPr lang="en-GB" altLang="en-US"/>
          </a:p>
        </p:txBody>
      </p:sp>
    </p:spTree>
    <p:extLst>
      <p:ext uri="{BB962C8B-B14F-4D97-AF65-F5344CB8AC3E}">
        <p14:creationId xmlns:p14="http://schemas.microsoft.com/office/powerpoint/2010/main" val="150321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04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334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2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184C-BB0E-6243-A6DD-A334BD9D24A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DFB523C-6760-D04C-9862-C180AA132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052A7A-7B22-944D-8925-0902C056CDB3}"/>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026BEFE3-966F-F54F-AD48-FCB79D3D6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1F64E-F5CF-9340-B32E-992F55D38986}"/>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146649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46E0-B912-8941-9827-ABAA86AF22F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98228D-F676-9043-B779-9FE9CD3333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622E4D-5030-B04A-B08B-4AE1B18ADD05}"/>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C6C1997B-0234-E545-8038-16B0D62EA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F6212-4110-394D-BE59-B3F2E65FC8DB}"/>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190235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2114C-9FD4-B74B-A7EA-DA015BEF77E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C974EE6-3574-8B47-834B-90078B33BB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DED0AD-ABBB-AC48-AAE1-28A6AEBE4DE8}"/>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B91FEA59-DC69-8A42-AC21-BC36F067C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4E919-6948-3D4A-8D08-7F0E6BA4E898}"/>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291384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op slide (Dark)">
    <p:bg>
      <p:bgPr>
        <a:solidFill>
          <a:schemeClr val="tx2"/>
        </a:solidFill>
        <a:effectLst/>
      </p:bgPr>
    </p:bg>
    <p:spTree>
      <p:nvGrpSpPr>
        <p:cNvPr id="1" name=""/>
        <p:cNvGrpSpPr/>
        <p:nvPr/>
      </p:nvGrpSpPr>
      <p:grpSpPr>
        <a:xfrm>
          <a:off x="0" y="0"/>
          <a:ext cx="0" cy="0"/>
          <a:chOff x="0" y="0"/>
          <a:chExt cx="0" cy="0"/>
        </a:xfrm>
      </p:grpSpPr>
      <p:sp>
        <p:nvSpPr>
          <p:cNvPr id="16" name="Title 7">
            <a:extLst>
              <a:ext uri="{FF2B5EF4-FFF2-40B4-BE49-F238E27FC236}">
                <a16:creationId xmlns:a16="http://schemas.microsoft.com/office/drawing/2014/main" id="{F4CF05EA-F898-4007-AD46-0661D2E50EA1}"/>
              </a:ext>
            </a:extLst>
          </p:cNvPr>
          <p:cNvSpPr>
            <a:spLocks noGrp="1"/>
          </p:cNvSpPr>
          <p:nvPr>
            <p:ph type="title" hasCustomPrompt="1"/>
          </p:nvPr>
        </p:nvSpPr>
        <p:spPr>
          <a:xfrm>
            <a:off x="575733" y="2913229"/>
            <a:ext cx="5804747" cy="762016"/>
          </a:xfrm>
        </p:spPr>
        <p:txBody>
          <a:bodyPr/>
          <a:lstStyle>
            <a:lvl1pPr marL="0" indent="0">
              <a:lnSpc>
                <a:spcPct val="100000"/>
              </a:lnSpc>
              <a:buNone/>
              <a:defRPr sz="4533" b="1">
                <a:solidFill>
                  <a:schemeClr val="bg1"/>
                </a:solidFill>
              </a:defRPr>
            </a:lvl1pPr>
          </a:lstStyle>
          <a:p>
            <a:r>
              <a:rPr lang="en-US" dirty="0" err="1"/>
              <a:t>Slidedeck</a:t>
            </a:r>
            <a:r>
              <a:rPr lang="en-US" dirty="0"/>
              <a:t> title</a:t>
            </a:r>
            <a:endParaRPr lang="en-GB" dirty="0"/>
          </a:p>
        </p:txBody>
      </p:sp>
      <p:cxnSp>
        <p:nvCxnSpPr>
          <p:cNvPr id="18" name="Straight Connector 17">
            <a:extLst>
              <a:ext uri="{FF2B5EF4-FFF2-40B4-BE49-F238E27FC236}">
                <a16:creationId xmlns:a16="http://schemas.microsoft.com/office/drawing/2014/main" id="{522F9DB4-9D8E-427B-99DD-E998B980D507}"/>
              </a:ext>
            </a:extLst>
          </p:cNvPr>
          <p:cNvCxnSpPr>
            <a:cxnSpLocks/>
          </p:cNvCxnSpPr>
          <p:nvPr userDrawn="1"/>
        </p:nvCxnSpPr>
        <p:spPr>
          <a:xfrm>
            <a:off x="575733" y="2913229"/>
            <a:ext cx="5804747"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C3458B68-B602-4B1E-8CDB-6CDDA65301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5734" y="555605"/>
            <a:ext cx="2898985" cy="1270984"/>
          </a:xfrm>
          <a:prstGeom prst="rect">
            <a:avLst/>
          </a:prstGeom>
        </p:spPr>
      </p:pic>
      <p:sp>
        <p:nvSpPr>
          <p:cNvPr id="27" name="Text Placeholder 25">
            <a:extLst>
              <a:ext uri="{FF2B5EF4-FFF2-40B4-BE49-F238E27FC236}">
                <a16:creationId xmlns:a16="http://schemas.microsoft.com/office/drawing/2014/main" id="{E7E58FB9-FEF2-4FAA-AB76-18AB01605D1B}"/>
              </a:ext>
            </a:extLst>
          </p:cNvPr>
          <p:cNvSpPr>
            <a:spLocks noGrp="1"/>
          </p:cNvSpPr>
          <p:nvPr>
            <p:ph type="body" sz="quarter" idx="12" hasCustomPrompt="1"/>
          </p:nvPr>
        </p:nvSpPr>
        <p:spPr>
          <a:xfrm>
            <a:off x="575733" y="4863303"/>
            <a:ext cx="5804747" cy="605367"/>
          </a:xfrm>
        </p:spPr>
        <p:txBody>
          <a:bodyPr/>
          <a:lstStyle>
            <a:lvl1pPr marL="0" indent="0">
              <a:buNone/>
              <a:defRPr sz="3733" b="0">
                <a:solidFill>
                  <a:schemeClr val="bg1"/>
                </a:solidFill>
              </a:defRPr>
            </a:lvl1pPr>
          </a:lstStyle>
          <a:p>
            <a:pPr lvl="0"/>
            <a:r>
              <a:rPr lang="en-US" dirty="0"/>
              <a:t>Presenter name</a:t>
            </a:r>
            <a:endParaRPr lang="en-GB" dirty="0"/>
          </a:p>
        </p:txBody>
      </p:sp>
      <p:sp>
        <p:nvSpPr>
          <p:cNvPr id="7" name="Picture Placeholder 10">
            <a:extLst>
              <a:ext uri="{FF2B5EF4-FFF2-40B4-BE49-F238E27FC236}">
                <a16:creationId xmlns:a16="http://schemas.microsoft.com/office/drawing/2014/main" id="{880E1784-6502-40DF-8151-F6A3B84DF5AA}"/>
              </a:ext>
            </a:extLst>
          </p:cNvPr>
          <p:cNvSpPr>
            <a:spLocks noGrp="1"/>
          </p:cNvSpPr>
          <p:nvPr>
            <p:ph type="pic" sz="quarter" idx="10" hasCustomPrompt="1"/>
          </p:nvPr>
        </p:nvSpPr>
        <p:spPr>
          <a:xfrm>
            <a:off x="7535830" y="1"/>
            <a:ext cx="4658285" cy="6098116"/>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txBody>
          <a:bodyPr/>
          <a:lstStyle>
            <a:lvl1pPr marL="0" marR="0" indent="0" algn="l" defTabSz="1219170" rtl="0" eaLnBrk="0" fontAlgn="base" latinLnBrk="0" hangingPunct="0">
              <a:lnSpc>
                <a:spcPct val="100000"/>
              </a:lnSpc>
              <a:spcBef>
                <a:spcPct val="0"/>
              </a:spcBef>
              <a:spcAft>
                <a:spcPts val="800"/>
              </a:spcAft>
              <a:buClrTx/>
              <a:buSzTx/>
              <a:buFont typeface="Arial" panose="020B0604020202020204" pitchFamily="34" charset="0"/>
              <a:buNone/>
              <a:tabLst/>
              <a:defRPr>
                <a:solidFill>
                  <a:schemeClr val="bg1"/>
                </a:solidFill>
              </a:defRPr>
            </a:lvl1pPr>
            <a:lvl3pPr marL="241294" indent="0">
              <a:buNone/>
              <a:defRPr/>
            </a:lvl3pPr>
            <a:lvl4pPr marL="817013" indent="0">
              <a:buNone/>
              <a:defRPr/>
            </a:lvl4pPr>
          </a:lstStyle>
          <a:p>
            <a:pPr marL="0" marR="0" lvl="0" indent="0" algn="l" defTabSz="1219170" rtl="0" eaLnBrk="0" fontAlgn="base" latinLnBrk="0" hangingPunct="0">
              <a:lnSpc>
                <a:spcPct val="100000"/>
              </a:lnSpc>
              <a:spcBef>
                <a:spcPct val="0"/>
              </a:spcBef>
              <a:spcAft>
                <a:spcPts val="800"/>
              </a:spcAft>
              <a:buClrTx/>
              <a:buSzTx/>
              <a:buFont typeface="Arial" panose="020B0604020202020204" pitchFamily="34" charset="0"/>
              <a:buNone/>
              <a:tabLst/>
              <a:defRPr/>
            </a:pPr>
            <a:r>
              <a:rPr lang="en-GB" dirty="0"/>
              <a:t>Click icon to insert picture. Don’t change slide background colour on this layout</a:t>
            </a:r>
          </a:p>
        </p:txBody>
      </p:sp>
      <p:sp>
        <p:nvSpPr>
          <p:cNvPr id="5" name="Text Placeholder 4">
            <a:extLst>
              <a:ext uri="{FF2B5EF4-FFF2-40B4-BE49-F238E27FC236}">
                <a16:creationId xmlns:a16="http://schemas.microsoft.com/office/drawing/2014/main" id="{E26C92EC-BC0C-4EBC-8D53-FF272E3DFC97}"/>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295556249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guide id="6" pos="30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Heading, bullets, image (Light)">
    <p:bg>
      <p:bgPr>
        <a:solidFill>
          <a:schemeClr val="tx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514B48A-5D76-4651-AC28-8612610BAC93}"/>
              </a:ext>
            </a:extLst>
          </p:cNvPr>
          <p:cNvCxnSpPr>
            <a:cxnSpLocks/>
          </p:cNvCxnSpPr>
          <p:nvPr userDrawn="1"/>
        </p:nvCxnSpPr>
        <p:spPr>
          <a:xfrm>
            <a:off x="575734" y="937031"/>
            <a:ext cx="5228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28CE3D8B-96CC-4FD0-93BD-223110855409}"/>
              </a:ext>
            </a:extLst>
          </p:cNvPr>
          <p:cNvSpPr>
            <a:spLocks noGrp="1"/>
          </p:cNvSpPr>
          <p:nvPr>
            <p:ph type="body" sz="quarter" idx="13" hasCustomPrompt="1"/>
          </p:nvPr>
        </p:nvSpPr>
        <p:spPr>
          <a:xfrm>
            <a:off x="575733" y="936879"/>
            <a:ext cx="5228167" cy="726820"/>
          </a:xfrm>
        </p:spPr>
        <p:txBody>
          <a:bodyPr/>
          <a:lstStyle>
            <a:lvl1pPr marL="0" indent="0">
              <a:buNone/>
              <a:defRPr sz="3733">
                <a:solidFill>
                  <a:schemeClr val="bg1"/>
                </a:solidFill>
              </a:defRPr>
            </a:lvl1pPr>
            <a:lvl2pPr>
              <a:defRPr sz="2400"/>
            </a:lvl2pPr>
            <a:lvl3pPr>
              <a:defRPr sz="2400"/>
            </a:lvl3pPr>
            <a:lvl4pPr>
              <a:defRPr sz="2400"/>
            </a:lvl4pPr>
            <a:lvl5pPr>
              <a:defRPr sz="2400"/>
            </a:lvl5pPr>
          </a:lstStyle>
          <a:p>
            <a:pPr lvl="0"/>
            <a:r>
              <a:rPr lang="en-GB" dirty="0"/>
              <a:t>Summary heading</a:t>
            </a:r>
          </a:p>
        </p:txBody>
      </p:sp>
      <p:sp>
        <p:nvSpPr>
          <p:cNvPr id="8" name="Picture Placeholder 2">
            <a:extLst>
              <a:ext uri="{FF2B5EF4-FFF2-40B4-BE49-F238E27FC236}">
                <a16:creationId xmlns:a16="http://schemas.microsoft.com/office/drawing/2014/main" id="{A838B155-C9C2-4DB1-8588-E414A618F5FE}"/>
              </a:ext>
            </a:extLst>
          </p:cNvPr>
          <p:cNvSpPr>
            <a:spLocks noGrp="1"/>
          </p:cNvSpPr>
          <p:nvPr>
            <p:ph type="pic" sz="quarter" idx="10"/>
          </p:nvPr>
        </p:nvSpPr>
        <p:spPr>
          <a:xfrm>
            <a:off x="7001933" y="936879"/>
            <a:ext cx="5190067" cy="4602525"/>
          </a:xfrm>
        </p:spPr>
        <p:txBody>
          <a:bodyPr/>
          <a:lstStyle>
            <a:lvl1pPr marL="0" indent="0">
              <a:buNone/>
              <a:defRPr b="0">
                <a:solidFill>
                  <a:schemeClr val="bg1"/>
                </a:solidFill>
              </a:defRPr>
            </a:lvl1pPr>
          </a:lstStyle>
          <a:p>
            <a:r>
              <a:rPr lang="en-GB" dirty="0"/>
              <a:t>Click icon to add picture</a:t>
            </a:r>
          </a:p>
        </p:txBody>
      </p:sp>
      <p:sp>
        <p:nvSpPr>
          <p:cNvPr id="6" name="Text Placeholder 25">
            <a:extLst>
              <a:ext uri="{FF2B5EF4-FFF2-40B4-BE49-F238E27FC236}">
                <a16:creationId xmlns:a16="http://schemas.microsoft.com/office/drawing/2014/main" id="{018247D9-5503-486A-97BE-69C90ACD679B}"/>
              </a:ext>
            </a:extLst>
          </p:cNvPr>
          <p:cNvSpPr>
            <a:spLocks noGrp="1"/>
          </p:cNvSpPr>
          <p:nvPr>
            <p:ph type="body" sz="quarter" idx="12" hasCustomPrompt="1"/>
          </p:nvPr>
        </p:nvSpPr>
        <p:spPr>
          <a:xfrm>
            <a:off x="575734" y="1767849"/>
            <a:ext cx="5228165" cy="3771560"/>
          </a:xfrm>
        </p:spPr>
        <p:txBody>
          <a:bodyPr/>
          <a:lstStyle>
            <a:lvl1pPr marL="383990" indent="-383990">
              <a:buFont typeface="Arial" panose="020B0604020202020204" pitchFamily="34" charset="0"/>
              <a:buChar char="–"/>
              <a:defRPr sz="3733" b="0">
                <a:solidFill>
                  <a:schemeClr val="bg1"/>
                </a:solidFill>
              </a:defRPr>
            </a:lvl1pPr>
          </a:lstStyle>
          <a:p>
            <a:pPr lvl="0"/>
            <a:r>
              <a:rPr lang="en-US" dirty="0"/>
              <a:t>4 to 6 bullet points</a:t>
            </a:r>
            <a:endParaRPr lang="en-GB" dirty="0"/>
          </a:p>
        </p:txBody>
      </p:sp>
      <p:sp>
        <p:nvSpPr>
          <p:cNvPr id="7" name="Text Placeholder 4">
            <a:extLst>
              <a:ext uri="{FF2B5EF4-FFF2-40B4-BE49-F238E27FC236}">
                <a16:creationId xmlns:a16="http://schemas.microsoft.com/office/drawing/2014/main" id="{3CD9B988-3A63-4943-931E-ADE925B89845}"/>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445126467"/>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Dark)">
    <p:bg>
      <p:bgPr>
        <a:solidFill>
          <a:schemeClr val="tx2"/>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575734" y="548217"/>
            <a:ext cx="7526865" cy="3840000"/>
          </a:xfrm>
        </p:spPr>
        <p:txBody>
          <a:bodyPr/>
          <a:lstStyle>
            <a:lvl1pPr marL="383990" indent="-383990">
              <a:buFont typeface="Arial" panose="020B0604020202020204" pitchFamily="34" charset="0"/>
              <a:buChar char="–"/>
              <a:defRPr sz="3733">
                <a:solidFill>
                  <a:schemeClr val="bg1"/>
                </a:solidFill>
              </a:defRPr>
            </a:lvl1pPr>
            <a:lvl2pPr>
              <a:defRPr sz="2400"/>
            </a:lvl2pPr>
            <a:lvl3pPr>
              <a:defRPr sz="2400"/>
            </a:lvl3pPr>
            <a:lvl4pPr>
              <a:defRPr sz="2400"/>
            </a:lvl4pPr>
            <a:lvl5pPr>
              <a:defRPr sz="2400"/>
            </a:lvl5pPr>
          </a:lstStyle>
          <a:p>
            <a:pPr lvl="0"/>
            <a:r>
              <a:rPr lang="en-GB" dirty="0"/>
              <a:t>4 to 6 bullet points</a:t>
            </a:r>
          </a:p>
        </p:txBody>
      </p:sp>
      <p:sp>
        <p:nvSpPr>
          <p:cNvPr id="5" name="Text Placeholder 4">
            <a:extLst>
              <a:ext uri="{FF2B5EF4-FFF2-40B4-BE49-F238E27FC236}">
                <a16:creationId xmlns:a16="http://schemas.microsoft.com/office/drawing/2014/main" id="{B45AC2A8-8EE4-4D6D-84E5-096502CFB598}"/>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462002610"/>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 title (Dark)">
    <p:bg>
      <p:bgPr>
        <a:solidFill>
          <a:schemeClr val="tx2"/>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BD927FD-C822-457E-ACFE-E489F48EBE31}"/>
              </a:ext>
            </a:extLst>
          </p:cNvPr>
          <p:cNvCxnSpPr>
            <a:cxnSpLocks/>
          </p:cNvCxnSpPr>
          <p:nvPr userDrawn="1"/>
        </p:nvCxnSpPr>
        <p:spPr>
          <a:xfrm>
            <a:off x="575734" y="571313"/>
            <a:ext cx="1104053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 Placeholder 11">
            <a:extLst>
              <a:ext uri="{FF2B5EF4-FFF2-40B4-BE49-F238E27FC236}">
                <a16:creationId xmlns:a16="http://schemas.microsoft.com/office/drawing/2014/main" id="{ED26AA44-1BC6-46D8-9879-903C5DA57FF4}"/>
              </a:ext>
            </a:extLst>
          </p:cNvPr>
          <p:cNvSpPr>
            <a:spLocks noGrp="1"/>
          </p:cNvSpPr>
          <p:nvPr>
            <p:ph type="body" sz="quarter" idx="20" hasCustomPrompt="1"/>
          </p:nvPr>
        </p:nvSpPr>
        <p:spPr>
          <a:xfrm>
            <a:off x="575734" y="548218"/>
            <a:ext cx="11040533" cy="935068"/>
          </a:xfrm>
        </p:spPr>
        <p:txBody>
          <a:bodyPr/>
          <a:lstStyle>
            <a:lvl1pPr marL="0" indent="0">
              <a:buNone/>
              <a:defRPr sz="4533">
                <a:solidFill>
                  <a:schemeClr val="bg1"/>
                </a:solidFill>
              </a:defRPr>
            </a:lvl1pPr>
            <a:lvl2pPr>
              <a:defRPr sz="2400"/>
            </a:lvl2pPr>
            <a:lvl3pPr>
              <a:defRPr sz="2400"/>
            </a:lvl3pPr>
            <a:lvl4pPr>
              <a:defRPr sz="2400"/>
            </a:lvl4pPr>
            <a:lvl5pPr>
              <a:defRPr sz="2400"/>
            </a:lvl5pPr>
          </a:lstStyle>
          <a:p>
            <a:pPr lvl="0"/>
            <a:r>
              <a:rPr lang="en-GB" dirty="0"/>
              <a:t>Slide title</a:t>
            </a:r>
          </a:p>
        </p:txBody>
      </p:sp>
      <p:sp>
        <p:nvSpPr>
          <p:cNvPr id="12" name="Text Placeholder 11">
            <a:extLst>
              <a:ext uri="{FF2B5EF4-FFF2-40B4-BE49-F238E27FC236}">
                <a16:creationId xmlns:a16="http://schemas.microsoft.com/office/drawing/2014/main" id="{05318D92-7125-4A8E-9F23-CCE84E4A66EE}"/>
              </a:ext>
            </a:extLst>
          </p:cNvPr>
          <p:cNvSpPr>
            <a:spLocks noGrp="1"/>
          </p:cNvSpPr>
          <p:nvPr>
            <p:ph type="body" sz="quarter" idx="14" hasCustomPrompt="1"/>
          </p:nvPr>
        </p:nvSpPr>
        <p:spPr>
          <a:xfrm>
            <a:off x="575736" y="1930400"/>
            <a:ext cx="7526865" cy="3535680"/>
          </a:xfrm>
        </p:spPr>
        <p:txBody>
          <a:bodyPr/>
          <a:lstStyle>
            <a:lvl1pPr marL="383990" indent="-383990">
              <a:buFont typeface="Arial" panose="020B0604020202020204" pitchFamily="34" charset="0"/>
              <a:buChar char="–"/>
              <a:defRPr sz="3733">
                <a:solidFill>
                  <a:schemeClr val="bg1"/>
                </a:solidFill>
              </a:defRPr>
            </a:lvl1pPr>
            <a:lvl2pPr>
              <a:defRPr sz="2400"/>
            </a:lvl2pPr>
            <a:lvl3pPr>
              <a:defRPr sz="2400"/>
            </a:lvl3pPr>
            <a:lvl4pPr>
              <a:defRPr sz="2400"/>
            </a:lvl4pPr>
            <a:lvl5pPr>
              <a:defRPr sz="2400"/>
            </a:lvl5pPr>
          </a:lstStyle>
          <a:p>
            <a:pPr lvl="0"/>
            <a:r>
              <a:rPr lang="en-GB" dirty="0"/>
              <a:t>4 to 6 bullet points</a:t>
            </a:r>
          </a:p>
        </p:txBody>
      </p:sp>
      <p:sp>
        <p:nvSpPr>
          <p:cNvPr id="7" name="Text Placeholder 4">
            <a:extLst>
              <a:ext uri="{FF2B5EF4-FFF2-40B4-BE49-F238E27FC236}">
                <a16:creationId xmlns:a16="http://schemas.microsoft.com/office/drawing/2014/main" id="{45690464-3C1C-497F-8F4E-E218056E625C}"/>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2811617448"/>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ullets, image (Dark)">
    <p:bg>
      <p:bgPr>
        <a:solidFill>
          <a:schemeClr val="tx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1BA11250-F612-4164-9C20-CAEEC9CF7F9C}"/>
              </a:ext>
            </a:extLst>
          </p:cNvPr>
          <p:cNvSpPr>
            <a:spLocks noGrp="1"/>
          </p:cNvSpPr>
          <p:nvPr>
            <p:ph type="body" sz="quarter" idx="14" hasCustomPrompt="1"/>
          </p:nvPr>
        </p:nvSpPr>
        <p:spPr>
          <a:xfrm>
            <a:off x="575735" y="910584"/>
            <a:ext cx="5228165" cy="4628827"/>
          </a:xfrm>
        </p:spPr>
        <p:txBody>
          <a:bodyPr/>
          <a:lstStyle>
            <a:lvl1pPr marL="383990" indent="-383990">
              <a:buFont typeface="Arial" panose="020B0604020202020204" pitchFamily="34" charset="0"/>
              <a:buChar char="–"/>
              <a:defRPr sz="3733">
                <a:solidFill>
                  <a:schemeClr val="bg1"/>
                </a:solidFill>
              </a:defRPr>
            </a:lvl1pPr>
            <a:lvl2pPr>
              <a:defRPr sz="2400"/>
            </a:lvl2pPr>
            <a:lvl3pPr>
              <a:defRPr sz="2400"/>
            </a:lvl3pPr>
            <a:lvl4pPr>
              <a:defRPr sz="2400"/>
            </a:lvl4pPr>
            <a:lvl5pPr>
              <a:defRPr sz="2400"/>
            </a:lvl5pPr>
          </a:lstStyle>
          <a:p>
            <a:pPr lvl="0"/>
            <a:r>
              <a:rPr lang="en-GB" dirty="0"/>
              <a:t>4 to 6 bullet points</a:t>
            </a:r>
          </a:p>
        </p:txBody>
      </p:sp>
      <p:sp>
        <p:nvSpPr>
          <p:cNvPr id="9" name="Picture Placeholder 2">
            <a:extLst>
              <a:ext uri="{FF2B5EF4-FFF2-40B4-BE49-F238E27FC236}">
                <a16:creationId xmlns:a16="http://schemas.microsoft.com/office/drawing/2014/main" id="{E70E3B20-94D5-4F38-BAE2-3DD3B53ED096}"/>
              </a:ext>
            </a:extLst>
          </p:cNvPr>
          <p:cNvSpPr>
            <a:spLocks noGrp="1"/>
          </p:cNvSpPr>
          <p:nvPr>
            <p:ph type="pic" sz="quarter" idx="10"/>
          </p:nvPr>
        </p:nvSpPr>
        <p:spPr>
          <a:xfrm>
            <a:off x="7001933" y="936879"/>
            <a:ext cx="5190067" cy="4628827"/>
          </a:xfrm>
        </p:spPr>
        <p:txBody>
          <a:bodyPr/>
          <a:lstStyle>
            <a:lvl1pPr marL="0" indent="0">
              <a:buNone/>
              <a:defRPr b="0">
                <a:solidFill>
                  <a:schemeClr val="bg1"/>
                </a:solidFill>
              </a:defRPr>
            </a:lvl1pPr>
          </a:lstStyle>
          <a:p>
            <a:r>
              <a:rPr lang="en-GB" dirty="0"/>
              <a:t>Click icon to add picture</a:t>
            </a:r>
          </a:p>
        </p:txBody>
      </p:sp>
      <p:sp>
        <p:nvSpPr>
          <p:cNvPr id="5" name="Text Placeholder 4">
            <a:extLst>
              <a:ext uri="{FF2B5EF4-FFF2-40B4-BE49-F238E27FC236}">
                <a16:creationId xmlns:a16="http://schemas.microsoft.com/office/drawing/2014/main" id="{34185624-3F0D-443B-A4C6-FD0439CEFF24}"/>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2771084796"/>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2744">
          <p15:clr>
            <a:srgbClr val="FBAE40"/>
          </p15:clr>
        </p15:guide>
        <p15:guide id="6" pos="548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Full image (Dark)">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38DEE8-034B-4AA1-A8A7-6DFB691A441C}"/>
              </a:ext>
            </a:extLst>
          </p:cNvPr>
          <p:cNvSpPr>
            <a:spLocks noGrp="1"/>
          </p:cNvSpPr>
          <p:nvPr>
            <p:ph type="pic" sz="quarter" idx="10"/>
          </p:nvPr>
        </p:nvSpPr>
        <p:spPr>
          <a:xfrm>
            <a:off x="575736" y="548217"/>
            <a:ext cx="11040531" cy="5761567"/>
          </a:xfrm>
        </p:spPr>
        <p:txBody>
          <a:bodyPr/>
          <a:lstStyle>
            <a:lvl1pPr marL="0" indent="0">
              <a:buNone/>
              <a:defRPr b="0">
                <a:solidFill>
                  <a:schemeClr val="bg1"/>
                </a:solidFill>
              </a:defRPr>
            </a:lvl1pPr>
          </a:lstStyle>
          <a:p>
            <a:r>
              <a:rPr lang="en-GB" dirty="0"/>
              <a:t>Click icon to add picture</a:t>
            </a:r>
          </a:p>
        </p:txBody>
      </p:sp>
      <p:sp>
        <p:nvSpPr>
          <p:cNvPr id="4" name="Text Placeholder 4">
            <a:extLst>
              <a:ext uri="{FF2B5EF4-FFF2-40B4-BE49-F238E27FC236}">
                <a16:creationId xmlns:a16="http://schemas.microsoft.com/office/drawing/2014/main" id="{EF8C8BBE-C764-4266-A29F-CEF90A927B88}"/>
              </a:ext>
            </a:extLst>
          </p:cNvPr>
          <p:cNvSpPr>
            <a:spLocks noGrp="1"/>
          </p:cNvSpPr>
          <p:nvPr>
            <p:ph type="body" sz="quarter" idx="18" hasCustomPrompt="1"/>
          </p:nvPr>
        </p:nvSpPr>
        <p:spPr>
          <a:xfrm>
            <a:off x="575733" y="5706263"/>
            <a:ext cx="11616267" cy="1151736"/>
          </a:xfrm>
        </p:spPr>
        <p:txBody>
          <a:bodyPr lIns="0" rIns="108000" bIns="72000" anchor="b"/>
          <a:lstStyle>
            <a:lvl1pPr marL="0" indent="0" algn="r">
              <a:lnSpc>
                <a:spcPct val="114000"/>
              </a:lnSpc>
              <a:spcAft>
                <a:spcPts val="0"/>
              </a:spcAft>
              <a:buNone/>
              <a:defRPr sz="1867">
                <a:solidFill>
                  <a:schemeClr val="bg1"/>
                </a:solidFill>
              </a:defRPr>
            </a:lvl1pPr>
            <a:lvl2pPr>
              <a:defRPr sz="1600"/>
            </a:lvl2pPr>
            <a:lvl3pPr>
              <a:defRPr sz="1600"/>
            </a:lvl3pPr>
            <a:lvl4pPr>
              <a:defRPr sz="1600"/>
            </a:lvl4pPr>
            <a:lvl5pPr>
              <a:defRPr sz="1600"/>
            </a:lvl5pPr>
          </a:lstStyle>
          <a:p>
            <a:pPr lvl="0"/>
            <a:r>
              <a:rPr lang="en-US" dirty="0"/>
              <a:t>Figure/Paper references. This line can get quite long…… Watch out for that.</a:t>
            </a:r>
          </a:p>
          <a:p>
            <a:pPr lvl="0"/>
            <a:r>
              <a:rPr lang="en-US" dirty="0"/>
              <a:t>#</a:t>
            </a:r>
            <a:r>
              <a:rPr lang="en-US" dirty="0" err="1"/>
              <a:t>EventHashtag</a:t>
            </a:r>
            <a:r>
              <a:rPr lang="en-US" dirty="0"/>
              <a:t>; @</a:t>
            </a:r>
            <a:r>
              <a:rPr lang="en-US" dirty="0" err="1"/>
              <a:t>kirstie_j</a:t>
            </a:r>
            <a:endParaRPr lang="en-US" dirty="0"/>
          </a:p>
          <a:p>
            <a:pPr lvl="0"/>
            <a:r>
              <a:rPr lang="en-US" dirty="0"/>
              <a:t>https://doi.org/10.5281/zenodo.1234567</a:t>
            </a:r>
          </a:p>
        </p:txBody>
      </p:sp>
    </p:spTree>
    <p:extLst>
      <p:ext uri="{BB962C8B-B14F-4D97-AF65-F5344CB8AC3E}">
        <p14:creationId xmlns:p14="http://schemas.microsoft.com/office/powerpoint/2010/main" val="3366135524"/>
      </p:ext>
    </p:extLst>
  </p:cSld>
  <p:clrMapOvr>
    <a:masterClrMapping/>
  </p:clrMapOvr>
  <p:extLst>
    <p:ext uri="{DCECCB84-F9BA-43D5-87BE-67443E8EF086}">
      <p15:sldGuideLst xmlns:p15="http://schemas.microsoft.com/office/powerpoint/2012/main">
        <p15:guide id="2" pos="272">
          <p15:clr>
            <a:srgbClr val="FBAE40"/>
          </p15:clr>
        </p15:guide>
        <p15:guide id="3" orient="horz" pos="2981">
          <p15:clr>
            <a:srgbClr val="FBAE40"/>
          </p15:clr>
        </p15:guide>
        <p15:guide id="4" orient="horz" pos="259">
          <p15:clr>
            <a:srgbClr val="FBAE40"/>
          </p15:clr>
        </p15:guide>
        <p15:guide id="5" pos="5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13BA-9709-404F-9BD0-412027FFFF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0E761C-7E0D-B748-82A2-3D3E82FA4E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4F5074-B7F5-134C-8C53-A05984A84F30}"/>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56F5FC9B-335B-B443-90E8-E37ADC19C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9EED-B41F-1046-9C75-E78D790CD593}"/>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92809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651A-ABC2-2241-BE6C-947CE095D7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7812B3-CB27-E74B-8117-CD9123639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C038109-060E-D84F-9003-6A2E64DB6BAE}"/>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AAA7337C-9EAD-AC45-B1E6-02F387EE8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376F9E-6C9E-CD44-B566-9A8B9F353C5B}"/>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165356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0F49-70EF-6849-91F7-D722854C53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2FC799-245E-FA4B-AF09-89E65469F8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F24B43-F139-2540-9158-E3DB946CBC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298B9D-3A8A-754B-8D7F-D6793330D359}"/>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6" name="Footer Placeholder 5">
            <a:extLst>
              <a:ext uri="{FF2B5EF4-FFF2-40B4-BE49-F238E27FC236}">
                <a16:creationId xmlns:a16="http://schemas.microsoft.com/office/drawing/2014/main" id="{6B3AE3E9-1C2A-524B-9F06-7F82FD7C6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3D048-24BA-2149-908A-6541BE9A930B}"/>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94745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8A1E3-EF96-5E4D-A0EF-516990117CB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B8EA90-7E87-8048-9CE9-9CED6E4B5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FB24B9-3F8E-5B48-B280-BF74D62BAD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6FA37E-AB6F-8C43-B1E1-8200EAFC9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7FEA1E-7C6A-4E4A-906F-72CD43E8AD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320264B-5D94-BC48-9306-6288DE3F8457}"/>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8" name="Footer Placeholder 7">
            <a:extLst>
              <a:ext uri="{FF2B5EF4-FFF2-40B4-BE49-F238E27FC236}">
                <a16:creationId xmlns:a16="http://schemas.microsoft.com/office/drawing/2014/main" id="{B0E77B3F-9478-A242-81C6-F8DE60A7C3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2576A4-0EFC-0E45-A439-3B19C13A8DF9}"/>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357967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3703-44FE-B94A-B81C-931D332A23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F5524CE-DE5A-624E-AAA5-6D75806752C6}"/>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4" name="Footer Placeholder 3">
            <a:extLst>
              <a:ext uri="{FF2B5EF4-FFF2-40B4-BE49-F238E27FC236}">
                <a16:creationId xmlns:a16="http://schemas.microsoft.com/office/drawing/2014/main" id="{2D83DFE2-A268-3A41-A154-7204640BA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AFB0EA-3A72-9540-ADF2-97F496480481}"/>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142153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BB0017-845D-4945-A5F4-04852F84F2CE}"/>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3" name="Footer Placeholder 2">
            <a:extLst>
              <a:ext uri="{FF2B5EF4-FFF2-40B4-BE49-F238E27FC236}">
                <a16:creationId xmlns:a16="http://schemas.microsoft.com/office/drawing/2014/main" id="{65CF60BC-40D3-C54C-8257-329B3AA79D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95ACA-645F-9B43-A645-CE900A37C644}"/>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340829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388F-B385-6144-8B59-B721391298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290CF7-5600-3C4A-9B79-801E93282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D672E71-EDE5-7B44-94F4-AD4961BC0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B4400F3-1D71-3042-BFB0-67B2202D374B}"/>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6" name="Footer Placeholder 5">
            <a:extLst>
              <a:ext uri="{FF2B5EF4-FFF2-40B4-BE49-F238E27FC236}">
                <a16:creationId xmlns:a16="http://schemas.microsoft.com/office/drawing/2014/main" id="{F089140C-0976-E94B-97AF-A03168190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E3F0B-1D1F-1D4C-87D1-09974C54C6EA}"/>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47292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28D5-4CB7-3F4E-9BC1-375581FEC5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53E335-9B44-CE4C-BEEC-A57B3C843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25C0F-A3D7-DC42-861C-070CF4C06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A32553-EB79-D54E-953C-EDED9068E4A2}"/>
              </a:ext>
            </a:extLst>
          </p:cNvPr>
          <p:cNvSpPr>
            <a:spLocks noGrp="1"/>
          </p:cNvSpPr>
          <p:nvPr>
            <p:ph type="dt" sz="half" idx="10"/>
          </p:nvPr>
        </p:nvSpPr>
        <p:spPr/>
        <p:txBody>
          <a:bodyPr/>
          <a:lstStyle/>
          <a:p>
            <a:fld id="{24AB05F1-4C47-8446-B3A2-067C21F3A1F0}" type="datetimeFigureOut">
              <a:rPr lang="en-US" smtClean="0"/>
              <a:t>5/11/21</a:t>
            </a:fld>
            <a:endParaRPr lang="en-US"/>
          </a:p>
        </p:txBody>
      </p:sp>
      <p:sp>
        <p:nvSpPr>
          <p:cNvPr id="6" name="Footer Placeholder 5">
            <a:extLst>
              <a:ext uri="{FF2B5EF4-FFF2-40B4-BE49-F238E27FC236}">
                <a16:creationId xmlns:a16="http://schemas.microsoft.com/office/drawing/2014/main" id="{331D9664-3E0D-D641-8F80-EA7A86B87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B34BE-D441-6A41-AFA4-F04152163979}"/>
              </a:ext>
            </a:extLst>
          </p:cNvPr>
          <p:cNvSpPr>
            <a:spLocks noGrp="1"/>
          </p:cNvSpPr>
          <p:nvPr>
            <p:ph type="sldNum" sz="quarter" idx="12"/>
          </p:nvPr>
        </p:nvSpPr>
        <p:spPr/>
        <p:txBody>
          <a:bodyPr/>
          <a:lstStyle/>
          <a:p>
            <a:fld id="{1BA4F963-CED0-5242-956A-EBE3121789CE}" type="slidenum">
              <a:rPr lang="en-US" smtClean="0"/>
              <a:t>‹#›</a:t>
            </a:fld>
            <a:endParaRPr lang="en-US"/>
          </a:p>
        </p:txBody>
      </p:sp>
    </p:spTree>
    <p:extLst>
      <p:ext uri="{BB962C8B-B14F-4D97-AF65-F5344CB8AC3E}">
        <p14:creationId xmlns:p14="http://schemas.microsoft.com/office/powerpoint/2010/main" val="295621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FFA5A-6C23-8A43-B85D-41178FBBD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119685-B70A-E247-A3C4-2F32BFE29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833C11-DB3D-A649-A182-B287258F9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B05F1-4C47-8446-B3A2-067C21F3A1F0}" type="datetimeFigureOut">
              <a:rPr lang="en-US" smtClean="0"/>
              <a:t>5/11/21</a:t>
            </a:fld>
            <a:endParaRPr lang="en-US"/>
          </a:p>
        </p:txBody>
      </p:sp>
      <p:sp>
        <p:nvSpPr>
          <p:cNvPr id="5" name="Footer Placeholder 4">
            <a:extLst>
              <a:ext uri="{FF2B5EF4-FFF2-40B4-BE49-F238E27FC236}">
                <a16:creationId xmlns:a16="http://schemas.microsoft.com/office/drawing/2014/main" id="{468B974D-382B-0A43-8366-03C33485D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B92E46-1746-A646-B782-F6604F782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4F963-CED0-5242-956A-EBE3121789CE}" type="slidenum">
              <a:rPr lang="en-US" smtClean="0"/>
              <a:t>‹#›</a:t>
            </a:fld>
            <a:endParaRPr lang="en-US"/>
          </a:p>
        </p:txBody>
      </p:sp>
    </p:spTree>
    <p:extLst>
      <p:ext uri="{BB962C8B-B14F-4D97-AF65-F5344CB8AC3E}">
        <p14:creationId xmlns:p14="http://schemas.microsoft.com/office/powerpoint/2010/main" val="3535002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hyperlink" Target="https://hackmd.io/0mANOt-7TKOIt0ywogLrgw?view" TargetMode="External"/><Relationship Id="rId7"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hyperlink" Target="mailto:gaitkenhead@turing.ac.uk" TargetMode="Externa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8" Type="http://schemas.openxmlformats.org/officeDocument/2006/relationships/hyperlink" Target="https://unsplash.com/@kyliehaulk?utm_source=unsplash&amp;utm_medium=referral&amp;utm_content=creditCopyText" TargetMode="External"/><Relationship Id="rId13" Type="http://schemas.openxmlformats.org/officeDocument/2006/relationships/image" Target="../media/image13.jpeg"/><Relationship Id="rId3" Type="http://schemas.openxmlformats.org/officeDocument/2006/relationships/hyperlink" Target="https://unsplash.com/@brookecagle?utm_source=unsplash&amp;utm_medium=referral&amp;utm_content=creditCopyText" TargetMode="External"/><Relationship Id="rId7" Type="http://schemas.openxmlformats.org/officeDocument/2006/relationships/hyperlink" Target="https://unsplash.com/s/photos/person-laptop?utm_source=unsplash&amp;utm_medium=referral&amp;utm_content=creditCopyText" TargetMode="External"/><Relationship Id="rId12" Type="http://schemas.openxmlformats.org/officeDocument/2006/relationships/hyperlink" Target="https://unsplash.com/s/photos/balance?utm_source=unsplash&amp;utm_medium=referral&amp;utm_content=creditCopyText" TargetMode="External"/><Relationship Id="rId17" Type="http://schemas.openxmlformats.org/officeDocument/2006/relationships/image" Target="../media/image17.jpeg"/><Relationship Id="rId2" Type="http://schemas.openxmlformats.org/officeDocument/2006/relationships/notesSlide" Target="../notesSlides/notesSlide24.xml"/><Relationship Id="rId16"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hyperlink" Target="https://unsplash.com/@sejadisruptivo?utm_source=unsplash&amp;utm_medium=referral&amp;utm_content=creditCopyText" TargetMode="External"/><Relationship Id="rId11" Type="http://schemas.openxmlformats.org/officeDocument/2006/relationships/hyperlink" Target="https://unsplash.com/@miracleday?utm_source=unsplash&amp;utm_medium=referral&amp;utm_content=creditCopyText" TargetMode="External"/><Relationship Id="rId5" Type="http://schemas.openxmlformats.org/officeDocument/2006/relationships/hyperlink" Target="https://unsplash.com/@neringa?utm_source=unsplash&amp;utm_medium=referral&amp;utm_content=creditCopyText" TargetMode="External"/><Relationship Id="rId15" Type="http://schemas.openxmlformats.org/officeDocument/2006/relationships/image" Target="../media/image15.jpeg"/><Relationship Id="rId10" Type="http://schemas.openxmlformats.org/officeDocument/2006/relationships/hyperlink" Target="https://unsplash.com/s/photos/bridge?utm_source=unsplash&amp;utm_medium=referral&amp;utm_content=creditCopyText" TargetMode="External"/><Relationship Id="rId4" Type="http://schemas.openxmlformats.org/officeDocument/2006/relationships/hyperlink" Target="https://unsplash.com/s/photos/person-laptop-happy?utm_source=unsplash&amp;utm_medium=referral&amp;utm_content=creditCopyText" TargetMode="External"/><Relationship Id="rId9" Type="http://schemas.openxmlformats.org/officeDocument/2006/relationships/hyperlink" Target="https://unsplash.com/@tinymountain?utm_source=unsplash&amp;utm_medium=referral&amp;utm_content=creditCopyText" TargetMode="External"/><Relationship Id="rId14" Type="http://schemas.openxmlformats.org/officeDocument/2006/relationships/image" Target="../media/image14.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0D61-6563-4FCB-9C3E-A771DD76972D}"/>
              </a:ext>
            </a:extLst>
          </p:cNvPr>
          <p:cNvSpPr>
            <a:spLocks noGrp="1"/>
          </p:cNvSpPr>
          <p:nvPr>
            <p:ph type="title"/>
          </p:nvPr>
        </p:nvSpPr>
        <p:spPr>
          <a:xfrm>
            <a:off x="468909" y="3142754"/>
            <a:ext cx="5808135" cy="2555661"/>
          </a:xfrm>
        </p:spPr>
        <p:txBody>
          <a:bodyPr>
            <a:normAutofit fontScale="90000"/>
          </a:bodyPr>
          <a:lstStyle/>
          <a:p>
            <a:r>
              <a:rPr lang="en-GB" sz="4267" dirty="0"/>
              <a:t>Moderating the citizen science platform (</a:t>
            </a:r>
            <a:r>
              <a:rPr lang="en-GB" sz="4267" dirty="0" err="1"/>
              <a:t>AutSPACE</a:t>
            </a:r>
            <a:r>
              <a:rPr lang="en-GB" sz="4267" dirty="0"/>
              <a:t>)</a:t>
            </a:r>
            <a:br>
              <a:rPr lang="en-GB" sz="4267" dirty="0"/>
            </a:br>
            <a:r>
              <a:rPr lang="en-GB" sz="3467" dirty="0"/>
              <a:t>Co-creating a code of conduct and a moderation process</a:t>
            </a:r>
            <a:br>
              <a:rPr lang="en-GB" sz="3467" dirty="0"/>
            </a:br>
            <a:br>
              <a:rPr lang="en-GB" sz="3733" dirty="0"/>
            </a:br>
            <a:endParaRPr lang="en-GB" sz="3467" dirty="0"/>
          </a:p>
        </p:txBody>
      </p:sp>
      <p:pic>
        <p:nvPicPr>
          <p:cNvPr id="10" name="Picture Placeholder 21" descr="A group of people in a room&#10;&#10;Description automatically generated">
            <a:extLst>
              <a:ext uri="{FF2B5EF4-FFF2-40B4-BE49-F238E27FC236}">
                <a16:creationId xmlns:a16="http://schemas.microsoft.com/office/drawing/2014/main" id="{2D33C460-05CE-4204-BB51-8F13DE4BB277}"/>
              </a:ext>
            </a:extLst>
          </p:cNvPr>
          <p:cNvPicPr>
            <a:picLocks noChangeAspect="1"/>
          </p:cNvPicPr>
          <p:nvPr/>
        </p:nvPicPr>
        <p:blipFill rotWithShape="1">
          <a:blip r:embed="rId3">
            <a:extLst>
              <a:ext uri="{28A0092B-C50C-407E-A947-70E740481C1C}">
                <a14:useLocalDpi xmlns:a14="http://schemas.microsoft.com/office/drawing/2010/main" val="0"/>
              </a:ext>
            </a:extLst>
          </a:blip>
          <a:srcRect l="18990" t="14085" r="44297" b="-1190"/>
          <a:stretch/>
        </p:blipFill>
        <p:spPr>
          <a:xfrm>
            <a:off x="7625397" y="1"/>
            <a:ext cx="4566604" cy="6095348"/>
          </a:xfrm>
          <a:custGeom>
            <a:avLst/>
            <a:gdLst>
              <a:gd name="connsiteX0" fmla="*/ 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0 w 3816350"/>
              <a:gd name="connsiteY4" fmla="*/ 0 h 3240087"/>
              <a:gd name="connsiteX0" fmla="*/ 6858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685800 w 3816350"/>
              <a:gd name="connsiteY4" fmla="*/ 0 h 3240087"/>
              <a:gd name="connsiteX0" fmla="*/ 1892300 w 3816350"/>
              <a:gd name="connsiteY0" fmla="*/ 0 h 3240087"/>
              <a:gd name="connsiteX1" fmla="*/ 3816350 w 3816350"/>
              <a:gd name="connsiteY1" fmla="*/ 0 h 3240087"/>
              <a:gd name="connsiteX2" fmla="*/ 3816350 w 3816350"/>
              <a:gd name="connsiteY2" fmla="*/ 3240087 h 3240087"/>
              <a:gd name="connsiteX3" fmla="*/ 0 w 3816350"/>
              <a:gd name="connsiteY3" fmla="*/ 3240087 h 3240087"/>
              <a:gd name="connsiteX4" fmla="*/ 1892300 w 3816350"/>
              <a:gd name="connsiteY4" fmla="*/ 0 h 3240087"/>
              <a:gd name="connsiteX0" fmla="*/ 1206500 w 3130550"/>
              <a:gd name="connsiteY0" fmla="*/ 0 h 3240087"/>
              <a:gd name="connsiteX1" fmla="*/ 3130550 w 3130550"/>
              <a:gd name="connsiteY1" fmla="*/ 0 h 3240087"/>
              <a:gd name="connsiteX2" fmla="*/ 3130550 w 3130550"/>
              <a:gd name="connsiteY2" fmla="*/ 3240087 h 3240087"/>
              <a:gd name="connsiteX3" fmla="*/ 0 w 3130550"/>
              <a:gd name="connsiteY3" fmla="*/ 1754187 h 3240087"/>
              <a:gd name="connsiteX4" fmla="*/ 1206500 w 3130550"/>
              <a:gd name="connsiteY4" fmla="*/ 0 h 3240087"/>
              <a:gd name="connsiteX0" fmla="*/ 1822450 w 3746500"/>
              <a:gd name="connsiteY0" fmla="*/ 0 h 3240087"/>
              <a:gd name="connsiteX1" fmla="*/ 3746500 w 3746500"/>
              <a:gd name="connsiteY1" fmla="*/ 0 h 3240087"/>
              <a:gd name="connsiteX2" fmla="*/ 3746500 w 3746500"/>
              <a:gd name="connsiteY2" fmla="*/ 3240087 h 3240087"/>
              <a:gd name="connsiteX3" fmla="*/ 0 w 3746500"/>
              <a:gd name="connsiteY3" fmla="*/ 2154237 h 3240087"/>
              <a:gd name="connsiteX4" fmla="*/ 1822450 w 3746500"/>
              <a:gd name="connsiteY4" fmla="*/ 0 h 3240087"/>
              <a:gd name="connsiteX0" fmla="*/ 1822450 w 3752850"/>
              <a:gd name="connsiteY0" fmla="*/ 0 h 4097337"/>
              <a:gd name="connsiteX1" fmla="*/ 3746500 w 3752850"/>
              <a:gd name="connsiteY1" fmla="*/ 0 h 4097337"/>
              <a:gd name="connsiteX2" fmla="*/ 3752850 w 3752850"/>
              <a:gd name="connsiteY2" fmla="*/ 4097337 h 4097337"/>
              <a:gd name="connsiteX3" fmla="*/ 0 w 3752850"/>
              <a:gd name="connsiteY3" fmla="*/ 2154237 h 4097337"/>
              <a:gd name="connsiteX4" fmla="*/ 1822450 w 3752850"/>
              <a:gd name="connsiteY4" fmla="*/ 0 h 4097337"/>
              <a:gd name="connsiteX0" fmla="*/ 1682750 w 3613150"/>
              <a:gd name="connsiteY0" fmla="*/ 0 h 4097337"/>
              <a:gd name="connsiteX1" fmla="*/ 3606800 w 3613150"/>
              <a:gd name="connsiteY1" fmla="*/ 0 h 4097337"/>
              <a:gd name="connsiteX2" fmla="*/ 3613150 w 3613150"/>
              <a:gd name="connsiteY2" fmla="*/ 4097337 h 4097337"/>
              <a:gd name="connsiteX3" fmla="*/ 0 w 3613150"/>
              <a:gd name="connsiteY3" fmla="*/ 2014537 h 4097337"/>
              <a:gd name="connsiteX4" fmla="*/ 1682750 w 3613150"/>
              <a:gd name="connsiteY4" fmla="*/ 0 h 4097337"/>
              <a:gd name="connsiteX0" fmla="*/ 1682750 w 3613150"/>
              <a:gd name="connsiteY0" fmla="*/ 0 h 4573587"/>
              <a:gd name="connsiteX1" fmla="*/ 3606800 w 3613150"/>
              <a:gd name="connsiteY1" fmla="*/ 0 h 4573587"/>
              <a:gd name="connsiteX2" fmla="*/ 3613150 w 3613150"/>
              <a:gd name="connsiteY2" fmla="*/ 4573587 h 4573587"/>
              <a:gd name="connsiteX3" fmla="*/ 0 w 3613150"/>
              <a:gd name="connsiteY3" fmla="*/ 2014537 h 4573587"/>
              <a:gd name="connsiteX4" fmla="*/ 1682750 w 3613150"/>
              <a:gd name="connsiteY4" fmla="*/ 0 h 4573587"/>
              <a:gd name="connsiteX0" fmla="*/ 1682750 w 3610769"/>
              <a:gd name="connsiteY0" fmla="*/ 0 h 4573587"/>
              <a:gd name="connsiteX1" fmla="*/ 3606800 w 3610769"/>
              <a:gd name="connsiteY1" fmla="*/ 0 h 4573587"/>
              <a:gd name="connsiteX2" fmla="*/ 3610769 w 3610769"/>
              <a:gd name="connsiteY2" fmla="*/ 4573587 h 4573587"/>
              <a:gd name="connsiteX3" fmla="*/ 0 w 3610769"/>
              <a:gd name="connsiteY3" fmla="*/ 2014537 h 4573587"/>
              <a:gd name="connsiteX4" fmla="*/ 1682750 w 3610769"/>
              <a:gd name="connsiteY4" fmla="*/ 0 h 4573587"/>
              <a:gd name="connsiteX0" fmla="*/ 1682750 w 3607332"/>
              <a:gd name="connsiteY0" fmla="*/ 0 h 4573587"/>
              <a:gd name="connsiteX1" fmla="*/ 3606800 w 3607332"/>
              <a:gd name="connsiteY1" fmla="*/ 0 h 4573587"/>
              <a:gd name="connsiteX2" fmla="*/ 3606007 w 3607332"/>
              <a:gd name="connsiteY2" fmla="*/ 4573587 h 4573587"/>
              <a:gd name="connsiteX3" fmla="*/ 0 w 3607332"/>
              <a:gd name="connsiteY3" fmla="*/ 2014537 h 4573587"/>
              <a:gd name="connsiteX4" fmla="*/ 1682750 w 3607332"/>
              <a:gd name="connsiteY4" fmla="*/ 0 h 4573587"/>
              <a:gd name="connsiteX0" fmla="*/ 1682750 w 3608388"/>
              <a:gd name="connsiteY0" fmla="*/ 0 h 4573587"/>
              <a:gd name="connsiteX1" fmla="*/ 3606800 w 3608388"/>
              <a:gd name="connsiteY1" fmla="*/ 0 h 4573587"/>
              <a:gd name="connsiteX2" fmla="*/ 3608388 w 3608388"/>
              <a:gd name="connsiteY2" fmla="*/ 4573587 h 4573587"/>
              <a:gd name="connsiteX3" fmla="*/ 0 w 3608388"/>
              <a:gd name="connsiteY3" fmla="*/ 2014537 h 4573587"/>
              <a:gd name="connsiteX4" fmla="*/ 1682750 w 3608388"/>
              <a:gd name="connsiteY4" fmla="*/ 0 h 4573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8388" h="4573587">
                <a:moveTo>
                  <a:pt x="1682750" y="0"/>
                </a:moveTo>
                <a:lnTo>
                  <a:pt x="3606800" y="0"/>
                </a:lnTo>
                <a:cubicBezTo>
                  <a:pt x="3608917" y="1365779"/>
                  <a:pt x="3606271" y="3207808"/>
                  <a:pt x="3608388" y="4573587"/>
                </a:cubicBezTo>
                <a:lnTo>
                  <a:pt x="0" y="2014537"/>
                </a:lnTo>
                <a:lnTo>
                  <a:pt x="1682750" y="0"/>
                </a:lnTo>
                <a:close/>
              </a:path>
            </a:pathLst>
          </a:custGeom>
        </p:spPr>
      </p:pic>
      <p:sp>
        <p:nvSpPr>
          <p:cNvPr id="3" name="Text Placeholder 2">
            <a:extLst>
              <a:ext uri="{FF2B5EF4-FFF2-40B4-BE49-F238E27FC236}">
                <a16:creationId xmlns:a16="http://schemas.microsoft.com/office/drawing/2014/main" id="{5EB6A7AF-C22C-4D64-A386-87D489E9F3AD}"/>
              </a:ext>
            </a:extLst>
          </p:cNvPr>
          <p:cNvSpPr>
            <a:spLocks noGrp="1"/>
          </p:cNvSpPr>
          <p:nvPr>
            <p:ph type="body" sz="quarter" idx="12"/>
          </p:nvPr>
        </p:nvSpPr>
        <p:spPr>
          <a:xfrm>
            <a:off x="575733" y="5379703"/>
            <a:ext cx="5804747" cy="1389109"/>
          </a:xfrm>
        </p:spPr>
        <p:txBody>
          <a:bodyPr/>
          <a:lstStyle/>
          <a:p>
            <a:r>
              <a:rPr lang="en-GB" dirty="0"/>
              <a:t>Georgia </a:t>
            </a:r>
            <a:r>
              <a:rPr lang="en-GB" dirty="0" err="1"/>
              <a:t>Aitkenhead</a:t>
            </a:r>
            <a:endParaRPr lang="en-GB" sz="2667" dirty="0"/>
          </a:p>
          <a:p>
            <a:r>
              <a:rPr lang="en-GB" sz="2667" dirty="0"/>
              <a:t>Pronouns: she/her</a:t>
            </a:r>
          </a:p>
        </p:txBody>
      </p:sp>
    </p:spTree>
    <p:extLst>
      <p:ext uri="{BB962C8B-B14F-4D97-AF65-F5344CB8AC3E}">
        <p14:creationId xmlns:p14="http://schemas.microsoft.com/office/powerpoint/2010/main" val="377133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Goals</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5232401" cy="5090151"/>
          </a:xfrm>
          <a:noFill/>
        </p:spPr>
        <p:txBody>
          <a:bodyPr/>
          <a:lstStyle/>
          <a:p>
            <a:r>
              <a:rPr lang="en-GB" sz="3200" dirty="0"/>
              <a:t>Co-create a </a:t>
            </a:r>
            <a:r>
              <a:rPr lang="en-GB" sz="3200" b="1" dirty="0"/>
              <a:t>code of conduct </a:t>
            </a:r>
            <a:r>
              <a:rPr lang="en-GB" sz="3200" dirty="0"/>
              <a:t>for sharing experiences publicly</a:t>
            </a:r>
          </a:p>
          <a:p>
            <a:r>
              <a:rPr lang="en-GB" sz="3200" dirty="0"/>
              <a:t>Co-design a </a:t>
            </a:r>
            <a:r>
              <a:rPr lang="en-GB" sz="3200" b="1" dirty="0"/>
              <a:t>moderation </a:t>
            </a:r>
            <a:r>
              <a:rPr lang="en-GB" sz="3200" dirty="0"/>
              <a:t>process for the platform</a:t>
            </a:r>
          </a:p>
          <a:p>
            <a:r>
              <a:rPr lang="en-GB" sz="3200" dirty="0"/>
              <a:t>Co-create </a:t>
            </a:r>
            <a:r>
              <a:rPr lang="en-GB" sz="3200" b="1" dirty="0"/>
              <a:t>guidelines</a:t>
            </a:r>
            <a:r>
              <a:rPr lang="en-GB" sz="3200" dirty="0"/>
              <a:t> for sharing experiences </a:t>
            </a:r>
            <a:r>
              <a:rPr lang="en-GB" sz="3200" b="1" dirty="0"/>
              <a:t>on behalf of others</a:t>
            </a:r>
            <a:r>
              <a:rPr lang="en-GB" sz="3200" dirty="0"/>
              <a:t>. </a:t>
            </a:r>
          </a:p>
          <a:p>
            <a:pPr marL="0" indent="0">
              <a:buNone/>
            </a:pPr>
            <a:endParaRPr lang="en-GB" sz="3200" dirty="0"/>
          </a:p>
          <a:p>
            <a:pPr marL="0" indent="0">
              <a:buNone/>
            </a:pPr>
            <a:endParaRPr lang="en-GB" sz="3200" dirty="0"/>
          </a:p>
        </p:txBody>
      </p:sp>
      <p:pic>
        <p:nvPicPr>
          <p:cNvPr id="1028" name="Picture 4" descr="gold and silver round frame magnifying glass">
            <a:extLst>
              <a:ext uri="{FF2B5EF4-FFF2-40B4-BE49-F238E27FC236}">
                <a16:creationId xmlns:a16="http://schemas.microsoft.com/office/drawing/2014/main" id="{ADD9D11E-5FD6-F14B-A13E-DDF0A9C34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225" y="0"/>
            <a:ext cx="5565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936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Goals</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5232401" cy="5090151"/>
          </a:xfrm>
          <a:noFill/>
        </p:spPr>
        <p:txBody>
          <a:bodyPr/>
          <a:lstStyle/>
          <a:p>
            <a:r>
              <a:rPr lang="en-GB" sz="3200" dirty="0"/>
              <a:t>Co-create a </a:t>
            </a:r>
            <a:r>
              <a:rPr lang="en-GB" sz="3200" b="1" dirty="0"/>
              <a:t>code of conduct </a:t>
            </a:r>
            <a:r>
              <a:rPr lang="en-GB" sz="3200" dirty="0"/>
              <a:t>for sharing experiences publicly</a:t>
            </a:r>
          </a:p>
          <a:p>
            <a:r>
              <a:rPr lang="en-GB" sz="3200" dirty="0"/>
              <a:t>Co-design a </a:t>
            </a:r>
            <a:r>
              <a:rPr lang="en-GB" sz="3200" b="1" dirty="0"/>
              <a:t>moderation </a:t>
            </a:r>
            <a:r>
              <a:rPr lang="en-GB" sz="3200" dirty="0"/>
              <a:t>process for the platform</a:t>
            </a:r>
          </a:p>
          <a:p>
            <a:r>
              <a:rPr lang="en-GB" sz="3200" dirty="0"/>
              <a:t>Co-create </a:t>
            </a:r>
            <a:r>
              <a:rPr lang="en-GB" sz="3200" b="1" dirty="0"/>
              <a:t>guidelines</a:t>
            </a:r>
            <a:r>
              <a:rPr lang="en-GB" sz="3200" dirty="0"/>
              <a:t> for sharing experiences </a:t>
            </a:r>
            <a:r>
              <a:rPr lang="en-GB" sz="3200" b="1" dirty="0"/>
              <a:t>on behalf of others</a:t>
            </a:r>
            <a:r>
              <a:rPr lang="en-GB" sz="3200" dirty="0"/>
              <a:t>.</a:t>
            </a:r>
          </a:p>
          <a:p>
            <a:r>
              <a:rPr lang="en-GB" sz="3200" dirty="0"/>
              <a:t>Include lots of autistic people and their families </a:t>
            </a:r>
          </a:p>
          <a:p>
            <a:pPr marL="0" indent="0">
              <a:buNone/>
            </a:pPr>
            <a:endParaRPr lang="en-GB" sz="3200" dirty="0"/>
          </a:p>
          <a:p>
            <a:pPr marL="0" indent="0">
              <a:buNone/>
            </a:pPr>
            <a:endParaRPr lang="en-GB" sz="3200" dirty="0"/>
          </a:p>
        </p:txBody>
      </p:sp>
      <p:pic>
        <p:nvPicPr>
          <p:cNvPr id="1028" name="Picture 4" descr="gold and silver round frame magnifying glass">
            <a:extLst>
              <a:ext uri="{FF2B5EF4-FFF2-40B4-BE49-F238E27FC236}">
                <a16:creationId xmlns:a16="http://schemas.microsoft.com/office/drawing/2014/main" id="{ADD9D11E-5FD6-F14B-A13E-DDF0A9C34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225" y="0"/>
            <a:ext cx="5565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90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So far</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11040534" cy="4376097"/>
          </a:xfrm>
          <a:noFill/>
        </p:spPr>
        <p:txBody>
          <a:bodyPr>
            <a:normAutofit/>
          </a:bodyPr>
          <a:lstStyle/>
          <a:p>
            <a:r>
              <a:rPr lang="en-GB" sz="3200" dirty="0"/>
              <a:t>We had a series of focus groups, workshops, individual discussions and co-working/co-design sessions with autistic people and the parents of autistic people</a:t>
            </a:r>
          </a:p>
          <a:p>
            <a:r>
              <a:rPr lang="en-GB" sz="3200" dirty="0"/>
              <a:t>We had lots of discussion about what rules and guidance we should have for people using the platform</a:t>
            </a:r>
          </a:p>
          <a:p>
            <a:r>
              <a:rPr lang="en-GB" sz="3200" dirty="0"/>
              <a:t>We have done some design work already using the insights gained from the discussions, </a:t>
            </a:r>
          </a:p>
          <a:p>
            <a:r>
              <a:rPr lang="en-GB" sz="3200" dirty="0"/>
              <a:t>This is a work in progress – we want it to reflect </a:t>
            </a:r>
            <a:r>
              <a:rPr lang="en-GB" sz="3200" i="1" dirty="0"/>
              <a:t>your needs</a:t>
            </a:r>
          </a:p>
        </p:txBody>
      </p:sp>
    </p:spTree>
    <p:extLst>
      <p:ext uri="{BB962C8B-B14F-4D97-AF65-F5344CB8AC3E}">
        <p14:creationId xmlns:p14="http://schemas.microsoft.com/office/powerpoint/2010/main" val="249556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Today</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11040534" cy="4376097"/>
          </a:xfrm>
          <a:noFill/>
        </p:spPr>
        <p:txBody>
          <a:bodyPr/>
          <a:lstStyle/>
          <a:p>
            <a:r>
              <a:rPr lang="en-GB" sz="3200" dirty="0"/>
              <a:t>From broad discussions to more specific recommendations</a:t>
            </a:r>
          </a:p>
          <a:p>
            <a:r>
              <a:rPr lang="en-GB" sz="3200" dirty="0"/>
              <a:t>Presentation of thoughts from the community (focus groups, volunteers, collaborators) </a:t>
            </a:r>
          </a:p>
          <a:p>
            <a:r>
              <a:rPr lang="en-GB" sz="3200" dirty="0"/>
              <a:t>You may recognise some of your own comments! </a:t>
            </a:r>
          </a:p>
          <a:p>
            <a:r>
              <a:rPr lang="en-GB" sz="3200" dirty="0"/>
              <a:t>Presentation of we have already created for moderating the platform</a:t>
            </a:r>
          </a:p>
          <a:p>
            <a:r>
              <a:rPr lang="en-GB" sz="3200" dirty="0"/>
              <a:t>Discuss issues</a:t>
            </a:r>
          </a:p>
        </p:txBody>
      </p:sp>
    </p:spTree>
    <p:extLst>
      <p:ext uri="{BB962C8B-B14F-4D97-AF65-F5344CB8AC3E}">
        <p14:creationId xmlns:p14="http://schemas.microsoft.com/office/powerpoint/2010/main" val="152972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dirty="0"/>
              <a:t>Next Steps</a:t>
            </a:r>
            <a:endParaRPr lang="en-US" sz="4267"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551399"/>
            <a:ext cx="11126532" cy="4818580"/>
          </a:xfrm>
          <a:noFill/>
        </p:spPr>
        <p:txBody>
          <a:bodyPr>
            <a:normAutofit fontScale="85000" lnSpcReduction="20000"/>
          </a:bodyPr>
          <a:lstStyle/>
          <a:p>
            <a:r>
              <a:rPr lang="en-GB" sz="3200" dirty="0"/>
              <a:t>This meeting is anonymised and transcribed</a:t>
            </a:r>
          </a:p>
          <a:p>
            <a:r>
              <a:rPr lang="en-GB" sz="3200" dirty="0"/>
              <a:t>Key themes are taken from the meeting to group comments</a:t>
            </a:r>
          </a:p>
          <a:p>
            <a:r>
              <a:rPr lang="en-GB" sz="3200" dirty="0"/>
              <a:t>These will be circulated to everyone present today so you have the option to change your comments</a:t>
            </a:r>
          </a:p>
          <a:p>
            <a:r>
              <a:rPr lang="en-GB" sz="3200" dirty="0"/>
              <a:t>The grouped comments are published on our GitHub repository</a:t>
            </a:r>
          </a:p>
          <a:p>
            <a:r>
              <a:rPr lang="en-GB" sz="3200" dirty="0"/>
              <a:t>The moderation process, code of conduct, and guidelines will then be designed using this and previous discussions</a:t>
            </a:r>
          </a:p>
          <a:p>
            <a:r>
              <a:rPr lang="en-GB" sz="3200" dirty="0"/>
              <a:t>They will be circulated to all project participants for feedback</a:t>
            </a:r>
          </a:p>
          <a:p>
            <a:r>
              <a:rPr lang="en-GB" sz="3200" dirty="0"/>
              <a:t>They will then be modified again on that basis </a:t>
            </a:r>
          </a:p>
          <a:p>
            <a:r>
              <a:rPr lang="en-GB" sz="3200" dirty="0"/>
              <a:t>They will be published on our GitHub repository</a:t>
            </a:r>
          </a:p>
          <a:p>
            <a:r>
              <a:rPr lang="en-GB" sz="3200" dirty="0"/>
              <a:t>They will be used to make </a:t>
            </a:r>
            <a:r>
              <a:rPr lang="en-GB" sz="3200" dirty="0" err="1"/>
              <a:t>AutSPACE</a:t>
            </a:r>
            <a:r>
              <a:rPr lang="en-GB" sz="3200" dirty="0"/>
              <a:t> inclusive and welcoming for everyone</a:t>
            </a:r>
          </a:p>
          <a:p>
            <a:r>
              <a:rPr lang="en-GB" sz="3200" dirty="0"/>
              <a:t>Always open to change and feedback</a:t>
            </a:r>
          </a:p>
          <a:p>
            <a:endParaRPr lang="en-GB" sz="3200" dirty="0"/>
          </a:p>
          <a:p>
            <a:endParaRPr lang="en-GB" sz="3200" dirty="0"/>
          </a:p>
          <a:p>
            <a:pPr marL="0" indent="0">
              <a:buNone/>
            </a:pPr>
            <a:endParaRPr lang="en-GB" sz="3200" dirty="0"/>
          </a:p>
        </p:txBody>
      </p:sp>
    </p:spTree>
    <p:extLst>
      <p:ext uri="{BB962C8B-B14F-4D97-AF65-F5344CB8AC3E}">
        <p14:creationId xmlns:p14="http://schemas.microsoft.com/office/powerpoint/2010/main" val="136685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8000" dirty="0">
                <a:solidFill>
                  <a:schemeClr val="bg1"/>
                </a:solidFill>
              </a:rPr>
              <a:t>Code of conduct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84302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800" dirty="0">
                <a:solidFill>
                  <a:schemeClr val="bg1"/>
                </a:solidFill>
              </a:rPr>
              <a:t>A code of conduct is a set of rules outlining the norms, rules, and responsibilities or proper practices of an individual party or an organisation. </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74987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9" y="-1"/>
            <a:ext cx="9133726" cy="6857999"/>
          </a:xfrm>
          <a:noFill/>
        </p:spPr>
        <p:txBody>
          <a:bodyPr numCol="2">
            <a:normAutofit/>
          </a:bodyPr>
          <a:lstStyle/>
          <a:p>
            <a:pPr marL="0" indent="0">
              <a:buNone/>
            </a:pPr>
            <a:r>
              <a:rPr lang="en-GB" sz="3200" b="1" dirty="0"/>
              <a:t>Why is it important?</a:t>
            </a:r>
          </a:p>
          <a:p>
            <a:r>
              <a:rPr lang="en-GB" sz="2800" dirty="0"/>
              <a:t>Protects community</a:t>
            </a:r>
          </a:p>
          <a:p>
            <a:r>
              <a:rPr lang="en-GB" sz="2800" dirty="0"/>
              <a:t>Clear rules to follow</a:t>
            </a:r>
          </a:p>
          <a:p>
            <a:r>
              <a:rPr lang="en-GB" sz="2800" dirty="0"/>
              <a:t>Supports values/ethics</a:t>
            </a:r>
          </a:p>
          <a:p>
            <a:r>
              <a:rPr lang="en-GB" sz="2800" dirty="0"/>
              <a:t>Facilitates growth and diversity</a:t>
            </a:r>
          </a:p>
          <a:p>
            <a:r>
              <a:rPr lang="en-GB" sz="2800" dirty="0"/>
              <a:t>More effective participation</a:t>
            </a:r>
          </a:p>
          <a:p>
            <a:r>
              <a:rPr lang="en-GB" sz="2800" dirty="0"/>
              <a:t>Transparent   </a:t>
            </a:r>
          </a:p>
          <a:p>
            <a:r>
              <a:rPr lang="en-GB" sz="2800" dirty="0"/>
              <a:t>Resolves ambiguity </a:t>
            </a:r>
          </a:p>
          <a:p>
            <a:r>
              <a:rPr lang="en-GB" sz="2800" dirty="0"/>
              <a:t>Helps moderators </a:t>
            </a:r>
          </a:p>
          <a:p>
            <a:r>
              <a:rPr lang="en-GB" sz="2800" dirty="0"/>
              <a:t>Holds moderators to account</a:t>
            </a:r>
            <a:endParaRPr lang="en-GB" sz="3200" dirty="0"/>
          </a:p>
          <a:p>
            <a:endParaRPr lang="en-GB" sz="3200" dirty="0"/>
          </a:p>
        </p:txBody>
      </p:sp>
      <p:pic>
        <p:nvPicPr>
          <p:cNvPr id="1026" name="Picture 2" descr="women forming heart gestures during daytime">
            <a:extLst>
              <a:ext uri="{FF2B5EF4-FFF2-40B4-BE49-F238E27FC236}">
                <a16:creationId xmlns:a16="http://schemas.microsoft.com/office/drawing/2014/main" id="{ED9EF266-863E-E645-BD3B-E7758E99F3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89" r="15459"/>
          <a:stretch/>
        </p:blipFill>
        <p:spPr bwMode="auto">
          <a:xfrm>
            <a:off x="6157478" y="0"/>
            <a:ext cx="60489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3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4000" b="0" dirty="0">
                <a:solidFill>
                  <a:schemeClr val="bg1"/>
                </a:solidFill>
              </a:rPr>
              <a:t>(A d): “Use other codes of conduct as templates and adapt them.”</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563982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 We took a code of conduct written by autistic people to support an autistic community (</a:t>
            </a:r>
            <a:r>
              <a:rPr lang="en-GB" sz="3200" b="0" dirty="0" err="1">
                <a:solidFill>
                  <a:schemeClr val="bg1"/>
                </a:solidFill>
              </a:rPr>
              <a:t>AutAngels</a:t>
            </a:r>
            <a:r>
              <a:rPr lang="en-GB" sz="3200" b="0" dirty="0">
                <a:solidFill>
                  <a:schemeClr val="bg1"/>
                </a:solidFill>
              </a:rPr>
              <a:t>).</a:t>
            </a:r>
          </a:p>
          <a:p>
            <a:pPr lvl="1"/>
            <a:endParaRPr lang="en-GB" sz="3200" b="0" dirty="0">
              <a:solidFill>
                <a:schemeClr val="bg1"/>
              </a:solidFill>
            </a:endParaRPr>
          </a:p>
          <a:p>
            <a:pPr lvl="1"/>
            <a:r>
              <a:rPr lang="en-GB" sz="3200" b="0" dirty="0">
                <a:solidFill>
                  <a:schemeClr val="bg1"/>
                </a:solidFill>
              </a:rPr>
              <a:t>- We combined it with a code of conduct developed by The Carpentries for open source projects. </a:t>
            </a:r>
          </a:p>
          <a:p>
            <a:pPr lvl="1"/>
            <a:endParaRPr lang="en-GB" sz="3200" b="0" dirty="0">
              <a:solidFill>
                <a:schemeClr val="bg1"/>
              </a:solidFill>
            </a:endParaRPr>
          </a:p>
          <a:p>
            <a:pPr lvl="1"/>
            <a:r>
              <a:rPr lang="en-GB" sz="3200" b="0" dirty="0">
                <a:solidFill>
                  <a:schemeClr val="bg1"/>
                </a:solidFill>
              </a:rPr>
              <a:t>- We adapted the combined code of conduct for </a:t>
            </a:r>
            <a:r>
              <a:rPr lang="en-GB" sz="3200" b="0" dirty="0" err="1">
                <a:solidFill>
                  <a:schemeClr val="bg1"/>
                </a:solidFill>
              </a:rPr>
              <a:t>AutSPACE</a:t>
            </a:r>
            <a:r>
              <a:rPr lang="en-GB" sz="3200" b="0" dirty="0">
                <a:solidFill>
                  <a:schemeClr val="bg1"/>
                </a:solidFill>
              </a:rPr>
              <a:t> based on feedback from project participants.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54959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889E9E-379D-4EA2-BDE7-80EC9A3015F6}"/>
              </a:ext>
            </a:extLst>
          </p:cNvPr>
          <p:cNvSpPr>
            <a:spLocks noGrp="1"/>
          </p:cNvSpPr>
          <p:nvPr>
            <p:ph type="body" sz="quarter" idx="20"/>
          </p:nvPr>
        </p:nvSpPr>
        <p:spPr/>
        <p:txBody>
          <a:bodyPr/>
          <a:lstStyle/>
          <a:p>
            <a:r>
              <a:rPr lang="en-GB" dirty="0"/>
              <a:t>Citizen Science Platform: Recap/Intro </a:t>
            </a:r>
          </a:p>
        </p:txBody>
      </p:sp>
      <p:sp>
        <p:nvSpPr>
          <p:cNvPr id="9" name="TextBox 8">
            <a:extLst>
              <a:ext uri="{FF2B5EF4-FFF2-40B4-BE49-F238E27FC236}">
                <a16:creationId xmlns:a16="http://schemas.microsoft.com/office/drawing/2014/main" id="{170C2A42-A088-4AF8-AD9D-9F1FBC0C4C5A}"/>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a:p>
            <a:r>
              <a:rPr lang="en-GB" sz="1867" dirty="0">
                <a:solidFill>
                  <a:schemeClr val="bg1"/>
                </a:solidFill>
              </a:rPr>
              <a:t>https://github.com/alan-turing-institute/AutisticaCitizenScience</a:t>
            </a:r>
          </a:p>
        </p:txBody>
      </p:sp>
      <p:sp>
        <p:nvSpPr>
          <p:cNvPr id="12" name="Text Placeholder 1">
            <a:extLst>
              <a:ext uri="{FF2B5EF4-FFF2-40B4-BE49-F238E27FC236}">
                <a16:creationId xmlns:a16="http://schemas.microsoft.com/office/drawing/2014/main" id="{3315A6ED-8D22-4176-9492-AF01C1D12E5A}"/>
              </a:ext>
            </a:extLst>
          </p:cNvPr>
          <p:cNvSpPr txBox="1">
            <a:spLocks/>
          </p:cNvSpPr>
          <p:nvPr/>
        </p:nvSpPr>
        <p:spPr>
          <a:xfrm>
            <a:off x="575733"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We are building a </a:t>
            </a:r>
            <a:r>
              <a:rPr lang="en-GB" sz="3200" b="1" dirty="0">
                <a:solidFill>
                  <a:schemeClr val="bg1"/>
                </a:solidFill>
              </a:rPr>
              <a:t>citizen science platform </a:t>
            </a:r>
            <a:r>
              <a:rPr lang="en-GB" sz="3200" dirty="0">
                <a:solidFill>
                  <a:schemeClr val="bg1"/>
                </a:solidFill>
              </a:rPr>
              <a:t>with autistic people and their families to investigate the impact of sensory processing differences.</a:t>
            </a:r>
            <a:endParaRPr lang="en-GB" sz="3200" b="1" dirty="0">
              <a:solidFill>
                <a:schemeClr val="bg1"/>
              </a:solidFill>
            </a:endParaRPr>
          </a:p>
        </p:txBody>
      </p:sp>
      <p:sp>
        <p:nvSpPr>
          <p:cNvPr id="2" name="TextBox 1">
            <a:extLst>
              <a:ext uri="{FF2B5EF4-FFF2-40B4-BE49-F238E27FC236}">
                <a16:creationId xmlns:a16="http://schemas.microsoft.com/office/drawing/2014/main" id="{B6150E4F-5754-4F4E-8828-7B779564304D}"/>
              </a:ext>
            </a:extLst>
          </p:cNvPr>
          <p:cNvSpPr txBox="1"/>
          <p:nvPr/>
        </p:nvSpPr>
        <p:spPr>
          <a:xfrm>
            <a:off x="11257808" y="6444343"/>
            <a:ext cx="0" cy="0"/>
          </a:xfrm>
          <a:prstGeom prst="rect">
            <a:avLst/>
          </a:prstGeom>
          <a:noFill/>
        </p:spPr>
        <p:txBody>
          <a:bodyPr wrap="none" lIns="0" tIns="0" rIns="0" bIns="0" rtlCol="0">
            <a:noAutofit/>
          </a:bodyPr>
          <a:lstStyle/>
          <a:p>
            <a:pPr defTabSz="1219170"/>
            <a:endParaRPr lang="en-US" sz="2133" dirty="0">
              <a:solidFill>
                <a:prstClr val="black"/>
              </a:solidFill>
            </a:endParaRPr>
          </a:p>
        </p:txBody>
      </p:sp>
      <p:sp>
        <p:nvSpPr>
          <p:cNvPr id="7" name="Text Placeholder 1">
            <a:extLst>
              <a:ext uri="{FF2B5EF4-FFF2-40B4-BE49-F238E27FC236}">
                <a16:creationId xmlns:a16="http://schemas.microsoft.com/office/drawing/2014/main" id="{BD888DBE-1CCC-4E65-9DD7-B47119912880}"/>
              </a:ext>
            </a:extLst>
          </p:cNvPr>
          <p:cNvSpPr txBox="1">
            <a:spLocks/>
          </p:cNvSpPr>
          <p:nvPr/>
        </p:nvSpPr>
        <p:spPr>
          <a:xfrm>
            <a:off x="575733" y="5706263"/>
            <a:ext cx="11616267" cy="1151736"/>
          </a:xfrm>
          <a:prstGeom prst="rect">
            <a:avLst/>
          </a:prstGeom>
        </p:spPr>
        <p:txBody>
          <a:bodyPr vert="horz" lIns="0" tIns="0" rIns="144000" bIns="96000" rtlCol="0" anchor="b" anchorCtr="0">
            <a:noAutofit/>
          </a:bodyPr>
          <a:lstStyle>
            <a:lvl1pPr marL="0" marR="0" indent="0" algn="r" defTabSz="914400" rtl="0" eaLnBrk="0" fontAlgn="base" latinLnBrk="0" hangingPunct="0">
              <a:lnSpc>
                <a:spcPct val="114000"/>
              </a:lnSpc>
              <a:spcBef>
                <a:spcPct val="0"/>
              </a:spcBef>
              <a:spcAft>
                <a:spcPts val="0"/>
              </a:spcAft>
              <a:buClrTx/>
              <a:buSzTx/>
              <a:buFont typeface="Arial" panose="020B0604020202020204" pitchFamily="34" charset="0"/>
              <a:buNone/>
              <a:tabLst/>
              <a:defRPr sz="1400" b="0" kern="1200">
                <a:solidFill>
                  <a:schemeClr val="bg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12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867"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3297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9" y="-1"/>
            <a:ext cx="9133726" cy="6857999"/>
          </a:xfrm>
          <a:noFill/>
        </p:spPr>
        <p:txBody>
          <a:bodyPr numCol="2">
            <a:normAutofit/>
          </a:bodyPr>
          <a:lstStyle/>
          <a:p>
            <a:pPr marL="0" indent="0">
              <a:buNone/>
            </a:pPr>
            <a:r>
              <a:rPr lang="en-GB" sz="2800" dirty="0"/>
              <a:t>We created a draft code of conduct for people visiting and using </a:t>
            </a:r>
            <a:r>
              <a:rPr lang="en-GB" sz="2800" dirty="0" err="1"/>
              <a:t>AutSPACE</a:t>
            </a:r>
            <a:r>
              <a:rPr lang="en-GB" sz="2800" dirty="0"/>
              <a:t>. It is a WIP and we need your help!</a:t>
            </a:r>
          </a:p>
          <a:p>
            <a:pPr marL="0" indent="0">
              <a:buNone/>
            </a:pPr>
            <a:endParaRPr lang="en-GB" sz="2800" dirty="0"/>
          </a:p>
          <a:p>
            <a:pPr marL="0" indent="0">
              <a:buNone/>
            </a:pPr>
            <a:r>
              <a:rPr lang="en-GB" sz="2800" dirty="0"/>
              <a:t>We want the code of conduct to help make </a:t>
            </a:r>
            <a:r>
              <a:rPr lang="en-GB" sz="2800" dirty="0" err="1"/>
              <a:t>AutSPACE</a:t>
            </a:r>
            <a:r>
              <a:rPr lang="en-GB" sz="2800" dirty="0"/>
              <a:t> welcoming and inclusive for </a:t>
            </a:r>
            <a:r>
              <a:rPr lang="en-GB" sz="2800" u="sng" dirty="0"/>
              <a:t>everyone.</a:t>
            </a:r>
          </a:p>
          <a:p>
            <a:pPr marL="0" indent="0">
              <a:buNone/>
            </a:pPr>
            <a:endParaRPr lang="en-GB" sz="2800" u="sng" dirty="0"/>
          </a:p>
          <a:p>
            <a:pPr marL="0" indent="0">
              <a:buNone/>
            </a:pPr>
            <a:r>
              <a:rPr lang="en-GB" sz="2800" dirty="0"/>
              <a:t>You can view it online using this link:</a:t>
            </a:r>
          </a:p>
          <a:p>
            <a:pPr marL="0" indent="0">
              <a:buNone/>
            </a:pPr>
            <a:r>
              <a:rPr lang="en-GB" sz="2800" dirty="0">
                <a:hlinkClick r:id="rId3"/>
              </a:rPr>
              <a:t>https://hackmd.io/0mANOt-7TKOIt0ywogLrgw?view</a:t>
            </a:r>
            <a:r>
              <a:rPr lang="en-GB" sz="2800" dirty="0"/>
              <a:t> </a:t>
            </a:r>
          </a:p>
          <a:p>
            <a:pPr marL="0" indent="0">
              <a:buNone/>
            </a:pPr>
            <a:endParaRPr lang="en-GB" sz="2800" u="sng" dirty="0"/>
          </a:p>
          <a:p>
            <a:pPr marL="0" indent="0">
              <a:buNone/>
            </a:pPr>
            <a:endParaRPr lang="en-GB" sz="2800" dirty="0"/>
          </a:p>
          <a:p>
            <a:pPr marL="0" indent="0">
              <a:buNone/>
            </a:pPr>
            <a:endParaRPr lang="en-GB" sz="2800" dirty="0"/>
          </a:p>
          <a:p>
            <a:pPr marL="0" indent="0">
              <a:buNone/>
            </a:pPr>
            <a:r>
              <a:rPr lang="en-GB" sz="2800" dirty="0"/>
              <a:t> </a:t>
            </a:r>
          </a:p>
        </p:txBody>
      </p:sp>
      <p:pic>
        <p:nvPicPr>
          <p:cNvPr id="3" name="Picture 2" descr="man using computer desktop front of cat">
            <a:extLst>
              <a:ext uri="{FF2B5EF4-FFF2-40B4-BE49-F238E27FC236}">
                <a16:creationId xmlns:a16="http://schemas.microsoft.com/office/drawing/2014/main" id="{8FEE0FC6-8AC7-114A-BD80-7E144A45D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5779" y="0"/>
            <a:ext cx="3536221" cy="23585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wo smiling men looking at MacBook">
            <a:extLst>
              <a:ext uri="{FF2B5EF4-FFF2-40B4-BE49-F238E27FC236}">
                <a16:creationId xmlns:a16="http://schemas.microsoft.com/office/drawing/2014/main" id="{D0CA7F14-F3C0-AA49-B998-FE52C57F6F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395" r="20150"/>
          <a:stretch/>
        </p:blipFill>
        <p:spPr bwMode="auto">
          <a:xfrm>
            <a:off x="8541249" y="2277965"/>
            <a:ext cx="3650751" cy="19395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 sitting while using laptop">
            <a:extLst>
              <a:ext uri="{FF2B5EF4-FFF2-40B4-BE49-F238E27FC236}">
                <a16:creationId xmlns:a16="http://schemas.microsoft.com/office/drawing/2014/main" id="{25A3739B-D4E0-AA47-82AF-A1C0B3F4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4412" y="0"/>
            <a:ext cx="2811695" cy="42175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omen using laptop">
            <a:extLst>
              <a:ext uri="{FF2B5EF4-FFF2-40B4-BE49-F238E27FC236}">
                <a16:creationId xmlns:a16="http://schemas.microsoft.com/office/drawing/2014/main" id="{E1D05007-F755-9842-A6F1-621304D7780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4992" b="24199"/>
          <a:stretch/>
        </p:blipFill>
        <p:spPr bwMode="auto">
          <a:xfrm>
            <a:off x="5924412" y="4217542"/>
            <a:ext cx="6279597" cy="264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36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8" y="-1"/>
            <a:ext cx="10253609" cy="6857999"/>
          </a:xfrm>
          <a:noFill/>
        </p:spPr>
        <p:txBody>
          <a:bodyPr numCol="2">
            <a:normAutofit/>
          </a:bodyPr>
          <a:lstStyle/>
          <a:p>
            <a:pPr marL="0" indent="0">
              <a:buNone/>
            </a:pPr>
            <a:r>
              <a:rPr lang="en-GB" sz="3200" b="1" dirty="0"/>
              <a:t>What principles did we use?</a:t>
            </a:r>
          </a:p>
          <a:p>
            <a:r>
              <a:rPr lang="en-GB" sz="2800" dirty="0"/>
              <a:t>autistic voice-first</a:t>
            </a:r>
          </a:p>
          <a:p>
            <a:r>
              <a:rPr lang="en-GB" sz="2800" dirty="0"/>
              <a:t>but also welcoming of other voices</a:t>
            </a:r>
          </a:p>
          <a:p>
            <a:r>
              <a:rPr lang="en-GB" sz="2800" dirty="0"/>
              <a:t>barring abusive, or threatening content</a:t>
            </a:r>
          </a:p>
          <a:p>
            <a:r>
              <a:rPr lang="en-GB" sz="2800" dirty="0"/>
              <a:t>barring comments which are discriminatory or offensive towards identity markers</a:t>
            </a:r>
          </a:p>
          <a:p>
            <a:r>
              <a:rPr lang="en-GB" sz="2800" dirty="0"/>
              <a:t>Barring personally identifying or compromising content</a:t>
            </a:r>
          </a:p>
          <a:p>
            <a:r>
              <a:rPr lang="en-GB" sz="2800" dirty="0"/>
              <a:t>open to change: not set in stone</a:t>
            </a:r>
          </a:p>
          <a:p>
            <a:r>
              <a:rPr lang="en-GB" sz="2800" dirty="0"/>
              <a:t>co-created</a:t>
            </a:r>
          </a:p>
          <a:p>
            <a:pPr marL="0" indent="0">
              <a:buNone/>
            </a:pPr>
            <a:endParaRPr lang="en-GB" sz="3200" dirty="0"/>
          </a:p>
          <a:p>
            <a:endParaRPr lang="en-GB" sz="3200" dirty="0"/>
          </a:p>
        </p:txBody>
      </p:sp>
      <p:pic>
        <p:nvPicPr>
          <p:cNvPr id="1026" name="Picture 2" descr="women forming heart gestures during daytime">
            <a:extLst>
              <a:ext uri="{FF2B5EF4-FFF2-40B4-BE49-F238E27FC236}">
                <a16:creationId xmlns:a16="http://schemas.microsoft.com/office/drawing/2014/main" id="{ED9EF266-863E-E645-BD3B-E7758E99F3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89" r="15459"/>
          <a:stretch/>
        </p:blipFill>
        <p:spPr bwMode="auto">
          <a:xfrm>
            <a:off x="6157478" y="0"/>
            <a:ext cx="60489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0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3" y="727391"/>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800" dirty="0">
                <a:solidFill>
                  <a:schemeClr val="bg1"/>
                </a:solidFill>
              </a:rPr>
              <a:t>(A d): “From a user point of view, people have got to feel safe and comfortable while using the platform…if…you don’t feel comfortable with it, then [you] won’t use it!”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528083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3" y="727391"/>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800" dirty="0">
                <a:solidFill>
                  <a:schemeClr val="bg1"/>
                </a:solidFill>
              </a:rPr>
              <a:t>(A d): personal experience should not up for debate from others, “because it’s my experience, there’s nothing to debate about it - what does some other random know about it?”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548782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5400" dirty="0">
                <a:solidFill>
                  <a:schemeClr val="bg1"/>
                </a:solidFill>
              </a:rPr>
              <a:t>(A d): “I think you need to have a very, very clear set of rules” </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289884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3" y="727391"/>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800" dirty="0">
                <a:solidFill>
                  <a:schemeClr val="bg1"/>
                </a:solidFill>
              </a:rPr>
              <a:t>(A d): “you can’t just say, ‘this has been moderated out’, you’ve got to provide an explanation”</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7822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4000" dirty="0">
                <a:solidFill>
                  <a:schemeClr val="bg1"/>
                </a:solidFill>
              </a:rPr>
              <a:t>Please don’t: </a:t>
            </a:r>
            <a:r>
              <a:rPr lang="en-GB" sz="3200" dirty="0">
                <a:solidFill>
                  <a:schemeClr val="bg1"/>
                </a:solidFill>
              </a:rPr>
              <a:t>”Make offensive comments related to neurology, gender, gender identity and expression, sexual orientation, disability, mental illness, physical appearance, body size, age, race, national origin, ethnic origin, nationality, immigration status, language, religion or </a:t>
            </a:r>
            <a:r>
              <a:rPr lang="en-GB" sz="3200" dirty="0" err="1">
                <a:solidFill>
                  <a:schemeClr val="bg1"/>
                </a:solidFill>
              </a:rPr>
              <a:t>lackthereof</a:t>
            </a:r>
            <a:r>
              <a:rPr lang="en-GB" sz="3200" dirty="0">
                <a:solidFill>
                  <a:schemeClr val="bg1"/>
                </a:solidFill>
              </a:rPr>
              <a:t>, or other identity markers”</a:t>
            </a:r>
          </a:p>
          <a:p>
            <a:r>
              <a:rPr lang="en-GB" sz="3200" i="1" dirty="0" err="1">
                <a:solidFill>
                  <a:schemeClr val="bg1"/>
                </a:solidFill>
              </a:rPr>
              <a:t>AutAngels</a:t>
            </a:r>
            <a:r>
              <a:rPr lang="en-GB" sz="3200" i="1" dirty="0">
                <a:solidFill>
                  <a:schemeClr val="bg1"/>
                </a:solidFill>
              </a:rPr>
              <a:t> Code of Conduct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t>
            </a:r>
            <a:r>
              <a:rPr lang="en-GB" sz="1867" dirty="0" err="1">
                <a:solidFill>
                  <a:schemeClr val="bg1"/>
                </a:solidFill>
              </a:rPr>
              <a:t>www.autangel.org.uk</a:t>
            </a:r>
            <a:r>
              <a:rPr lang="en-GB" sz="1867" dirty="0">
                <a:solidFill>
                  <a:schemeClr val="bg1"/>
                </a:solidFill>
              </a:rPr>
              <a:t>/</a:t>
            </a:r>
            <a:r>
              <a:rPr lang="en-GB" sz="1867" dirty="0" err="1">
                <a:solidFill>
                  <a:schemeClr val="bg1"/>
                </a:solidFill>
              </a:rPr>
              <a:t>wp</a:t>
            </a:r>
            <a:r>
              <a:rPr lang="en-GB" sz="1867" dirty="0">
                <a:solidFill>
                  <a:schemeClr val="bg1"/>
                </a:solidFill>
              </a:rPr>
              <a:t>-content/uploads/2020/11/1904-autangel-code-of-conduct-1.pdf</a:t>
            </a:r>
          </a:p>
        </p:txBody>
      </p:sp>
    </p:spTree>
    <p:extLst>
      <p:ext uri="{BB962C8B-B14F-4D97-AF65-F5344CB8AC3E}">
        <p14:creationId xmlns:p14="http://schemas.microsoft.com/office/powerpoint/2010/main" val="422953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marL="1028700" lvl="1" indent="-571500">
              <a:buFontTx/>
              <a:buChar char="-"/>
            </a:pPr>
            <a:r>
              <a:rPr lang="en-GB" sz="3200" b="0" dirty="0">
                <a:solidFill>
                  <a:schemeClr val="bg1"/>
                </a:solidFill>
              </a:rPr>
              <a:t>Users </a:t>
            </a:r>
            <a:r>
              <a:rPr lang="en-GB" sz="3200" b="0" u="sng" dirty="0">
                <a:solidFill>
                  <a:schemeClr val="bg1"/>
                </a:solidFill>
              </a:rPr>
              <a:t>can</a:t>
            </a:r>
            <a:r>
              <a:rPr lang="en-GB" sz="3200" b="0" dirty="0">
                <a:solidFill>
                  <a:schemeClr val="bg1"/>
                </a:solidFill>
              </a:rPr>
              <a:t> express frustration and anger</a:t>
            </a:r>
          </a:p>
          <a:p>
            <a:pPr marL="1028700" lvl="1" indent="-571500">
              <a:buFontTx/>
              <a:buChar char="-"/>
            </a:pPr>
            <a:r>
              <a:rPr lang="en-GB" sz="3200" b="0" dirty="0">
                <a:solidFill>
                  <a:schemeClr val="bg1"/>
                </a:solidFill>
              </a:rPr>
              <a:t>Users </a:t>
            </a:r>
            <a:r>
              <a:rPr lang="en-GB" sz="3200" b="0" u="sng" dirty="0">
                <a:solidFill>
                  <a:schemeClr val="bg1"/>
                </a:solidFill>
              </a:rPr>
              <a:t>can</a:t>
            </a:r>
            <a:r>
              <a:rPr lang="en-GB" sz="3200" b="0" dirty="0">
                <a:solidFill>
                  <a:schemeClr val="bg1"/>
                </a:solidFill>
              </a:rPr>
              <a:t> use swearwords</a:t>
            </a:r>
          </a:p>
          <a:p>
            <a:pPr marL="1028700" lvl="1" indent="-571500">
              <a:buFontTx/>
              <a:buChar char="-"/>
            </a:pPr>
            <a:r>
              <a:rPr lang="en-GB" sz="3200" b="0" dirty="0">
                <a:solidFill>
                  <a:schemeClr val="bg1"/>
                </a:solidFill>
              </a:rPr>
              <a:t>Users </a:t>
            </a:r>
            <a:r>
              <a:rPr lang="en-GB" sz="3200" b="0" u="sng" dirty="0">
                <a:solidFill>
                  <a:schemeClr val="bg1"/>
                </a:solidFill>
              </a:rPr>
              <a:t>can </a:t>
            </a:r>
            <a:r>
              <a:rPr lang="en-GB" sz="3200" b="0" dirty="0">
                <a:solidFill>
                  <a:schemeClr val="bg1"/>
                </a:solidFill>
              </a:rPr>
              <a:t>write about their own challenges and frustrations</a:t>
            </a:r>
          </a:p>
          <a:p>
            <a:pPr marL="1028700" lvl="1" indent="-571500">
              <a:buFontTx/>
              <a:buChar char="-"/>
            </a:pPr>
            <a:r>
              <a:rPr lang="en-GB" sz="3200" b="0" dirty="0">
                <a:solidFill>
                  <a:schemeClr val="bg1"/>
                </a:solidFill>
              </a:rPr>
              <a:t>Users </a:t>
            </a:r>
            <a:r>
              <a:rPr lang="en-GB" sz="3200" b="0" u="sng" dirty="0">
                <a:solidFill>
                  <a:schemeClr val="bg1"/>
                </a:solidFill>
              </a:rPr>
              <a:t>cannot</a:t>
            </a:r>
            <a:r>
              <a:rPr lang="en-GB" sz="3200" b="0" dirty="0">
                <a:solidFill>
                  <a:schemeClr val="bg1"/>
                </a:solidFill>
              </a:rPr>
              <a:t> be offensive based on “identity markers”</a:t>
            </a:r>
          </a:p>
          <a:p>
            <a:pPr marL="1028700" lvl="1" indent="-571500">
              <a:buFontTx/>
              <a:buChar char="-"/>
            </a:pPr>
            <a:r>
              <a:rPr lang="en-GB" sz="3200" b="0" dirty="0">
                <a:solidFill>
                  <a:schemeClr val="bg1"/>
                </a:solidFill>
              </a:rPr>
              <a:t>Users </a:t>
            </a:r>
            <a:r>
              <a:rPr lang="en-GB" sz="3200" b="0" u="sng" dirty="0">
                <a:solidFill>
                  <a:schemeClr val="bg1"/>
                </a:solidFill>
              </a:rPr>
              <a:t>cannot</a:t>
            </a:r>
            <a:r>
              <a:rPr lang="en-GB" sz="3200" b="0" dirty="0">
                <a:solidFill>
                  <a:schemeClr val="bg1"/>
                </a:solidFill>
              </a:rPr>
              <a:t> be disrespectful of autism, autistic traits, or other neurological differences</a:t>
            </a:r>
          </a:p>
          <a:p>
            <a:pPr marL="1028700" lvl="1" indent="-571500">
              <a:buFontTx/>
              <a:buChar char="-"/>
            </a:pPr>
            <a:r>
              <a:rPr lang="en-GB" sz="3200" b="0" dirty="0">
                <a:solidFill>
                  <a:schemeClr val="bg1"/>
                </a:solidFill>
              </a:rPr>
              <a:t>Users </a:t>
            </a:r>
            <a:r>
              <a:rPr lang="en-GB" sz="3200" b="0" u="sng" dirty="0">
                <a:solidFill>
                  <a:schemeClr val="bg1"/>
                </a:solidFill>
              </a:rPr>
              <a:t>cannot</a:t>
            </a:r>
            <a:r>
              <a:rPr lang="en-GB" sz="3200" b="0" dirty="0">
                <a:solidFill>
                  <a:schemeClr val="bg1"/>
                </a:solidFill>
              </a:rPr>
              <a:t> write threatening comments</a:t>
            </a:r>
            <a:endParaRPr lang="en-GB" sz="3200" dirty="0">
              <a:solidFill>
                <a:schemeClr val="bg1"/>
              </a:solidFill>
            </a:endParaRP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94965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8" y="-1"/>
            <a:ext cx="10253609" cy="6857999"/>
          </a:xfrm>
          <a:noFill/>
        </p:spPr>
        <p:txBody>
          <a:bodyPr numCol="2">
            <a:normAutofit/>
          </a:bodyPr>
          <a:lstStyle/>
          <a:p>
            <a:pPr marL="0" indent="0">
              <a:buNone/>
            </a:pPr>
            <a:r>
              <a:rPr lang="en-GB" sz="3200" b="1" dirty="0"/>
              <a:t>Self-moderation: filtering</a:t>
            </a:r>
          </a:p>
          <a:p>
            <a:r>
              <a:rPr lang="en-GB" sz="2800" dirty="0"/>
              <a:t>Viewers would be able to apply filters which would stop them seeing content they didn’t want to see</a:t>
            </a:r>
          </a:p>
          <a:p>
            <a:r>
              <a:rPr lang="en-GB" sz="2800" dirty="0"/>
              <a:t>This would allow people to adjust </a:t>
            </a:r>
            <a:r>
              <a:rPr lang="en-GB" sz="2800" dirty="0" err="1"/>
              <a:t>AutSPACE</a:t>
            </a:r>
            <a:r>
              <a:rPr lang="en-GB" sz="2800" dirty="0"/>
              <a:t> so it better meets their individual needs and preferences</a:t>
            </a:r>
          </a:p>
          <a:p>
            <a:r>
              <a:rPr lang="en-GB" sz="2800" dirty="0"/>
              <a:t>Without blocking user’s stories from being published on </a:t>
            </a:r>
            <a:r>
              <a:rPr lang="en-GB" sz="2800" dirty="0" err="1"/>
              <a:t>AutSPACE</a:t>
            </a:r>
            <a:endParaRPr lang="en-GB" sz="2800" dirty="0"/>
          </a:p>
          <a:p>
            <a:r>
              <a:rPr lang="en-GB" sz="2800" dirty="0"/>
              <a:t>But sorting stories so they can be filtered takes time</a:t>
            </a:r>
          </a:p>
          <a:p>
            <a:r>
              <a:rPr lang="en-GB" sz="2800" dirty="0"/>
              <a:t>And is not a guarantee</a:t>
            </a:r>
          </a:p>
          <a:p>
            <a:endParaRPr lang="en-GB" sz="2800" dirty="0"/>
          </a:p>
          <a:p>
            <a:pPr marL="0" indent="0">
              <a:buNone/>
            </a:pPr>
            <a:endParaRPr lang="en-GB" sz="3200" dirty="0"/>
          </a:p>
          <a:p>
            <a:endParaRPr lang="en-GB" sz="3200" dirty="0"/>
          </a:p>
        </p:txBody>
      </p:sp>
      <p:pic>
        <p:nvPicPr>
          <p:cNvPr id="1026" name="Picture 2" descr="women forming heart gestures during daytime">
            <a:extLst>
              <a:ext uri="{FF2B5EF4-FFF2-40B4-BE49-F238E27FC236}">
                <a16:creationId xmlns:a16="http://schemas.microsoft.com/office/drawing/2014/main" id="{ED9EF266-863E-E645-BD3B-E7758E99F3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389" r="15459"/>
          <a:stretch/>
        </p:blipFill>
        <p:spPr bwMode="auto">
          <a:xfrm>
            <a:off x="6157478" y="0"/>
            <a:ext cx="60489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64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marL="1028700" lvl="1" indent="-571500">
              <a:buFontTx/>
              <a:buChar char="-"/>
            </a:pPr>
            <a:r>
              <a:rPr lang="en-GB" sz="3200" b="0" dirty="0">
                <a:solidFill>
                  <a:schemeClr val="bg1"/>
                </a:solidFill>
              </a:rPr>
              <a:t>Filter stories in a “child-friendly” mode (no swear words or sexual or extreme content)</a:t>
            </a:r>
          </a:p>
          <a:p>
            <a:pPr marL="1028700" lvl="1" indent="-571500">
              <a:buFontTx/>
              <a:buChar char="-"/>
            </a:pPr>
            <a:r>
              <a:rPr lang="en-GB" sz="3200" b="0" dirty="0">
                <a:solidFill>
                  <a:schemeClr val="bg1"/>
                </a:solidFill>
              </a:rPr>
              <a:t>Filter in a “calm” mode (no stories which contain content that might be particularly distressing)</a:t>
            </a:r>
          </a:p>
          <a:p>
            <a:pPr marL="1028700" lvl="1" indent="-571500">
              <a:buFontTx/>
              <a:buChar char="-"/>
            </a:pPr>
            <a:r>
              <a:rPr lang="en-GB" sz="3200" b="0" dirty="0">
                <a:solidFill>
                  <a:schemeClr val="bg1"/>
                </a:solidFill>
              </a:rPr>
              <a:t>Filter stories in an “autism-only” mode (only comments by people who have signed in to the platform as autistic)</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
        <p:nvSpPr>
          <p:cNvPr id="2" name="TextBox 1">
            <a:extLst>
              <a:ext uri="{FF2B5EF4-FFF2-40B4-BE49-F238E27FC236}">
                <a16:creationId xmlns:a16="http://schemas.microsoft.com/office/drawing/2014/main" id="{F24479D3-8417-0746-BEFC-D3834B57C0FE}"/>
              </a:ext>
            </a:extLst>
          </p:cNvPr>
          <p:cNvSpPr txBox="1"/>
          <p:nvPr/>
        </p:nvSpPr>
        <p:spPr>
          <a:xfrm>
            <a:off x="575733" y="523982"/>
            <a:ext cx="5352456" cy="707886"/>
          </a:xfrm>
          <a:prstGeom prst="rect">
            <a:avLst/>
          </a:prstGeom>
          <a:noFill/>
        </p:spPr>
        <p:txBody>
          <a:bodyPr wrap="square" rtlCol="0">
            <a:spAutoFit/>
          </a:bodyPr>
          <a:lstStyle/>
          <a:p>
            <a:r>
              <a:rPr lang="en-US" sz="4000" dirty="0">
                <a:solidFill>
                  <a:schemeClr val="bg1"/>
                </a:solidFill>
              </a:rPr>
              <a:t>Examples</a:t>
            </a:r>
          </a:p>
        </p:txBody>
      </p:sp>
    </p:spTree>
    <p:extLst>
      <p:ext uri="{BB962C8B-B14F-4D97-AF65-F5344CB8AC3E}">
        <p14:creationId xmlns:p14="http://schemas.microsoft.com/office/powerpoint/2010/main" val="37829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889E9E-379D-4EA2-BDE7-80EC9A3015F6}"/>
              </a:ext>
            </a:extLst>
          </p:cNvPr>
          <p:cNvSpPr>
            <a:spLocks noGrp="1"/>
          </p:cNvSpPr>
          <p:nvPr>
            <p:ph type="body" sz="quarter" idx="20"/>
          </p:nvPr>
        </p:nvSpPr>
        <p:spPr/>
        <p:txBody>
          <a:bodyPr/>
          <a:lstStyle/>
          <a:p>
            <a:r>
              <a:rPr lang="en-GB" dirty="0"/>
              <a:t>Citizen Science Platform: Recap/Intro </a:t>
            </a:r>
          </a:p>
        </p:txBody>
      </p:sp>
      <p:sp>
        <p:nvSpPr>
          <p:cNvPr id="9" name="TextBox 8">
            <a:extLst>
              <a:ext uri="{FF2B5EF4-FFF2-40B4-BE49-F238E27FC236}">
                <a16:creationId xmlns:a16="http://schemas.microsoft.com/office/drawing/2014/main" id="{170C2A42-A088-4AF8-AD9D-9F1FBC0C4C5A}"/>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a:p>
            <a:r>
              <a:rPr lang="en-GB" sz="1867" dirty="0">
                <a:solidFill>
                  <a:schemeClr val="bg1"/>
                </a:solidFill>
              </a:rPr>
              <a:t>https://github.com/alan-turing-institute/AutisticaCitizenScience</a:t>
            </a:r>
          </a:p>
        </p:txBody>
      </p:sp>
      <p:sp>
        <p:nvSpPr>
          <p:cNvPr id="12" name="Text Placeholder 1">
            <a:extLst>
              <a:ext uri="{FF2B5EF4-FFF2-40B4-BE49-F238E27FC236}">
                <a16:creationId xmlns:a16="http://schemas.microsoft.com/office/drawing/2014/main" id="{3315A6ED-8D22-4176-9492-AF01C1D12E5A}"/>
              </a:ext>
            </a:extLst>
          </p:cNvPr>
          <p:cNvSpPr txBox="1">
            <a:spLocks/>
          </p:cNvSpPr>
          <p:nvPr/>
        </p:nvSpPr>
        <p:spPr>
          <a:xfrm>
            <a:off x="575733"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We are building a </a:t>
            </a:r>
            <a:r>
              <a:rPr lang="en-GB" sz="3200" b="1" dirty="0">
                <a:solidFill>
                  <a:schemeClr val="bg1"/>
                </a:solidFill>
              </a:rPr>
              <a:t>citizen science platform </a:t>
            </a:r>
            <a:r>
              <a:rPr lang="en-GB" sz="3200" dirty="0">
                <a:solidFill>
                  <a:schemeClr val="bg1"/>
                </a:solidFill>
              </a:rPr>
              <a:t>with autistic people and their families to investigate the impact of sensory processing differences.</a:t>
            </a:r>
            <a:endParaRPr lang="en-GB" sz="3200" b="1" dirty="0">
              <a:solidFill>
                <a:schemeClr val="bg1"/>
              </a:solidFill>
            </a:endParaRPr>
          </a:p>
        </p:txBody>
      </p:sp>
      <p:sp>
        <p:nvSpPr>
          <p:cNvPr id="2" name="TextBox 1">
            <a:extLst>
              <a:ext uri="{FF2B5EF4-FFF2-40B4-BE49-F238E27FC236}">
                <a16:creationId xmlns:a16="http://schemas.microsoft.com/office/drawing/2014/main" id="{B6150E4F-5754-4F4E-8828-7B779564304D}"/>
              </a:ext>
            </a:extLst>
          </p:cNvPr>
          <p:cNvSpPr txBox="1"/>
          <p:nvPr/>
        </p:nvSpPr>
        <p:spPr>
          <a:xfrm>
            <a:off x="11257808" y="6444343"/>
            <a:ext cx="0" cy="0"/>
          </a:xfrm>
          <a:prstGeom prst="rect">
            <a:avLst/>
          </a:prstGeom>
          <a:noFill/>
        </p:spPr>
        <p:txBody>
          <a:bodyPr wrap="none" lIns="0" tIns="0" rIns="0" bIns="0" rtlCol="0">
            <a:noAutofit/>
          </a:bodyPr>
          <a:lstStyle/>
          <a:p>
            <a:pPr defTabSz="1219170"/>
            <a:endParaRPr lang="en-US" sz="2133" dirty="0">
              <a:solidFill>
                <a:prstClr val="black"/>
              </a:solidFill>
            </a:endParaRPr>
          </a:p>
        </p:txBody>
      </p:sp>
      <p:sp>
        <p:nvSpPr>
          <p:cNvPr id="7" name="Text Placeholder 1">
            <a:extLst>
              <a:ext uri="{FF2B5EF4-FFF2-40B4-BE49-F238E27FC236}">
                <a16:creationId xmlns:a16="http://schemas.microsoft.com/office/drawing/2014/main" id="{BD888DBE-1CCC-4E65-9DD7-B47119912880}"/>
              </a:ext>
            </a:extLst>
          </p:cNvPr>
          <p:cNvSpPr txBox="1">
            <a:spLocks/>
          </p:cNvSpPr>
          <p:nvPr/>
        </p:nvSpPr>
        <p:spPr>
          <a:xfrm>
            <a:off x="575733" y="5706263"/>
            <a:ext cx="11616267" cy="1151736"/>
          </a:xfrm>
          <a:prstGeom prst="rect">
            <a:avLst/>
          </a:prstGeom>
        </p:spPr>
        <p:txBody>
          <a:bodyPr vert="horz" lIns="0" tIns="0" rIns="144000" bIns="96000" rtlCol="0" anchor="b" anchorCtr="0">
            <a:noAutofit/>
          </a:bodyPr>
          <a:lstStyle>
            <a:lvl1pPr marL="0" marR="0" indent="0" algn="r" defTabSz="914400" rtl="0" eaLnBrk="0" fontAlgn="base" latinLnBrk="0" hangingPunct="0">
              <a:lnSpc>
                <a:spcPct val="114000"/>
              </a:lnSpc>
              <a:spcBef>
                <a:spcPct val="0"/>
              </a:spcBef>
              <a:spcAft>
                <a:spcPts val="0"/>
              </a:spcAft>
              <a:buClrTx/>
              <a:buSzTx/>
              <a:buFont typeface="Arial" panose="020B0604020202020204" pitchFamily="34" charset="0"/>
              <a:buNone/>
              <a:tabLst/>
              <a:defRPr sz="1400" b="0" kern="1200">
                <a:solidFill>
                  <a:schemeClr val="bg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12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867" dirty="0">
              <a:latin typeface="Arial" panose="020B0604020202020204" pitchFamily="34" charset="0"/>
              <a:cs typeface="Arial" panose="020B0604020202020204" pitchFamily="34" charset="0"/>
            </a:endParaRPr>
          </a:p>
        </p:txBody>
      </p:sp>
      <p:sp>
        <p:nvSpPr>
          <p:cNvPr id="8" name="Text Placeholder 1">
            <a:extLst>
              <a:ext uri="{FF2B5EF4-FFF2-40B4-BE49-F238E27FC236}">
                <a16:creationId xmlns:a16="http://schemas.microsoft.com/office/drawing/2014/main" id="{4D6C6ED4-83C3-264F-9315-E6B773E5750C}"/>
              </a:ext>
            </a:extLst>
          </p:cNvPr>
          <p:cNvSpPr txBox="1">
            <a:spLocks/>
          </p:cNvSpPr>
          <p:nvPr/>
        </p:nvSpPr>
        <p:spPr>
          <a:xfrm>
            <a:off x="4408262"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The platform will let people </a:t>
            </a:r>
            <a:r>
              <a:rPr lang="en-GB" sz="3200" b="1" dirty="0">
                <a:solidFill>
                  <a:schemeClr val="bg1"/>
                </a:solidFill>
              </a:rPr>
              <a:t>share experiences </a:t>
            </a:r>
            <a:r>
              <a:rPr lang="en-GB" sz="3200" dirty="0">
                <a:solidFill>
                  <a:schemeClr val="bg1"/>
                </a:solidFill>
              </a:rPr>
              <a:t>with researchers and/or </a:t>
            </a:r>
            <a:r>
              <a:rPr lang="en-GB" sz="3200" b="1" dirty="0">
                <a:solidFill>
                  <a:schemeClr val="bg1"/>
                </a:solidFill>
              </a:rPr>
              <a:t>publish them on the platform</a:t>
            </a:r>
            <a:r>
              <a:rPr lang="en-GB" sz="3200" dirty="0">
                <a:solidFill>
                  <a:schemeClr val="bg1"/>
                </a:solidFill>
              </a:rPr>
              <a:t>.</a:t>
            </a:r>
          </a:p>
        </p:txBody>
      </p:sp>
    </p:spTree>
    <p:extLst>
      <p:ext uri="{BB962C8B-B14F-4D97-AF65-F5344CB8AC3E}">
        <p14:creationId xmlns:p14="http://schemas.microsoft.com/office/powerpoint/2010/main" val="388103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5400" dirty="0">
                <a:solidFill>
                  <a:schemeClr val="bg1"/>
                </a:solidFill>
              </a:rPr>
              <a:t>What rules should be in the code of conduct?</a:t>
            </a:r>
          </a:p>
          <a:p>
            <a:r>
              <a:rPr lang="en-GB" sz="5400" dirty="0">
                <a:solidFill>
                  <a:schemeClr val="bg1"/>
                </a:solidFill>
              </a:rPr>
              <a:t>What should users be able to filter?</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410590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8000" dirty="0">
                <a:solidFill>
                  <a:schemeClr val="bg1"/>
                </a:solidFill>
              </a:rPr>
              <a:t>Process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748007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4000" dirty="0">
                <a:solidFill>
                  <a:schemeClr val="bg1"/>
                </a:solidFill>
              </a:rPr>
              <a:t>3 people:</a:t>
            </a:r>
          </a:p>
          <a:p>
            <a:pPr lvl="1"/>
            <a:endParaRPr lang="en-GB" sz="4000" dirty="0">
              <a:solidFill>
                <a:schemeClr val="bg1"/>
              </a:solidFill>
            </a:endParaRPr>
          </a:p>
          <a:p>
            <a:pPr marL="971550" lvl="1" indent="-514350">
              <a:buAutoNum type="arabicPeriod"/>
            </a:pPr>
            <a:r>
              <a:rPr lang="en-GB" sz="3200" b="0" dirty="0">
                <a:solidFill>
                  <a:schemeClr val="bg1"/>
                </a:solidFill>
              </a:rPr>
              <a:t>A </a:t>
            </a:r>
            <a:r>
              <a:rPr lang="en-GB" sz="3200" u="sng" dirty="0">
                <a:solidFill>
                  <a:schemeClr val="bg1"/>
                </a:solidFill>
              </a:rPr>
              <a:t>user</a:t>
            </a:r>
            <a:r>
              <a:rPr lang="en-GB" sz="3200" dirty="0">
                <a:solidFill>
                  <a:schemeClr val="bg1"/>
                </a:solidFill>
              </a:rPr>
              <a:t> </a:t>
            </a:r>
            <a:r>
              <a:rPr lang="en-GB" sz="3200" b="0" dirty="0">
                <a:solidFill>
                  <a:schemeClr val="bg1"/>
                </a:solidFill>
              </a:rPr>
              <a:t>who uses shares a story on </a:t>
            </a:r>
            <a:r>
              <a:rPr lang="en-GB" sz="3200" b="0" dirty="0" err="1">
                <a:solidFill>
                  <a:schemeClr val="bg1"/>
                </a:solidFill>
              </a:rPr>
              <a:t>AutSPACE</a:t>
            </a:r>
            <a:endParaRPr lang="en-GB" sz="3200" b="0" dirty="0">
              <a:solidFill>
                <a:schemeClr val="bg1"/>
              </a:solidFill>
            </a:endParaRPr>
          </a:p>
          <a:p>
            <a:pPr marL="971550" lvl="1" indent="-514350">
              <a:buAutoNum type="arabicPeriod"/>
            </a:pPr>
            <a:r>
              <a:rPr lang="en-GB" sz="3200" b="0" dirty="0">
                <a:solidFill>
                  <a:schemeClr val="bg1"/>
                </a:solidFill>
              </a:rPr>
              <a:t>A </a:t>
            </a:r>
            <a:r>
              <a:rPr lang="en-GB" sz="3200" u="sng" dirty="0">
                <a:solidFill>
                  <a:schemeClr val="bg1"/>
                </a:solidFill>
              </a:rPr>
              <a:t>moderator</a:t>
            </a:r>
            <a:r>
              <a:rPr lang="en-GB" sz="3200" b="0" dirty="0">
                <a:solidFill>
                  <a:schemeClr val="bg1"/>
                </a:solidFill>
              </a:rPr>
              <a:t> who decides if a story can be published on </a:t>
            </a:r>
            <a:r>
              <a:rPr lang="en-GB" sz="3200" b="0" dirty="0" err="1">
                <a:solidFill>
                  <a:schemeClr val="bg1"/>
                </a:solidFill>
              </a:rPr>
              <a:t>AutSPACE</a:t>
            </a:r>
            <a:endParaRPr lang="en-GB" sz="3200" b="0" dirty="0">
              <a:solidFill>
                <a:schemeClr val="bg1"/>
              </a:solidFill>
            </a:endParaRPr>
          </a:p>
          <a:p>
            <a:pPr marL="971550" lvl="1" indent="-514350">
              <a:buAutoNum type="arabicPeriod"/>
            </a:pPr>
            <a:r>
              <a:rPr lang="en-GB" sz="3200" b="0" dirty="0">
                <a:solidFill>
                  <a:schemeClr val="bg1"/>
                </a:solidFill>
              </a:rPr>
              <a:t>A </a:t>
            </a:r>
            <a:r>
              <a:rPr lang="en-GB" sz="3200" u="sng" dirty="0">
                <a:solidFill>
                  <a:schemeClr val="bg1"/>
                </a:solidFill>
              </a:rPr>
              <a:t>viewer</a:t>
            </a:r>
            <a:r>
              <a:rPr lang="en-GB" sz="3200" b="0" dirty="0">
                <a:solidFill>
                  <a:schemeClr val="bg1"/>
                </a:solidFill>
              </a:rPr>
              <a:t> who comes to </a:t>
            </a:r>
            <a:r>
              <a:rPr lang="en-GB" sz="3200" b="0" dirty="0" err="1">
                <a:solidFill>
                  <a:schemeClr val="bg1"/>
                </a:solidFill>
              </a:rPr>
              <a:t>AutSPACE</a:t>
            </a:r>
            <a:r>
              <a:rPr lang="en-GB" sz="3200" b="0" dirty="0">
                <a:solidFill>
                  <a:schemeClr val="bg1"/>
                </a:solidFill>
              </a:rPr>
              <a:t> to view other people’s stories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621702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marL="1028700" lvl="1" indent="-571500">
              <a:buFontTx/>
              <a:buChar char="-"/>
            </a:pPr>
            <a:r>
              <a:rPr lang="en-GB" sz="4000" b="0" dirty="0">
                <a:solidFill>
                  <a:schemeClr val="bg1"/>
                </a:solidFill>
              </a:rPr>
              <a:t>Viewers can read other people’s stories</a:t>
            </a:r>
          </a:p>
          <a:p>
            <a:pPr marL="1028700" lvl="1" indent="-571500">
              <a:buFontTx/>
              <a:buChar char="-"/>
            </a:pPr>
            <a:r>
              <a:rPr lang="en-GB" sz="4000" b="0" dirty="0">
                <a:solidFill>
                  <a:schemeClr val="bg1"/>
                </a:solidFill>
              </a:rPr>
              <a:t>Viewers </a:t>
            </a:r>
            <a:r>
              <a:rPr lang="en-GB" sz="4000" b="0" u="sng" dirty="0">
                <a:solidFill>
                  <a:schemeClr val="bg1"/>
                </a:solidFill>
              </a:rPr>
              <a:t>cannot </a:t>
            </a:r>
            <a:r>
              <a:rPr lang="en-GB" sz="4000" b="0" dirty="0">
                <a:solidFill>
                  <a:schemeClr val="bg1"/>
                </a:solidFill>
              </a:rPr>
              <a:t>comment on or reply to stories publicly</a:t>
            </a:r>
            <a:endParaRPr lang="en-GB" sz="4000" dirty="0">
              <a:solidFill>
                <a:schemeClr val="bg1"/>
              </a:solidFill>
            </a:endParaRPr>
          </a:p>
          <a:p>
            <a:pPr lvl="1"/>
            <a:endParaRPr lang="en-GB" sz="4000" dirty="0">
              <a:solidFill>
                <a:schemeClr val="bg1"/>
              </a:solidFill>
            </a:endParaRP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684258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5400" dirty="0">
                <a:solidFill>
                  <a:schemeClr val="bg1"/>
                </a:solidFill>
              </a:rPr>
              <a:t>(A d): have clear feedback which is “sensitive, non-judgemental, and constructive, saying how they would alter things”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173107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9" y="-1"/>
            <a:ext cx="9133726" cy="6857999"/>
          </a:xfrm>
          <a:noFill/>
        </p:spPr>
        <p:txBody>
          <a:bodyPr numCol="2">
            <a:normAutofit/>
          </a:bodyPr>
          <a:lstStyle/>
          <a:p>
            <a:pPr marL="0" indent="0">
              <a:buNone/>
            </a:pPr>
            <a:r>
              <a:rPr lang="en-GB" sz="3200" b="1" u="sng" dirty="0"/>
              <a:t>So far</a:t>
            </a:r>
          </a:p>
          <a:p>
            <a:pPr>
              <a:buFontTx/>
              <a:buChar char="-"/>
            </a:pPr>
            <a:r>
              <a:rPr lang="en-GB" sz="3200" dirty="0"/>
              <a:t>Moderators, users and viewers follow a code of conduct </a:t>
            </a:r>
          </a:p>
          <a:p>
            <a:pPr>
              <a:buFontTx/>
              <a:buChar char="-"/>
            </a:pPr>
            <a:r>
              <a:rPr lang="en-GB" sz="3200" dirty="0"/>
              <a:t>Reviewed by people not machines</a:t>
            </a:r>
          </a:p>
          <a:p>
            <a:pPr>
              <a:buFontTx/>
              <a:buChar char="-"/>
            </a:pPr>
            <a:r>
              <a:rPr lang="en-GB" sz="3200" dirty="0"/>
              <a:t>Confirmation</a:t>
            </a:r>
          </a:p>
          <a:p>
            <a:pPr>
              <a:buFontTx/>
              <a:buChar char="-"/>
            </a:pPr>
            <a:r>
              <a:rPr lang="en-GB" sz="3200" dirty="0"/>
              <a:t>Autistic people as moderators</a:t>
            </a:r>
          </a:p>
          <a:p>
            <a:pPr>
              <a:buFontTx/>
              <a:buChar char="-"/>
            </a:pPr>
            <a:r>
              <a:rPr lang="en-GB" sz="3200" dirty="0"/>
              <a:t>All entries are anonymous</a:t>
            </a:r>
          </a:p>
          <a:p>
            <a:endParaRPr lang="en-GB" sz="3200" dirty="0"/>
          </a:p>
          <a:p>
            <a:endParaRPr lang="en-GB" sz="3200" dirty="0"/>
          </a:p>
        </p:txBody>
      </p:sp>
      <p:pic>
        <p:nvPicPr>
          <p:cNvPr id="8194" name="Picture 2" descr="woman in white and black polka dot shirt holding blue and white book">
            <a:extLst>
              <a:ext uri="{FF2B5EF4-FFF2-40B4-BE49-F238E27FC236}">
                <a16:creationId xmlns:a16="http://schemas.microsoft.com/office/drawing/2014/main" id="{E1A80A67-6C41-F243-8310-C92F47A667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01" r="14204" b="37787"/>
          <a:stretch/>
        </p:blipFill>
        <p:spPr bwMode="auto">
          <a:xfrm>
            <a:off x="6680548" y="1"/>
            <a:ext cx="551145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63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95208" y="-1"/>
            <a:ext cx="11270751" cy="6857999"/>
          </a:xfrm>
          <a:noFill/>
        </p:spPr>
        <p:txBody>
          <a:bodyPr numCol="2">
            <a:normAutofit/>
          </a:bodyPr>
          <a:lstStyle/>
          <a:p>
            <a:pPr marL="0" indent="0">
              <a:buNone/>
            </a:pPr>
            <a:r>
              <a:rPr lang="en-GB" sz="2400" dirty="0"/>
              <a:t>What’s Next? </a:t>
            </a:r>
            <a:r>
              <a:rPr lang="en-GB" sz="2400" b="1" dirty="0"/>
              <a:t>Priority setting</a:t>
            </a:r>
          </a:p>
          <a:p>
            <a:pPr marL="514350" indent="-514350">
              <a:buAutoNum type="arabicPeriod"/>
            </a:pPr>
            <a:r>
              <a:rPr lang="en-GB" sz="2400" dirty="0"/>
              <a:t>How long should moderators have to assess stories?</a:t>
            </a:r>
          </a:p>
          <a:p>
            <a:pPr marL="514350" indent="-514350">
              <a:buAutoNum type="arabicPeriod"/>
            </a:pPr>
            <a:r>
              <a:rPr lang="en-GB" sz="2400" dirty="0"/>
              <a:t>Do all stories need to be cross-checked by an additional moderator? </a:t>
            </a:r>
          </a:p>
          <a:p>
            <a:pPr marL="514350" indent="-514350">
              <a:buAutoNum type="arabicPeriod"/>
            </a:pPr>
            <a:r>
              <a:rPr lang="en-GB" sz="2400" dirty="0"/>
              <a:t>Who should moderate?</a:t>
            </a:r>
          </a:p>
          <a:p>
            <a:pPr marL="514350" indent="-514350">
              <a:buAutoNum type="arabicPeriod"/>
            </a:pPr>
            <a:r>
              <a:rPr lang="en-GB" sz="2400" dirty="0"/>
              <a:t>Should moderators be able to edit responses?</a:t>
            </a:r>
          </a:p>
          <a:p>
            <a:pPr marL="514350" indent="-514350">
              <a:buAutoNum type="arabicPeriod"/>
            </a:pPr>
            <a:r>
              <a:rPr lang="en-GB" sz="2400" dirty="0"/>
              <a:t>Should moderators/users be able to add tags for filtering? (e.g. “may be distressing”, “not child-friendly”)</a:t>
            </a:r>
          </a:p>
          <a:p>
            <a:pPr marL="514350" indent="-514350">
              <a:buAutoNum type="arabicPeriod"/>
            </a:pPr>
            <a:r>
              <a:rPr lang="en-GB" sz="2400" dirty="0"/>
              <a:t>How do we find and recruit moderators?</a:t>
            </a:r>
          </a:p>
          <a:p>
            <a:pPr marL="514350" indent="-514350">
              <a:buAutoNum type="arabicPeriod"/>
            </a:pPr>
            <a:r>
              <a:rPr lang="en-GB" sz="2400" dirty="0"/>
              <a:t>How do users get feedback on why their story was blocked?</a:t>
            </a:r>
          </a:p>
          <a:p>
            <a:pPr marL="514350" indent="-514350">
              <a:buAutoNum type="arabicPeriod"/>
            </a:pPr>
            <a:r>
              <a:rPr lang="en-GB" sz="2400" dirty="0"/>
              <a:t>How do users respond to decisions?</a:t>
            </a:r>
          </a:p>
          <a:p>
            <a:pPr marL="514350" indent="-514350">
              <a:buAutoNum type="arabicPeriod"/>
            </a:pPr>
            <a:r>
              <a:rPr lang="en-GB" sz="2400" dirty="0"/>
              <a:t>Should viewers be able to flag stories for moderation</a:t>
            </a:r>
          </a:p>
          <a:p>
            <a:pPr>
              <a:buFontTx/>
              <a:buChar char="-"/>
            </a:pPr>
            <a:endParaRPr lang="en-GB" sz="2400" dirty="0"/>
          </a:p>
          <a:p>
            <a:endParaRPr lang="en-GB" sz="2400" dirty="0"/>
          </a:p>
          <a:p>
            <a:endParaRPr lang="en-GB" sz="2400" dirty="0"/>
          </a:p>
        </p:txBody>
      </p:sp>
      <p:pic>
        <p:nvPicPr>
          <p:cNvPr id="8194" name="Picture 2" descr="woman in white and black polka dot shirt holding blue and white book">
            <a:extLst>
              <a:ext uri="{FF2B5EF4-FFF2-40B4-BE49-F238E27FC236}">
                <a16:creationId xmlns:a16="http://schemas.microsoft.com/office/drawing/2014/main" id="{E1A80A67-6C41-F243-8310-C92F47A667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01" r="14204" b="37787"/>
          <a:stretch/>
        </p:blipFill>
        <p:spPr bwMode="auto">
          <a:xfrm>
            <a:off x="6680548" y="1"/>
            <a:ext cx="551145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283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8000" dirty="0">
                <a:solidFill>
                  <a:schemeClr val="bg1"/>
                </a:solidFill>
              </a:rPr>
              <a:t>Guidelines for entering experiences on behalf of others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360135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marL="1028700" lvl="1" indent="-571500">
              <a:buFontTx/>
              <a:buChar char="-"/>
            </a:pPr>
            <a:r>
              <a:rPr lang="en-GB" sz="3000" b="0" dirty="0">
                <a:solidFill>
                  <a:schemeClr val="bg1"/>
                </a:solidFill>
              </a:rPr>
              <a:t>Sharing stories on behalf of people who are autistic is a topic many people feel passionate about. </a:t>
            </a:r>
          </a:p>
          <a:p>
            <a:pPr marL="1028700" lvl="1" indent="-571500">
              <a:buFontTx/>
              <a:buChar char="-"/>
            </a:pPr>
            <a:r>
              <a:rPr lang="en-GB" sz="3000" b="0" dirty="0">
                <a:solidFill>
                  <a:schemeClr val="bg1"/>
                </a:solidFill>
              </a:rPr>
              <a:t>Many autistic people say they often feel </a:t>
            </a:r>
            <a:r>
              <a:rPr lang="en-GB" sz="3000" b="0" u="sng" dirty="0">
                <a:solidFill>
                  <a:schemeClr val="bg1"/>
                </a:solidFill>
              </a:rPr>
              <a:t>talked about</a:t>
            </a:r>
            <a:r>
              <a:rPr lang="en-GB" sz="3000" b="0" dirty="0">
                <a:solidFill>
                  <a:schemeClr val="bg1"/>
                </a:solidFill>
              </a:rPr>
              <a:t> instead of </a:t>
            </a:r>
            <a:r>
              <a:rPr lang="en-GB" sz="3000" b="0" u="sng" dirty="0">
                <a:solidFill>
                  <a:schemeClr val="bg1"/>
                </a:solidFill>
              </a:rPr>
              <a:t>heard.</a:t>
            </a:r>
            <a:r>
              <a:rPr lang="en-GB" sz="3000" b="0" dirty="0">
                <a:solidFill>
                  <a:schemeClr val="bg1"/>
                </a:solidFill>
              </a:rPr>
              <a:t> Many have had negative experiences of non-autistic people judging them, making assumptions, or misunderstanding them.</a:t>
            </a:r>
          </a:p>
          <a:p>
            <a:pPr marL="1028700" lvl="1" indent="-571500">
              <a:buFontTx/>
              <a:buChar char="-"/>
            </a:pPr>
            <a:r>
              <a:rPr lang="en-GB" sz="3000" b="0" dirty="0">
                <a:solidFill>
                  <a:schemeClr val="bg1"/>
                </a:solidFill>
              </a:rPr>
              <a:t>Many parents, carers and others who support autistic people are concerned that autistic people who may have challenges communicating are often left out of studies and do not get a chance to be heard at all. They want to be able to represent others so they are not excluded. </a:t>
            </a:r>
            <a:endParaRPr lang="en-GB" sz="3000" dirty="0">
              <a:solidFill>
                <a:schemeClr val="bg1"/>
              </a:solidFill>
            </a:endParaRP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559240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380524" y="864864"/>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(A d): “it’s very difficult to make a place welcoming to autistic people when you also have a lot of neurotypical people explaining about autistic people”</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30275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D5988637-CF2F-FD46-A6C1-43AFEC44884C}"/>
              </a:ext>
            </a:extLst>
          </p:cNvPr>
          <p:cNvPicPr>
            <a:picLocks noChangeAspect="1"/>
          </p:cNvPicPr>
          <p:nvPr/>
        </p:nvPicPr>
        <p:blipFill>
          <a:blip r:embed="rId2"/>
          <a:stretch>
            <a:fillRect/>
          </a:stretch>
        </p:blipFill>
        <p:spPr>
          <a:xfrm>
            <a:off x="1551864" y="0"/>
            <a:ext cx="8811336" cy="6858000"/>
          </a:xfrm>
          <a:prstGeom prst="rect">
            <a:avLst/>
          </a:prstGeom>
        </p:spPr>
      </p:pic>
      <p:sp>
        <p:nvSpPr>
          <p:cNvPr id="2" name="Rectangle 1">
            <a:extLst>
              <a:ext uri="{FF2B5EF4-FFF2-40B4-BE49-F238E27FC236}">
                <a16:creationId xmlns:a16="http://schemas.microsoft.com/office/drawing/2014/main" id="{7A0019BD-EB42-F44B-A428-38E107F624F5}"/>
              </a:ext>
            </a:extLst>
          </p:cNvPr>
          <p:cNvSpPr/>
          <p:nvPr/>
        </p:nvSpPr>
        <p:spPr>
          <a:xfrm>
            <a:off x="2976337" y="5110619"/>
            <a:ext cx="2981195" cy="8642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62CEDFE-648B-A849-8808-AC2A95DAD638}"/>
              </a:ext>
            </a:extLst>
          </p:cNvPr>
          <p:cNvSpPr/>
          <p:nvPr/>
        </p:nvSpPr>
        <p:spPr>
          <a:xfrm>
            <a:off x="902825" y="5276549"/>
            <a:ext cx="1851949" cy="53243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702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3600" dirty="0">
                <a:solidFill>
                  <a:schemeClr val="bg1"/>
                </a:solidFill>
              </a:rPr>
              <a:t>(P d): “I feel quite strongly that we should be able to share a story, because…my son’s non-verbal, so his behaviour displays a lot of how he feels, and as his Mum I feel I understand him pretty well, and I would hate for people’s voices not to be heard because they can’t express it”</a:t>
            </a:r>
          </a:p>
          <a:p>
            <a:endParaRPr lang="en-GB" sz="3600" dirty="0">
              <a:solidFill>
                <a:schemeClr val="bg1"/>
              </a:solidFill>
            </a:endParaRPr>
          </a:p>
          <a:p>
            <a:r>
              <a:rPr lang="en-GB" sz="3600" dirty="0">
                <a:solidFill>
                  <a:schemeClr val="bg1"/>
                </a:solidFill>
              </a:rPr>
              <a:t>(P d): If you could not report publicly on behalf of others: “my son’s experiences would never be heard”</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458192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349702" y="1090896"/>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(P i): “be mindful that there are autistic people who will read it, and it’ll be their experience they’ll be thinking about, even though your experience is entirely valid.”</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085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452444" y="1060073"/>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(A d): “maybe have a separate section for parents”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186855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349702" y="1090896"/>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(A P i): “there’s no way [my son] is having the same experience I am, but he is experiencing some things which he can share with me”</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663040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000" b="0" dirty="0">
                <a:solidFill>
                  <a:schemeClr val="bg1"/>
                </a:solidFill>
              </a:rPr>
              <a:t>(A d): “…sometimes…they’re complaining from a neurotypical point of view about how difficult the child is, or the adult is, and I </a:t>
            </a:r>
            <a:r>
              <a:rPr lang="en-GB" sz="4000" b="0" dirty="0" err="1">
                <a:solidFill>
                  <a:schemeClr val="bg1"/>
                </a:solidFill>
              </a:rPr>
              <a:t>kinda</a:t>
            </a:r>
            <a:r>
              <a:rPr lang="en-GB" sz="4000" b="0" dirty="0">
                <a:solidFill>
                  <a:schemeClr val="bg1"/>
                </a:solidFill>
              </a:rPr>
              <a:t> don’t want that…because I feel this is supposed to be a safe platform for autistic people to talk about their experiences”</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651703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349702" y="1090896"/>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1"/>
            <a:r>
              <a:rPr lang="en-GB" sz="3200" b="0" dirty="0">
                <a:solidFill>
                  <a:schemeClr val="bg1"/>
                </a:solidFill>
              </a:rPr>
              <a:t>(A d): create “a set kind of guidelines”</a:t>
            </a:r>
          </a:p>
          <a:p>
            <a:pPr lvl="1"/>
            <a:endParaRPr lang="en-GB" sz="3200" b="0" dirty="0">
              <a:solidFill>
                <a:schemeClr val="bg1"/>
              </a:solidFill>
            </a:endParaRP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405800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43838" y="164387"/>
            <a:ext cx="12192000" cy="6857999"/>
          </a:xfrm>
          <a:noFill/>
        </p:spPr>
        <p:txBody>
          <a:bodyPr numCol="2">
            <a:normAutofit/>
          </a:bodyPr>
          <a:lstStyle/>
          <a:p>
            <a:pPr marL="0" indent="0">
              <a:buNone/>
            </a:pPr>
            <a:r>
              <a:rPr lang="en-GB" sz="3200" b="1" u="sng" dirty="0"/>
              <a:t>Suggested solution </a:t>
            </a:r>
          </a:p>
          <a:p>
            <a:pPr marL="514350" indent="-514350">
              <a:buAutoNum type="arabicPeriod"/>
            </a:pPr>
            <a:r>
              <a:rPr lang="en-GB" sz="2800" dirty="0"/>
              <a:t>We state clearly in the code of conduct that this is an autistic-voice-first space</a:t>
            </a:r>
          </a:p>
          <a:p>
            <a:pPr marL="514350" indent="-514350">
              <a:buAutoNum type="arabicPeriod"/>
            </a:pPr>
            <a:r>
              <a:rPr lang="en-GB" sz="2800" dirty="0"/>
              <a:t>We do allow users to share stories about, or on behalf of, autistic people</a:t>
            </a:r>
          </a:p>
          <a:p>
            <a:pPr marL="514350" indent="-514350">
              <a:buAutoNum type="arabicPeriod"/>
            </a:pPr>
            <a:r>
              <a:rPr lang="en-GB" sz="2800" dirty="0"/>
              <a:t>We co-create guidelines about representing others in a respectful and valid way</a:t>
            </a:r>
          </a:p>
          <a:p>
            <a:pPr marL="514350" indent="-514350">
              <a:buAutoNum type="arabicPeriod"/>
            </a:pPr>
            <a:r>
              <a:rPr lang="en-GB" sz="2800" dirty="0"/>
              <a:t>Users have the option to only share with signed-in autistic viewers</a:t>
            </a:r>
          </a:p>
          <a:p>
            <a:pPr marL="514350" indent="-514350">
              <a:buAutoNum type="arabicPeriod"/>
            </a:pPr>
            <a:r>
              <a:rPr lang="en-GB" sz="2800" dirty="0"/>
              <a:t>Viewers have the option to only view stories shared by autistic people</a:t>
            </a:r>
          </a:p>
          <a:p>
            <a:pPr marL="0" indent="0">
              <a:buNone/>
            </a:pPr>
            <a:endParaRPr lang="en-GB" sz="3200" dirty="0"/>
          </a:p>
          <a:p>
            <a:pPr>
              <a:buFontTx/>
              <a:buChar char="-"/>
            </a:pPr>
            <a:endParaRPr lang="en-GB" sz="3200" dirty="0"/>
          </a:p>
          <a:p>
            <a:pPr>
              <a:buFontTx/>
              <a:buChar char="-"/>
            </a:pPr>
            <a:endParaRPr lang="en-GB" sz="3200" dirty="0"/>
          </a:p>
          <a:p>
            <a:endParaRPr lang="en-GB" sz="3200" dirty="0"/>
          </a:p>
        </p:txBody>
      </p:sp>
      <p:pic>
        <p:nvPicPr>
          <p:cNvPr id="2050" name="Picture 2" descr="brown wooden bridge">
            <a:extLst>
              <a:ext uri="{FF2B5EF4-FFF2-40B4-BE49-F238E27FC236}">
                <a16:creationId xmlns:a16="http://schemas.microsoft.com/office/drawing/2014/main" id="{779071A4-75C4-B043-A8CA-9DDDD1A8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350" y="0"/>
            <a:ext cx="4438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05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43838" y="164387"/>
            <a:ext cx="12192000" cy="6857999"/>
          </a:xfrm>
          <a:noFill/>
        </p:spPr>
        <p:txBody>
          <a:bodyPr numCol="2">
            <a:normAutofit/>
          </a:bodyPr>
          <a:lstStyle/>
          <a:p>
            <a:pPr marL="0" indent="0">
              <a:buNone/>
            </a:pPr>
            <a:r>
              <a:rPr lang="en-GB" sz="2400" b="1" u="sng" dirty="0"/>
              <a:t>What’s next</a:t>
            </a:r>
            <a:endParaRPr lang="en-GB" sz="2400" b="1" dirty="0"/>
          </a:p>
          <a:p>
            <a:pPr>
              <a:buFontTx/>
              <a:buChar char="-"/>
            </a:pPr>
            <a:r>
              <a:rPr lang="en-GB" sz="2400" dirty="0"/>
              <a:t>Discuss</a:t>
            </a:r>
          </a:p>
          <a:p>
            <a:pPr>
              <a:buFontTx/>
              <a:buChar char="-"/>
            </a:pPr>
            <a:r>
              <a:rPr lang="en-GB" sz="2400" dirty="0"/>
              <a:t>Share your point of view</a:t>
            </a:r>
          </a:p>
          <a:p>
            <a:pPr>
              <a:buFontTx/>
              <a:buChar char="-"/>
            </a:pPr>
            <a:r>
              <a:rPr lang="en-GB" sz="2400" dirty="0"/>
              <a:t>Share ideas, suggestions and concerns.</a:t>
            </a:r>
          </a:p>
          <a:p>
            <a:pPr marL="0" indent="0">
              <a:buNone/>
            </a:pPr>
            <a:r>
              <a:rPr lang="en-GB" sz="2400" b="1" u="sng" dirty="0"/>
              <a:t>Remember</a:t>
            </a:r>
          </a:p>
          <a:p>
            <a:pPr>
              <a:buFontTx/>
              <a:buChar char="-"/>
            </a:pPr>
            <a:r>
              <a:rPr lang="en-GB" sz="2400" dirty="0"/>
              <a:t>Treat others with respect and kindness </a:t>
            </a:r>
          </a:p>
          <a:p>
            <a:pPr>
              <a:buFontTx/>
              <a:buChar char="-"/>
            </a:pPr>
            <a:r>
              <a:rPr lang="en-GB" sz="2400" dirty="0"/>
              <a:t>If you need a break for any reason you can switch your camera and microphone off at any time</a:t>
            </a:r>
          </a:p>
          <a:p>
            <a:pPr>
              <a:buFontTx/>
              <a:buChar char="-"/>
            </a:pPr>
            <a:r>
              <a:rPr lang="en-GB" sz="2400" dirty="0"/>
              <a:t>You can share your thoughts privately by using the chat to write a message with someone from the research team (Georgia, Bethan, or Kirstie)</a:t>
            </a:r>
          </a:p>
          <a:p>
            <a:pPr>
              <a:buFontTx/>
              <a:buChar char="-"/>
            </a:pPr>
            <a:r>
              <a:rPr lang="en-GB" sz="2400" dirty="0"/>
              <a:t>You can raise a hand if you want to speak and a facilitator will try to bring you in</a:t>
            </a:r>
          </a:p>
          <a:p>
            <a:pPr>
              <a:buFontTx/>
              <a:buChar char="-"/>
            </a:pPr>
            <a:endParaRPr lang="en-GB" sz="2400" dirty="0"/>
          </a:p>
          <a:p>
            <a:pPr>
              <a:buFontTx/>
              <a:buChar char="-"/>
            </a:pPr>
            <a:endParaRPr lang="en-GB" sz="2400" dirty="0"/>
          </a:p>
          <a:p>
            <a:pPr>
              <a:buFontTx/>
              <a:buChar char="-"/>
            </a:pPr>
            <a:endParaRPr lang="en-GB" sz="2400" dirty="0"/>
          </a:p>
          <a:p>
            <a:endParaRPr lang="en-GB" sz="2400" dirty="0"/>
          </a:p>
        </p:txBody>
      </p:sp>
      <p:pic>
        <p:nvPicPr>
          <p:cNvPr id="2050" name="Picture 2" descr="brown wooden bridge">
            <a:extLst>
              <a:ext uri="{FF2B5EF4-FFF2-40B4-BE49-F238E27FC236}">
                <a16:creationId xmlns:a16="http://schemas.microsoft.com/office/drawing/2014/main" id="{779071A4-75C4-B043-A8CA-9DDDD1A8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350" y="0"/>
            <a:ext cx="4438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816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endParaRPr lang="en-US" dirty="0"/>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1161362" y="772352"/>
            <a:ext cx="10129938"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000" dirty="0">
                <a:solidFill>
                  <a:schemeClr val="bg1"/>
                </a:solidFill>
              </a:rPr>
              <a:t>Trust the ouch</a:t>
            </a:r>
            <a:r>
              <a:rPr lang="en-GB" sz="2800" dirty="0">
                <a:solidFill>
                  <a:schemeClr val="bg1"/>
                </a:solidFill>
              </a:rPr>
              <a:t>: It’s likely that if someone says they’re hurt, they really are hurt; listen and trust them, even (and especially if) you don’t understand why or how.</a:t>
            </a:r>
          </a:p>
          <a:p>
            <a:pPr lvl="0" algn="ctr">
              <a:defRPr/>
            </a:pPr>
            <a:r>
              <a:rPr lang="en-GB" sz="2800" dirty="0">
                <a:solidFill>
                  <a:schemeClr val="bg1"/>
                </a:solidFill>
              </a:rPr>
              <a:t> </a:t>
            </a:r>
          </a:p>
          <a:p>
            <a:pPr lvl="0" algn="ctr">
              <a:defRPr/>
            </a:pPr>
            <a:r>
              <a:rPr lang="en-GB" sz="2800" i="1" dirty="0" err="1">
                <a:solidFill>
                  <a:schemeClr val="bg1"/>
                </a:solidFill>
              </a:rPr>
              <a:t>AutAngels</a:t>
            </a:r>
            <a:r>
              <a:rPr lang="en-GB" sz="2800" i="1" dirty="0">
                <a:solidFill>
                  <a:schemeClr val="bg1"/>
                </a:solidFill>
              </a:rPr>
              <a:t> Code of Conduct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t>
            </a:r>
            <a:r>
              <a:rPr lang="en-GB" sz="1867" dirty="0" err="1">
                <a:solidFill>
                  <a:schemeClr val="bg1"/>
                </a:solidFill>
              </a:rPr>
              <a:t>www.autangel.org.uk</a:t>
            </a:r>
            <a:r>
              <a:rPr lang="en-GB" sz="1867" dirty="0">
                <a:solidFill>
                  <a:schemeClr val="bg1"/>
                </a:solidFill>
              </a:rPr>
              <a:t>/</a:t>
            </a:r>
            <a:r>
              <a:rPr lang="en-GB" sz="1867" dirty="0" err="1">
                <a:solidFill>
                  <a:schemeClr val="bg1"/>
                </a:solidFill>
              </a:rPr>
              <a:t>wp</a:t>
            </a:r>
            <a:r>
              <a:rPr lang="en-GB" sz="1867" dirty="0">
                <a:solidFill>
                  <a:schemeClr val="bg1"/>
                </a:solidFill>
              </a:rPr>
              <a:t>-content/uploads/2020/11/1904-autangel-code-of-conduct-1.pdf</a:t>
            </a:r>
          </a:p>
        </p:txBody>
      </p:sp>
    </p:spTree>
    <p:extLst>
      <p:ext uri="{BB962C8B-B14F-4D97-AF65-F5344CB8AC3E}">
        <p14:creationId xmlns:p14="http://schemas.microsoft.com/office/powerpoint/2010/main" val="4001614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43838" y="164387"/>
            <a:ext cx="12192000" cy="6857999"/>
          </a:xfrm>
          <a:noFill/>
        </p:spPr>
        <p:txBody>
          <a:bodyPr numCol="2">
            <a:normAutofit/>
          </a:bodyPr>
          <a:lstStyle/>
          <a:p>
            <a:pPr marL="0" indent="0">
              <a:buNone/>
            </a:pPr>
            <a:r>
              <a:rPr lang="en-GB" sz="3200" b="1" u="sng" dirty="0"/>
              <a:t>Suggested solution </a:t>
            </a:r>
          </a:p>
          <a:p>
            <a:pPr marL="514350" indent="-514350">
              <a:buAutoNum type="arabicPeriod"/>
            </a:pPr>
            <a:r>
              <a:rPr lang="en-GB" sz="2800" dirty="0">
                <a:solidFill>
                  <a:schemeClr val="bg2">
                    <a:lumMod val="90000"/>
                  </a:schemeClr>
                </a:solidFill>
              </a:rPr>
              <a:t>We state clearly in the code of conduct that this is an autistic voice first space</a:t>
            </a:r>
          </a:p>
          <a:p>
            <a:pPr marL="514350" indent="-514350">
              <a:buAutoNum type="arabicPeriod"/>
            </a:pPr>
            <a:r>
              <a:rPr lang="en-GB" sz="2800" dirty="0">
                <a:solidFill>
                  <a:schemeClr val="bg2">
                    <a:lumMod val="90000"/>
                  </a:schemeClr>
                </a:solidFill>
              </a:rPr>
              <a:t>We do allow users to share stories about, or on behalf of, autistic people</a:t>
            </a:r>
          </a:p>
          <a:p>
            <a:pPr marL="514350" indent="-514350">
              <a:buAutoNum type="arabicPeriod"/>
            </a:pPr>
            <a:r>
              <a:rPr lang="en-GB" sz="2800" dirty="0">
                <a:solidFill>
                  <a:schemeClr val="bg2">
                    <a:lumMod val="90000"/>
                  </a:schemeClr>
                </a:solidFill>
              </a:rPr>
              <a:t>We co-create guidelines: sharing for others in a respectful and valid way</a:t>
            </a:r>
          </a:p>
          <a:p>
            <a:pPr marL="514350" indent="-514350">
              <a:buAutoNum type="arabicPeriod"/>
            </a:pPr>
            <a:r>
              <a:rPr lang="en-GB" sz="2800" dirty="0">
                <a:solidFill>
                  <a:schemeClr val="bg2">
                    <a:lumMod val="90000"/>
                  </a:schemeClr>
                </a:solidFill>
              </a:rPr>
              <a:t>Users have the option to only share with signed-in autistic viewers</a:t>
            </a:r>
          </a:p>
          <a:p>
            <a:pPr marL="514350" indent="-514350">
              <a:buAutoNum type="arabicPeriod"/>
            </a:pPr>
            <a:r>
              <a:rPr lang="en-GB" sz="2800" dirty="0">
                <a:solidFill>
                  <a:schemeClr val="bg2">
                    <a:lumMod val="90000"/>
                  </a:schemeClr>
                </a:solidFill>
              </a:rPr>
              <a:t>Viewers have the option to only view stories shared by autistic people</a:t>
            </a:r>
          </a:p>
          <a:p>
            <a:pPr marL="0" indent="0">
              <a:buNone/>
            </a:pPr>
            <a:endParaRPr lang="en-GB" sz="3200" dirty="0"/>
          </a:p>
          <a:p>
            <a:pPr>
              <a:buFontTx/>
              <a:buChar char="-"/>
            </a:pPr>
            <a:endParaRPr lang="en-GB" sz="3200" dirty="0"/>
          </a:p>
          <a:p>
            <a:pPr>
              <a:buFontTx/>
              <a:buChar char="-"/>
            </a:pPr>
            <a:endParaRPr lang="en-GB" sz="3200" dirty="0"/>
          </a:p>
          <a:p>
            <a:endParaRPr lang="en-GB" sz="3200" dirty="0"/>
          </a:p>
        </p:txBody>
      </p:sp>
      <p:pic>
        <p:nvPicPr>
          <p:cNvPr id="2050" name="Picture 2" descr="brown wooden bridge">
            <a:extLst>
              <a:ext uri="{FF2B5EF4-FFF2-40B4-BE49-F238E27FC236}">
                <a16:creationId xmlns:a16="http://schemas.microsoft.com/office/drawing/2014/main" id="{779071A4-75C4-B043-A8CA-9DDDD1A8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350" y="0"/>
            <a:ext cx="443865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675F92-14AB-CE4D-98EB-90E2A3ECBFC1}"/>
              </a:ext>
            </a:extLst>
          </p:cNvPr>
          <p:cNvSpPr txBox="1"/>
          <p:nvPr/>
        </p:nvSpPr>
        <p:spPr>
          <a:xfrm>
            <a:off x="143838" y="5537771"/>
            <a:ext cx="10695398" cy="1384995"/>
          </a:xfrm>
          <a:prstGeom prst="rect">
            <a:avLst/>
          </a:prstGeom>
          <a:noFill/>
        </p:spPr>
        <p:txBody>
          <a:bodyPr wrap="square" rtlCol="0">
            <a:spAutoFit/>
          </a:bodyPr>
          <a:lstStyle/>
          <a:p>
            <a:r>
              <a:rPr lang="en-US" sz="2800" b="1" dirty="0">
                <a:solidFill>
                  <a:schemeClr val="bg1"/>
                </a:solidFill>
              </a:rPr>
              <a:t>What do you think about this solution?</a:t>
            </a:r>
          </a:p>
          <a:p>
            <a:r>
              <a:rPr lang="en-US" sz="2800" b="1" dirty="0">
                <a:solidFill>
                  <a:schemeClr val="bg1"/>
                </a:solidFill>
              </a:rPr>
              <a:t>What would make it better?</a:t>
            </a:r>
          </a:p>
          <a:p>
            <a:r>
              <a:rPr lang="en-US" sz="2800" b="1" dirty="0">
                <a:solidFill>
                  <a:schemeClr val="bg1"/>
                </a:solidFill>
              </a:rPr>
              <a:t>Any concerns or thoughts you would like to share?</a:t>
            </a:r>
          </a:p>
        </p:txBody>
      </p:sp>
    </p:spTree>
    <p:extLst>
      <p:ext uri="{BB962C8B-B14F-4D97-AF65-F5344CB8AC3E}">
        <p14:creationId xmlns:p14="http://schemas.microsoft.com/office/powerpoint/2010/main" val="400607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889E9E-379D-4EA2-BDE7-80EC9A3015F6}"/>
              </a:ext>
            </a:extLst>
          </p:cNvPr>
          <p:cNvSpPr>
            <a:spLocks noGrp="1"/>
          </p:cNvSpPr>
          <p:nvPr>
            <p:ph type="body" sz="quarter" idx="20"/>
          </p:nvPr>
        </p:nvSpPr>
        <p:spPr/>
        <p:txBody>
          <a:bodyPr/>
          <a:lstStyle/>
          <a:p>
            <a:r>
              <a:rPr lang="en-GB" dirty="0"/>
              <a:t>Citizen Science Platform: Recap/Intro </a:t>
            </a:r>
          </a:p>
        </p:txBody>
      </p:sp>
      <p:sp>
        <p:nvSpPr>
          <p:cNvPr id="9" name="TextBox 8">
            <a:extLst>
              <a:ext uri="{FF2B5EF4-FFF2-40B4-BE49-F238E27FC236}">
                <a16:creationId xmlns:a16="http://schemas.microsoft.com/office/drawing/2014/main" id="{170C2A42-A088-4AF8-AD9D-9F1FBC0C4C5A}"/>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a:p>
            <a:r>
              <a:rPr lang="en-GB" sz="1867" dirty="0">
                <a:solidFill>
                  <a:schemeClr val="bg1"/>
                </a:solidFill>
              </a:rPr>
              <a:t>https://github.com/alan-turing-institute/AutisticaCitizenScience</a:t>
            </a:r>
          </a:p>
        </p:txBody>
      </p:sp>
      <p:sp>
        <p:nvSpPr>
          <p:cNvPr id="12" name="Text Placeholder 1">
            <a:extLst>
              <a:ext uri="{FF2B5EF4-FFF2-40B4-BE49-F238E27FC236}">
                <a16:creationId xmlns:a16="http://schemas.microsoft.com/office/drawing/2014/main" id="{3315A6ED-8D22-4176-9492-AF01C1D12E5A}"/>
              </a:ext>
            </a:extLst>
          </p:cNvPr>
          <p:cNvSpPr txBox="1">
            <a:spLocks/>
          </p:cNvSpPr>
          <p:nvPr/>
        </p:nvSpPr>
        <p:spPr>
          <a:xfrm>
            <a:off x="575733"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We are building a </a:t>
            </a:r>
            <a:r>
              <a:rPr lang="en-GB" sz="3200" b="1" dirty="0">
                <a:solidFill>
                  <a:schemeClr val="bg1"/>
                </a:solidFill>
              </a:rPr>
              <a:t>citizen science platform </a:t>
            </a:r>
            <a:r>
              <a:rPr lang="en-GB" sz="3200" dirty="0">
                <a:solidFill>
                  <a:schemeClr val="bg1"/>
                </a:solidFill>
              </a:rPr>
              <a:t>with autistic people and their families to investigate the impact of sensory processing differences.</a:t>
            </a:r>
            <a:endParaRPr lang="en-GB" sz="3200" b="1" dirty="0">
              <a:solidFill>
                <a:schemeClr val="bg1"/>
              </a:solidFill>
            </a:endParaRPr>
          </a:p>
        </p:txBody>
      </p:sp>
      <p:sp>
        <p:nvSpPr>
          <p:cNvPr id="2" name="TextBox 1">
            <a:extLst>
              <a:ext uri="{FF2B5EF4-FFF2-40B4-BE49-F238E27FC236}">
                <a16:creationId xmlns:a16="http://schemas.microsoft.com/office/drawing/2014/main" id="{B6150E4F-5754-4F4E-8828-7B779564304D}"/>
              </a:ext>
            </a:extLst>
          </p:cNvPr>
          <p:cNvSpPr txBox="1"/>
          <p:nvPr/>
        </p:nvSpPr>
        <p:spPr>
          <a:xfrm>
            <a:off x="11257808" y="6444343"/>
            <a:ext cx="0" cy="0"/>
          </a:xfrm>
          <a:prstGeom prst="rect">
            <a:avLst/>
          </a:prstGeom>
          <a:noFill/>
        </p:spPr>
        <p:txBody>
          <a:bodyPr wrap="none" lIns="0" tIns="0" rIns="0" bIns="0" rtlCol="0">
            <a:noAutofit/>
          </a:bodyPr>
          <a:lstStyle/>
          <a:p>
            <a:pPr defTabSz="1219170"/>
            <a:endParaRPr lang="en-US" sz="2133" dirty="0">
              <a:solidFill>
                <a:prstClr val="black"/>
              </a:solidFill>
            </a:endParaRPr>
          </a:p>
        </p:txBody>
      </p:sp>
      <p:sp>
        <p:nvSpPr>
          <p:cNvPr id="7" name="Text Placeholder 1">
            <a:extLst>
              <a:ext uri="{FF2B5EF4-FFF2-40B4-BE49-F238E27FC236}">
                <a16:creationId xmlns:a16="http://schemas.microsoft.com/office/drawing/2014/main" id="{BD888DBE-1CCC-4E65-9DD7-B47119912880}"/>
              </a:ext>
            </a:extLst>
          </p:cNvPr>
          <p:cNvSpPr txBox="1">
            <a:spLocks/>
          </p:cNvSpPr>
          <p:nvPr/>
        </p:nvSpPr>
        <p:spPr>
          <a:xfrm>
            <a:off x="575733" y="5706263"/>
            <a:ext cx="11616267" cy="1151736"/>
          </a:xfrm>
          <a:prstGeom prst="rect">
            <a:avLst/>
          </a:prstGeom>
        </p:spPr>
        <p:txBody>
          <a:bodyPr vert="horz" lIns="0" tIns="0" rIns="144000" bIns="96000" rtlCol="0" anchor="b" anchorCtr="0">
            <a:noAutofit/>
          </a:bodyPr>
          <a:lstStyle>
            <a:lvl1pPr marL="0" marR="0" indent="0" algn="r" defTabSz="914400" rtl="0" eaLnBrk="0" fontAlgn="base" latinLnBrk="0" hangingPunct="0">
              <a:lnSpc>
                <a:spcPct val="114000"/>
              </a:lnSpc>
              <a:spcBef>
                <a:spcPct val="0"/>
              </a:spcBef>
              <a:spcAft>
                <a:spcPts val="0"/>
              </a:spcAft>
              <a:buClrTx/>
              <a:buSzTx/>
              <a:buFont typeface="Arial" panose="020B0604020202020204" pitchFamily="34" charset="0"/>
              <a:buNone/>
              <a:tabLst/>
              <a:defRPr sz="1400" b="0" kern="1200">
                <a:solidFill>
                  <a:schemeClr val="bg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12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1867" dirty="0">
              <a:latin typeface="Arial" panose="020B0604020202020204" pitchFamily="34" charset="0"/>
              <a:cs typeface="Arial" panose="020B0604020202020204" pitchFamily="34" charset="0"/>
            </a:endParaRPr>
          </a:p>
        </p:txBody>
      </p:sp>
      <p:sp>
        <p:nvSpPr>
          <p:cNvPr id="8" name="Text Placeholder 1">
            <a:extLst>
              <a:ext uri="{FF2B5EF4-FFF2-40B4-BE49-F238E27FC236}">
                <a16:creationId xmlns:a16="http://schemas.microsoft.com/office/drawing/2014/main" id="{4D6C6ED4-83C3-264F-9315-E6B773E5750C}"/>
              </a:ext>
            </a:extLst>
          </p:cNvPr>
          <p:cNvSpPr txBox="1">
            <a:spLocks/>
          </p:cNvSpPr>
          <p:nvPr/>
        </p:nvSpPr>
        <p:spPr>
          <a:xfrm>
            <a:off x="4408262"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The platform will let people </a:t>
            </a:r>
            <a:r>
              <a:rPr lang="en-GB" sz="3200" b="1" dirty="0">
                <a:solidFill>
                  <a:schemeClr val="bg1"/>
                </a:solidFill>
              </a:rPr>
              <a:t>share experiences </a:t>
            </a:r>
            <a:r>
              <a:rPr lang="en-GB" sz="3200" dirty="0">
                <a:solidFill>
                  <a:schemeClr val="bg1"/>
                </a:solidFill>
              </a:rPr>
              <a:t>with researchers and/or </a:t>
            </a:r>
            <a:r>
              <a:rPr lang="en-GB" sz="3200" b="1" dirty="0">
                <a:solidFill>
                  <a:schemeClr val="bg1"/>
                </a:solidFill>
              </a:rPr>
              <a:t>publish them on the platform</a:t>
            </a:r>
            <a:r>
              <a:rPr lang="en-GB" sz="3200" dirty="0">
                <a:solidFill>
                  <a:schemeClr val="bg1"/>
                </a:solidFill>
              </a:rPr>
              <a:t>.</a:t>
            </a:r>
          </a:p>
        </p:txBody>
      </p:sp>
      <p:sp>
        <p:nvSpPr>
          <p:cNvPr id="10" name="Text Placeholder 1">
            <a:extLst>
              <a:ext uri="{FF2B5EF4-FFF2-40B4-BE49-F238E27FC236}">
                <a16:creationId xmlns:a16="http://schemas.microsoft.com/office/drawing/2014/main" id="{B1F3B70A-247C-8942-BDD4-5D6ED344C4F6}"/>
              </a:ext>
            </a:extLst>
          </p:cNvPr>
          <p:cNvSpPr txBox="1">
            <a:spLocks/>
          </p:cNvSpPr>
          <p:nvPr/>
        </p:nvSpPr>
        <p:spPr>
          <a:xfrm>
            <a:off x="8240790" y="1370119"/>
            <a:ext cx="3520276" cy="4454760"/>
          </a:xfrm>
          <a:prstGeom prst="rect">
            <a:avLst/>
          </a:prstGeom>
          <a:solidFill>
            <a:schemeClr val="accent2"/>
          </a:solid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3200" dirty="0">
                <a:solidFill>
                  <a:schemeClr val="bg1"/>
                </a:solidFill>
              </a:rPr>
              <a:t>Before an experience is published, it must be </a:t>
            </a:r>
            <a:r>
              <a:rPr lang="en-GB" sz="3200" b="1" dirty="0">
                <a:solidFill>
                  <a:schemeClr val="bg1"/>
                </a:solidFill>
              </a:rPr>
              <a:t>read</a:t>
            </a:r>
            <a:r>
              <a:rPr lang="en-GB" sz="3200" dirty="0">
                <a:solidFill>
                  <a:schemeClr val="bg1"/>
                </a:solidFill>
              </a:rPr>
              <a:t> and </a:t>
            </a:r>
            <a:r>
              <a:rPr lang="en-GB" sz="3200" b="1" dirty="0">
                <a:solidFill>
                  <a:schemeClr val="bg1"/>
                </a:solidFill>
              </a:rPr>
              <a:t>accepted</a:t>
            </a:r>
            <a:r>
              <a:rPr lang="en-GB" sz="3200" dirty="0">
                <a:solidFill>
                  <a:schemeClr val="bg1"/>
                </a:solidFill>
              </a:rPr>
              <a:t> by at least one </a:t>
            </a:r>
            <a:r>
              <a:rPr lang="en-GB" sz="3200" b="1" dirty="0">
                <a:solidFill>
                  <a:schemeClr val="bg1"/>
                </a:solidFill>
              </a:rPr>
              <a:t>moderator</a:t>
            </a:r>
            <a:r>
              <a:rPr lang="en-GB" sz="3200" dirty="0">
                <a:solidFill>
                  <a:schemeClr val="bg1"/>
                </a:solidFill>
              </a:rPr>
              <a:t>.</a:t>
            </a:r>
          </a:p>
        </p:txBody>
      </p:sp>
    </p:spTree>
    <p:extLst>
      <p:ext uri="{BB962C8B-B14F-4D97-AF65-F5344CB8AC3E}">
        <p14:creationId xmlns:p14="http://schemas.microsoft.com/office/powerpoint/2010/main" val="2998196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5400" dirty="0">
                <a:solidFill>
                  <a:schemeClr val="bg1"/>
                </a:solidFill>
              </a:rPr>
              <a:t>Guidelines </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4123683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3200" dirty="0">
                <a:solidFill>
                  <a:schemeClr val="bg1"/>
                </a:solidFill>
              </a:rPr>
              <a:t>(P d): “I feel quite strongly that we should be able to share a story, because…my son’s non-verbal, so his behaviour displays a lot of how he feels, and as his Mum I feel I understand him pretty well, and I would hate for people’s voices not to be heard because they can’t express it”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852167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2800" dirty="0">
                <a:solidFill>
                  <a:schemeClr val="bg1"/>
                </a:solidFill>
              </a:rPr>
              <a:t>(A d): “I would be absolutely fine with, ‘we went into a supermarket, Jack became upset because the lights were flickering again, this is something that has bothered him before’, whereas I would have a real problem with the parents saying something like, ‘We went into the supermarket, Jack had a bloody meltdown again, I hate it when he does this, it’s so difficult being me’, because we do see an awful lot of parents complaining how difficult we are to deal with – people like us – so I think there needs to be something in there about this group has to focus on the person’s experience not the caregiver’s experience.”</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107942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4000" dirty="0">
                <a:solidFill>
                  <a:schemeClr val="bg1"/>
                </a:solidFill>
              </a:rPr>
              <a:t>(P d): “unless we do include people who are non-verbal or not or minimally verbal, they’re going to continue to be a neglected group.”</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373794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4000" dirty="0">
                <a:solidFill>
                  <a:schemeClr val="bg1"/>
                </a:solidFill>
              </a:rPr>
              <a:t>(A P d): “…distortions are very important, because we want raw data…it needs to be given even to non-verbal people to deliver feedback through pictures, through other ways…the more opportunities [for] people to express them[selves] directly the better. We want…as unbiased, authentic information as possible”</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684369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4000" dirty="0">
                <a:solidFill>
                  <a:schemeClr val="bg1"/>
                </a:solidFill>
              </a:rPr>
              <a:t>(A d): “depends how close they [the person doing the reporting] are…as long as it’s…a close parent, or guardian, or sibling, someone…the person themselves could trust.”</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2677644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143838" y="164387"/>
            <a:ext cx="12192000" cy="6857999"/>
          </a:xfrm>
          <a:noFill/>
        </p:spPr>
        <p:txBody>
          <a:bodyPr numCol="2">
            <a:normAutofit/>
          </a:bodyPr>
          <a:lstStyle/>
          <a:p>
            <a:pPr marL="0" indent="0">
              <a:buNone/>
            </a:pPr>
            <a:r>
              <a:rPr lang="en-GB" sz="2400" b="1" u="sng" dirty="0"/>
              <a:t>What’s next</a:t>
            </a:r>
            <a:endParaRPr lang="en-GB" sz="2400" b="1" dirty="0"/>
          </a:p>
          <a:p>
            <a:pPr>
              <a:buFontTx/>
              <a:buChar char="-"/>
            </a:pPr>
            <a:r>
              <a:rPr lang="en-GB" sz="2400" dirty="0"/>
              <a:t>Discuss</a:t>
            </a:r>
          </a:p>
          <a:p>
            <a:pPr>
              <a:buFontTx/>
              <a:buChar char="-"/>
            </a:pPr>
            <a:r>
              <a:rPr lang="en-GB" sz="2400" dirty="0"/>
              <a:t>Share your point of view</a:t>
            </a:r>
          </a:p>
          <a:p>
            <a:pPr>
              <a:buFontTx/>
              <a:buChar char="-"/>
            </a:pPr>
            <a:r>
              <a:rPr lang="en-GB" sz="2400" dirty="0"/>
              <a:t>Share ideas, suggestions and concerns.</a:t>
            </a:r>
          </a:p>
          <a:p>
            <a:pPr marL="0" indent="0">
              <a:buNone/>
            </a:pPr>
            <a:r>
              <a:rPr lang="en-GB" sz="2400" b="1" u="sng" dirty="0"/>
              <a:t>Remember</a:t>
            </a:r>
          </a:p>
          <a:p>
            <a:pPr>
              <a:buFontTx/>
              <a:buChar char="-"/>
            </a:pPr>
            <a:r>
              <a:rPr lang="en-GB" sz="2400" dirty="0"/>
              <a:t>Treat others with respect and kindness </a:t>
            </a:r>
          </a:p>
          <a:p>
            <a:pPr>
              <a:buFontTx/>
              <a:buChar char="-"/>
            </a:pPr>
            <a:r>
              <a:rPr lang="en-GB" sz="2400" dirty="0"/>
              <a:t>If you need a break for any reason you can switch your camera and microphone off at any time</a:t>
            </a:r>
          </a:p>
          <a:p>
            <a:pPr>
              <a:buFontTx/>
              <a:buChar char="-"/>
            </a:pPr>
            <a:r>
              <a:rPr lang="en-GB" sz="2400" dirty="0"/>
              <a:t>You can share your thoughts privately by using the chat to write a message with someone from the research team (Georgia, Bethan, or Kirstie)</a:t>
            </a:r>
          </a:p>
          <a:p>
            <a:pPr>
              <a:buFontTx/>
              <a:buChar char="-"/>
            </a:pPr>
            <a:r>
              <a:rPr lang="en-GB" sz="2400" dirty="0"/>
              <a:t>You can raise a hand if you want to speak and a facilitator will try to bring you in</a:t>
            </a:r>
          </a:p>
          <a:p>
            <a:pPr>
              <a:buFontTx/>
              <a:buChar char="-"/>
            </a:pPr>
            <a:endParaRPr lang="en-GB" sz="2400" dirty="0"/>
          </a:p>
          <a:p>
            <a:pPr>
              <a:buFontTx/>
              <a:buChar char="-"/>
            </a:pPr>
            <a:endParaRPr lang="en-GB" sz="2400" dirty="0"/>
          </a:p>
          <a:p>
            <a:pPr>
              <a:buFontTx/>
              <a:buChar char="-"/>
            </a:pPr>
            <a:endParaRPr lang="en-GB" sz="2400" dirty="0"/>
          </a:p>
          <a:p>
            <a:endParaRPr lang="en-GB" sz="2400" dirty="0"/>
          </a:p>
        </p:txBody>
      </p:sp>
      <p:pic>
        <p:nvPicPr>
          <p:cNvPr id="2050" name="Picture 2" descr="brown wooden bridge">
            <a:extLst>
              <a:ext uri="{FF2B5EF4-FFF2-40B4-BE49-F238E27FC236}">
                <a16:creationId xmlns:a16="http://schemas.microsoft.com/office/drawing/2014/main" id="{779071A4-75C4-B043-A8CA-9DDDD1A8DE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350" y="0"/>
            <a:ext cx="4438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68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5400" dirty="0">
                <a:solidFill>
                  <a:schemeClr val="bg1"/>
                </a:solidFill>
              </a:rPr>
              <a:t>What should the guidelines include?</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4255344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764088" y="59632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r>
              <a:rPr lang="en-GB" sz="5400" dirty="0">
                <a:solidFill>
                  <a:schemeClr val="bg1"/>
                </a:solidFill>
              </a:rPr>
              <a:t>Thank you!</a:t>
            </a:r>
          </a:p>
          <a:p>
            <a:endParaRPr lang="en-GB" sz="5400" dirty="0">
              <a:solidFill>
                <a:schemeClr val="bg1"/>
              </a:solidFill>
            </a:endParaRPr>
          </a:p>
          <a:p>
            <a:r>
              <a:rPr lang="en-GB" sz="3000" dirty="0">
                <a:solidFill>
                  <a:schemeClr val="bg1"/>
                </a:solidFill>
              </a:rPr>
              <a:t>More to say? Or want to volunteer? Email </a:t>
            </a:r>
            <a:r>
              <a:rPr lang="en-GB" sz="3000" dirty="0">
                <a:solidFill>
                  <a:schemeClr val="bg1"/>
                </a:solidFill>
                <a:hlinkClick r:id="rId2"/>
              </a:rPr>
              <a:t>gaitkenhead@turing.ac.uk</a:t>
            </a:r>
            <a:r>
              <a:rPr lang="en-GB" sz="3000" dirty="0">
                <a:solidFill>
                  <a:schemeClr val="bg1"/>
                </a:solidFill>
              </a:rPr>
              <a:t>. </a:t>
            </a: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760947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575735" y="548218"/>
            <a:ext cx="7462424" cy="5214063"/>
          </a:xfrm>
          <a:noFill/>
        </p:spPr>
        <p:txBody>
          <a:bodyPr numCol="2">
            <a:normAutofit fontScale="92500" lnSpcReduction="10000"/>
          </a:bodyPr>
          <a:lstStyle/>
          <a:p>
            <a:pPr marL="0" indent="0">
              <a:buNone/>
            </a:pPr>
            <a:r>
              <a:rPr lang="en-GB" sz="4267" dirty="0"/>
              <a:t>Thank you to the project team and you for listening</a:t>
            </a:r>
          </a:p>
          <a:p>
            <a:r>
              <a:rPr lang="en-GB" sz="3200" dirty="0"/>
              <a:t>Kirstie Whitaker</a:t>
            </a:r>
          </a:p>
          <a:p>
            <a:r>
              <a:rPr lang="en-GB" sz="3200" dirty="0"/>
              <a:t>Otis Smith</a:t>
            </a:r>
          </a:p>
          <a:p>
            <a:r>
              <a:rPr lang="en-GB" sz="3200" dirty="0"/>
              <a:t>James Scott</a:t>
            </a:r>
          </a:p>
          <a:p>
            <a:r>
              <a:rPr lang="en-GB" sz="3200" dirty="0"/>
              <a:t>Sarah Markham</a:t>
            </a:r>
          </a:p>
          <a:p>
            <a:r>
              <a:rPr lang="en-GB" sz="3200" dirty="0"/>
              <a:t>James Cusack</a:t>
            </a:r>
          </a:p>
          <a:p>
            <a:r>
              <a:rPr lang="en-GB" sz="3200" dirty="0"/>
              <a:t>Bethan Davies</a:t>
            </a:r>
          </a:p>
          <a:p>
            <a:r>
              <a:rPr lang="en-GB" sz="3200" dirty="0"/>
              <a:t>Bastian </a:t>
            </a:r>
            <a:r>
              <a:rPr lang="en-GB" sz="3200" dirty="0" err="1"/>
              <a:t>Greshake</a:t>
            </a:r>
            <a:r>
              <a:rPr lang="en-GB" sz="3200" dirty="0"/>
              <a:t> </a:t>
            </a:r>
            <a:r>
              <a:rPr lang="en-GB" sz="3200" dirty="0" err="1"/>
              <a:t>Tzvoras</a:t>
            </a:r>
            <a:r>
              <a:rPr lang="en-GB" sz="3200" dirty="0"/>
              <a:t> </a:t>
            </a:r>
          </a:p>
          <a:p>
            <a:r>
              <a:rPr lang="en-GB" sz="3200" dirty="0"/>
              <a:t>Andrew Harding</a:t>
            </a:r>
          </a:p>
          <a:p>
            <a:r>
              <a:rPr lang="en-GB" sz="3200" dirty="0"/>
              <a:t>Craig Hall</a:t>
            </a:r>
          </a:p>
          <a:p>
            <a:r>
              <a:rPr lang="en-GB" sz="3200" dirty="0"/>
              <a:t>Otis Smith</a:t>
            </a:r>
          </a:p>
          <a:p>
            <a:r>
              <a:rPr lang="en-GB" sz="3200" dirty="0"/>
              <a:t>Tom Augur</a:t>
            </a:r>
          </a:p>
          <a:p>
            <a:r>
              <a:rPr lang="en-GB" sz="3200" dirty="0"/>
              <a:t>Ekaterina Harrison</a:t>
            </a:r>
          </a:p>
          <a:p>
            <a:r>
              <a:rPr lang="en-GB" sz="3200" dirty="0"/>
              <a:t>All our autistic community participants</a:t>
            </a:r>
          </a:p>
          <a:p>
            <a:r>
              <a:rPr lang="en-GB" sz="3200" dirty="0"/>
              <a:t>Katharina </a:t>
            </a:r>
            <a:r>
              <a:rPr lang="en-GB" sz="3200" dirty="0" err="1"/>
              <a:t>Kloppenborg</a:t>
            </a:r>
            <a:endParaRPr lang="en-GB" sz="3200" dirty="0"/>
          </a:p>
        </p:txBody>
      </p:sp>
      <p:grpSp>
        <p:nvGrpSpPr>
          <p:cNvPr id="12" name="Group 11">
            <a:extLst>
              <a:ext uri="{FF2B5EF4-FFF2-40B4-BE49-F238E27FC236}">
                <a16:creationId xmlns:a16="http://schemas.microsoft.com/office/drawing/2014/main" id="{A7710A75-DD7D-41EF-AAA1-458B3C5E44EC}"/>
              </a:ext>
            </a:extLst>
          </p:cNvPr>
          <p:cNvGrpSpPr/>
          <p:nvPr/>
        </p:nvGrpSpPr>
        <p:grpSpPr>
          <a:xfrm>
            <a:off x="8112267" y="548218"/>
            <a:ext cx="3504000" cy="5214063"/>
            <a:chOff x="5787751" y="369150"/>
            <a:chExt cx="2628000" cy="3910547"/>
          </a:xfrm>
        </p:grpSpPr>
        <p:sp>
          <p:nvSpPr>
            <p:cNvPr id="10" name="Rectangle 9">
              <a:extLst>
                <a:ext uri="{FF2B5EF4-FFF2-40B4-BE49-F238E27FC236}">
                  <a16:creationId xmlns:a16="http://schemas.microsoft.com/office/drawing/2014/main" id="{BA9D5E1B-F7CC-4ABB-83E3-AFD06C69F772}"/>
                </a:ext>
              </a:extLst>
            </p:cNvPr>
            <p:cNvSpPr/>
            <p:nvPr/>
          </p:nvSpPr>
          <p:spPr>
            <a:xfrm>
              <a:off x="5787751" y="369150"/>
              <a:ext cx="2628000" cy="39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5362" name="Picture 2">
              <a:extLst>
                <a:ext uri="{FF2B5EF4-FFF2-40B4-BE49-F238E27FC236}">
                  <a16:creationId xmlns:a16="http://schemas.microsoft.com/office/drawing/2014/main" id="{2F5BA51C-3794-4CAA-8543-0E2E8FB1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751" y="369150"/>
              <a:ext cx="2520000" cy="751059"/>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a:extLst>
                <a:ext uri="{FF2B5EF4-FFF2-40B4-BE49-F238E27FC236}">
                  <a16:creationId xmlns:a16="http://schemas.microsoft.com/office/drawing/2014/main" id="{99322314-0491-491B-93B0-E686CD128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751" y="1841051"/>
              <a:ext cx="2160000" cy="107035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836A11B-92FD-4244-99A7-D4AD6F25BA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686" b="11311"/>
            <a:stretch/>
          </p:blipFill>
          <p:spPr bwMode="auto">
            <a:xfrm>
              <a:off x="6201751" y="3434201"/>
              <a:ext cx="1800000" cy="82552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F384EBF-99B7-4F6E-B84F-EE2C37D107EC}"/>
                </a:ext>
              </a:extLst>
            </p:cNvPr>
            <p:cNvGrpSpPr/>
            <p:nvPr/>
          </p:nvGrpSpPr>
          <p:grpSpPr>
            <a:xfrm>
              <a:off x="5787751" y="2938805"/>
              <a:ext cx="2628000" cy="468000"/>
              <a:chOff x="5788542" y="2863163"/>
              <a:chExt cx="2628000" cy="468000"/>
            </a:xfrm>
          </p:grpSpPr>
          <p:sp>
            <p:nvSpPr>
              <p:cNvPr id="4" name="Rectangle 3">
                <a:extLst>
                  <a:ext uri="{FF2B5EF4-FFF2-40B4-BE49-F238E27FC236}">
                    <a16:creationId xmlns:a16="http://schemas.microsoft.com/office/drawing/2014/main" id="{F41A4AFD-A306-43D1-ABBB-8BECC459DE29}"/>
                  </a:ext>
                </a:extLst>
              </p:cNvPr>
              <p:cNvSpPr/>
              <p:nvPr/>
            </p:nvSpPr>
            <p:spPr>
              <a:xfrm>
                <a:off x="5788542" y="2863163"/>
                <a:ext cx="2628000" cy="4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5365" name="Picture 5">
                <a:extLst>
                  <a:ext uri="{FF2B5EF4-FFF2-40B4-BE49-F238E27FC236}">
                    <a16:creationId xmlns:a16="http://schemas.microsoft.com/office/drawing/2014/main" id="{17EC70B0-47C1-436D-89C3-493C742554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4123" y="2907486"/>
                <a:ext cx="2516838" cy="379355"/>
              </a:xfrm>
              <a:prstGeom prst="rect">
                <a:avLst/>
              </a:prstGeom>
              <a:noFill/>
              <a:extLst>
                <a:ext uri="{909E8E84-426E-40DD-AFC4-6F175D3DCCD1}">
                  <a14:hiddenFill xmlns:a14="http://schemas.microsoft.com/office/drawing/2010/main">
                    <a:solidFill>
                      <a:srgbClr val="FFFFFF"/>
                    </a:solidFill>
                  </a14:hiddenFill>
                </a:ext>
              </a:extLst>
            </p:spPr>
          </p:pic>
        </p:grpSp>
        <p:pic>
          <p:nvPicPr>
            <p:cNvPr id="15366" name="Picture 6">
              <a:extLst>
                <a:ext uri="{FF2B5EF4-FFF2-40B4-BE49-F238E27FC236}">
                  <a16:creationId xmlns:a16="http://schemas.microsoft.com/office/drawing/2014/main" id="{B2F58FB4-927D-4AC4-A47B-AEF1144396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1751" y="1147605"/>
              <a:ext cx="2520000" cy="66605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023C4437-4EC1-754C-867B-2DA66D376237}"/>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a:p>
            <a:r>
              <a:rPr lang="en-GB" sz="1867" dirty="0">
                <a:solidFill>
                  <a:schemeClr val="bg1"/>
                </a:solidFill>
              </a:rPr>
              <a:t>https://github.com/alan-turing-institute/AutisticaCitizenScience</a:t>
            </a:r>
          </a:p>
        </p:txBody>
      </p:sp>
    </p:spTree>
    <p:extLst>
      <p:ext uri="{BB962C8B-B14F-4D97-AF65-F5344CB8AC3E}">
        <p14:creationId xmlns:p14="http://schemas.microsoft.com/office/powerpoint/2010/main" val="36648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1688E3C0-7B2A-074E-B3DF-E69D24B8A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774"/>
            <a:ext cx="12192000" cy="6198453"/>
          </a:xfrm>
          <a:prstGeom prst="rect">
            <a:avLst/>
          </a:prstGeom>
        </p:spPr>
      </p:pic>
      <p:sp>
        <p:nvSpPr>
          <p:cNvPr id="2" name="Oval 1">
            <a:extLst>
              <a:ext uri="{FF2B5EF4-FFF2-40B4-BE49-F238E27FC236}">
                <a16:creationId xmlns:a16="http://schemas.microsoft.com/office/drawing/2014/main" id="{AD674694-8BA7-014F-B7AD-7EBD1C61E4C8}"/>
              </a:ext>
            </a:extLst>
          </p:cNvPr>
          <p:cNvSpPr/>
          <p:nvPr/>
        </p:nvSpPr>
        <p:spPr>
          <a:xfrm>
            <a:off x="7110013" y="2795988"/>
            <a:ext cx="1545771" cy="1447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p Arrow 2">
            <a:extLst>
              <a:ext uri="{FF2B5EF4-FFF2-40B4-BE49-F238E27FC236}">
                <a16:creationId xmlns:a16="http://schemas.microsoft.com/office/drawing/2014/main" id="{F3A45E4E-EEF2-2B41-9BAF-0B7B51901B4C}"/>
              </a:ext>
            </a:extLst>
          </p:cNvPr>
          <p:cNvSpPr/>
          <p:nvPr/>
        </p:nvSpPr>
        <p:spPr>
          <a:xfrm rot="19080620">
            <a:off x="8668011" y="3943163"/>
            <a:ext cx="438411" cy="121756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814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4"/>
          </p:nvPr>
        </p:nvSpPr>
        <p:spPr>
          <a:xfrm>
            <a:off x="266631" y="1426490"/>
            <a:ext cx="7462424" cy="5214063"/>
          </a:xfrm>
          <a:noFill/>
        </p:spPr>
        <p:txBody>
          <a:bodyPr numCol="2">
            <a:normAutofit/>
          </a:bodyPr>
          <a:lstStyle/>
          <a:p>
            <a:r>
              <a:rPr lang="en-GB" sz="3200" dirty="0"/>
              <a:t>Photo by </a:t>
            </a:r>
            <a:r>
              <a:rPr lang="en-GB" sz="3200" dirty="0">
                <a:hlinkClick r:id="rId3"/>
              </a:rPr>
              <a:t>Brooke Cagle</a:t>
            </a:r>
            <a:r>
              <a:rPr lang="en-GB" sz="3200" dirty="0"/>
              <a:t> on </a:t>
            </a:r>
            <a:r>
              <a:rPr lang="en-GB" sz="3200" dirty="0">
                <a:hlinkClick r:id="rId4"/>
              </a:rPr>
              <a:t>Unsplash</a:t>
            </a:r>
            <a:endParaRPr lang="en-GB" sz="3200" dirty="0"/>
          </a:p>
          <a:p>
            <a:r>
              <a:rPr lang="en-GB" sz="3200" dirty="0"/>
              <a:t>Photo by </a:t>
            </a:r>
            <a:r>
              <a:rPr lang="en-GB" sz="3200" dirty="0">
                <a:hlinkClick r:id="rId5"/>
              </a:rPr>
              <a:t>Ga</a:t>
            </a:r>
            <a:r>
              <a:rPr lang="en-GB" sz="3200" dirty="0"/>
              <a:t> on </a:t>
            </a:r>
            <a:r>
              <a:rPr lang="en-GB" sz="3200" dirty="0">
                <a:hlinkClick r:id="rId4"/>
              </a:rPr>
              <a:t>Unsplash</a:t>
            </a:r>
            <a:r>
              <a:rPr lang="en-GB" sz="3200" dirty="0"/>
              <a:t> </a:t>
            </a:r>
          </a:p>
          <a:p>
            <a:r>
              <a:rPr lang="en-GB" sz="3200" dirty="0"/>
              <a:t>Photo by </a:t>
            </a:r>
            <a:r>
              <a:rPr lang="en-GB" sz="3200" dirty="0">
                <a:hlinkClick r:id="rId6"/>
              </a:rPr>
              <a:t>DISRUPTIVO</a:t>
            </a:r>
            <a:r>
              <a:rPr lang="en-GB" sz="3200" dirty="0"/>
              <a:t> on </a:t>
            </a:r>
            <a:r>
              <a:rPr lang="en-GB" sz="3200" dirty="0">
                <a:hlinkClick r:id="rId7"/>
              </a:rPr>
              <a:t>Unsplash</a:t>
            </a:r>
            <a:r>
              <a:rPr lang="en-GB" sz="3200" dirty="0"/>
              <a:t> </a:t>
            </a:r>
          </a:p>
          <a:p>
            <a:r>
              <a:rPr lang="en-GB" sz="3200" dirty="0"/>
              <a:t>Photo by </a:t>
            </a:r>
            <a:r>
              <a:rPr lang="en-GB" sz="3200" dirty="0">
                <a:hlinkClick r:id="rId8"/>
              </a:rPr>
              <a:t>Kylie Haulk</a:t>
            </a:r>
            <a:r>
              <a:rPr lang="en-GB" sz="3200" dirty="0"/>
              <a:t> on </a:t>
            </a:r>
            <a:r>
              <a:rPr lang="en-GB" sz="3200" dirty="0">
                <a:hlinkClick r:id="rId4"/>
              </a:rPr>
              <a:t>Unsplash</a:t>
            </a:r>
            <a:r>
              <a:rPr lang="en-GB" sz="3200" dirty="0"/>
              <a:t> </a:t>
            </a:r>
          </a:p>
          <a:p>
            <a:endParaRPr lang="en-GB" sz="3200" dirty="0"/>
          </a:p>
          <a:p>
            <a:r>
              <a:rPr lang="en-GB" sz="3200" dirty="0"/>
              <a:t>Photo by </a:t>
            </a:r>
            <a:r>
              <a:rPr lang="en-GB" sz="3200" dirty="0">
                <a:hlinkClick r:id="rId9"/>
              </a:rPr>
              <a:t>Katherine Hanlon</a:t>
            </a:r>
            <a:r>
              <a:rPr lang="en-GB" sz="3200" dirty="0"/>
              <a:t> on </a:t>
            </a:r>
            <a:r>
              <a:rPr lang="en-GB" sz="3200" dirty="0">
                <a:hlinkClick r:id="rId10"/>
              </a:rPr>
              <a:t>Unsplash</a:t>
            </a:r>
            <a:r>
              <a:rPr lang="en-GB" sz="3200" dirty="0"/>
              <a:t> </a:t>
            </a:r>
          </a:p>
          <a:p>
            <a:r>
              <a:rPr lang="en-GB" sz="3200" dirty="0"/>
              <a:t>Photo by </a:t>
            </a:r>
            <a:r>
              <a:rPr lang="en-GB" sz="3200" dirty="0">
                <a:hlinkClick r:id="rId11"/>
              </a:rPr>
              <a:t>Elena Mozhvilo</a:t>
            </a:r>
            <a:r>
              <a:rPr lang="en-GB" sz="3200" dirty="0"/>
              <a:t> on </a:t>
            </a:r>
            <a:r>
              <a:rPr lang="en-GB" sz="3200" dirty="0">
                <a:hlinkClick r:id="rId12"/>
              </a:rPr>
              <a:t>Unsplash</a:t>
            </a:r>
            <a:endParaRPr lang="en-GB" sz="3200" dirty="0"/>
          </a:p>
          <a:p>
            <a:endParaRPr lang="en-GB" sz="3200" b="1" dirty="0"/>
          </a:p>
          <a:p>
            <a:endParaRPr lang="en-GB" sz="3200" dirty="0"/>
          </a:p>
        </p:txBody>
      </p:sp>
      <p:grpSp>
        <p:nvGrpSpPr>
          <p:cNvPr id="12" name="Group 11">
            <a:extLst>
              <a:ext uri="{FF2B5EF4-FFF2-40B4-BE49-F238E27FC236}">
                <a16:creationId xmlns:a16="http://schemas.microsoft.com/office/drawing/2014/main" id="{A7710A75-DD7D-41EF-AAA1-458B3C5E44EC}"/>
              </a:ext>
            </a:extLst>
          </p:cNvPr>
          <p:cNvGrpSpPr/>
          <p:nvPr/>
        </p:nvGrpSpPr>
        <p:grpSpPr>
          <a:xfrm>
            <a:off x="8112267" y="548218"/>
            <a:ext cx="3504000" cy="5214063"/>
            <a:chOff x="5787751" y="369150"/>
            <a:chExt cx="2628000" cy="3910547"/>
          </a:xfrm>
        </p:grpSpPr>
        <p:sp>
          <p:nvSpPr>
            <p:cNvPr id="10" name="Rectangle 9">
              <a:extLst>
                <a:ext uri="{FF2B5EF4-FFF2-40B4-BE49-F238E27FC236}">
                  <a16:creationId xmlns:a16="http://schemas.microsoft.com/office/drawing/2014/main" id="{BA9D5E1B-F7CC-4ABB-83E3-AFD06C69F772}"/>
                </a:ext>
              </a:extLst>
            </p:cNvPr>
            <p:cNvSpPr/>
            <p:nvPr/>
          </p:nvSpPr>
          <p:spPr>
            <a:xfrm>
              <a:off x="5787751" y="369150"/>
              <a:ext cx="2628000" cy="39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5362" name="Picture 2">
              <a:extLst>
                <a:ext uri="{FF2B5EF4-FFF2-40B4-BE49-F238E27FC236}">
                  <a16:creationId xmlns:a16="http://schemas.microsoft.com/office/drawing/2014/main" id="{2F5BA51C-3794-4CAA-8543-0E2E8FB180C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41751" y="369150"/>
              <a:ext cx="2520000" cy="751059"/>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a:extLst>
                <a:ext uri="{FF2B5EF4-FFF2-40B4-BE49-F238E27FC236}">
                  <a16:creationId xmlns:a16="http://schemas.microsoft.com/office/drawing/2014/main" id="{99322314-0491-491B-93B0-E686CD128E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21751" y="1841051"/>
              <a:ext cx="2160000" cy="107035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4836A11B-92FD-4244-99A7-D4AD6F25BAC7}"/>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13686" b="11311"/>
            <a:stretch/>
          </p:blipFill>
          <p:spPr bwMode="auto">
            <a:xfrm>
              <a:off x="6201751" y="3434201"/>
              <a:ext cx="1800000" cy="82552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F384EBF-99B7-4F6E-B84F-EE2C37D107EC}"/>
                </a:ext>
              </a:extLst>
            </p:cNvPr>
            <p:cNvGrpSpPr/>
            <p:nvPr/>
          </p:nvGrpSpPr>
          <p:grpSpPr>
            <a:xfrm>
              <a:off x="5787751" y="2938805"/>
              <a:ext cx="2628000" cy="468000"/>
              <a:chOff x="5788542" y="2863163"/>
              <a:chExt cx="2628000" cy="468000"/>
            </a:xfrm>
          </p:grpSpPr>
          <p:sp>
            <p:nvSpPr>
              <p:cNvPr id="4" name="Rectangle 3">
                <a:extLst>
                  <a:ext uri="{FF2B5EF4-FFF2-40B4-BE49-F238E27FC236}">
                    <a16:creationId xmlns:a16="http://schemas.microsoft.com/office/drawing/2014/main" id="{F41A4AFD-A306-43D1-ABBB-8BECC459DE29}"/>
                  </a:ext>
                </a:extLst>
              </p:cNvPr>
              <p:cNvSpPr/>
              <p:nvPr/>
            </p:nvSpPr>
            <p:spPr>
              <a:xfrm>
                <a:off x="5788542" y="2863163"/>
                <a:ext cx="2628000" cy="4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5365" name="Picture 5">
                <a:extLst>
                  <a:ext uri="{FF2B5EF4-FFF2-40B4-BE49-F238E27FC236}">
                    <a16:creationId xmlns:a16="http://schemas.microsoft.com/office/drawing/2014/main" id="{17EC70B0-47C1-436D-89C3-493C7425546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4123" y="2907486"/>
                <a:ext cx="2516838" cy="379355"/>
              </a:xfrm>
              <a:prstGeom prst="rect">
                <a:avLst/>
              </a:prstGeom>
              <a:noFill/>
              <a:extLst>
                <a:ext uri="{909E8E84-426E-40DD-AFC4-6F175D3DCCD1}">
                  <a14:hiddenFill xmlns:a14="http://schemas.microsoft.com/office/drawing/2010/main">
                    <a:solidFill>
                      <a:srgbClr val="FFFFFF"/>
                    </a:solidFill>
                  </a14:hiddenFill>
                </a:ext>
              </a:extLst>
            </p:spPr>
          </p:pic>
        </p:grpSp>
        <p:pic>
          <p:nvPicPr>
            <p:cNvPr id="15366" name="Picture 6">
              <a:extLst>
                <a:ext uri="{FF2B5EF4-FFF2-40B4-BE49-F238E27FC236}">
                  <a16:creationId xmlns:a16="http://schemas.microsoft.com/office/drawing/2014/main" id="{B2F58FB4-927D-4AC4-A47B-AEF1144396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41751" y="1147605"/>
              <a:ext cx="2520000" cy="66605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023C4437-4EC1-754C-867B-2DA66D376237}"/>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a:p>
            <a:r>
              <a:rPr lang="en-GB" sz="1867" dirty="0">
                <a:solidFill>
                  <a:schemeClr val="bg1"/>
                </a:solidFill>
              </a:rPr>
              <a:t>https://github.com/alan-turing-institute/AutisticaCitizenScience</a:t>
            </a:r>
          </a:p>
        </p:txBody>
      </p:sp>
      <p:sp>
        <p:nvSpPr>
          <p:cNvPr id="3" name="TextBox 2">
            <a:extLst>
              <a:ext uri="{FF2B5EF4-FFF2-40B4-BE49-F238E27FC236}">
                <a16:creationId xmlns:a16="http://schemas.microsoft.com/office/drawing/2014/main" id="{677F63B3-194A-0346-9A54-687630D4FA44}"/>
              </a:ext>
            </a:extLst>
          </p:cNvPr>
          <p:cNvSpPr txBox="1"/>
          <p:nvPr/>
        </p:nvSpPr>
        <p:spPr>
          <a:xfrm>
            <a:off x="770562" y="297950"/>
            <a:ext cx="6041204" cy="769441"/>
          </a:xfrm>
          <a:prstGeom prst="rect">
            <a:avLst/>
          </a:prstGeom>
          <a:noFill/>
        </p:spPr>
        <p:txBody>
          <a:bodyPr wrap="square" rtlCol="0">
            <a:spAutoFit/>
          </a:bodyPr>
          <a:lstStyle/>
          <a:p>
            <a:r>
              <a:rPr lang="en-US" sz="4400" dirty="0" err="1">
                <a:solidFill>
                  <a:schemeClr val="bg1"/>
                </a:solidFill>
              </a:rPr>
              <a:t>Unsplash</a:t>
            </a:r>
            <a:r>
              <a:rPr lang="en-US" sz="4400" dirty="0">
                <a:solidFill>
                  <a:schemeClr val="bg1"/>
                </a:solidFill>
              </a:rPr>
              <a:t> Images</a:t>
            </a:r>
          </a:p>
        </p:txBody>
      </p:sp>
    </p:spTree>
    <p:extLst>
      <p:ext uri="{BB962C8B-B14F-4D97-AF65-F5344CB8AC3E}">
        <p14:creationId xmlns:p14="http://schemas.microsoft.com/office/powerpoint/2010/main" val="27659469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3889E9E-379D-4EA2-BDE7-80EC9A3015F6}"/>
              </a:ext>
            </a:extLst>
          </p:cNvPr>
          <p:cNvSpPr>
            <a:spLocks noGrp="1"/>
          </p:cNvSpPr>
          <p:nvPr>
            <p:ph type="body" sz="quarter" idx="20"/>
          </p:nvPr>
        </p:nvSpPr>
        <p:spPr/>
        <p:txBody>
          <a:bodyPr/>
          <a:lstStyle/>
          <a:p>
            <a:r>
              <a:rPr lang="en-GB" dirty="0"/>
              <a:t>Please join us</a:t>
            </a:r>
          </a:p>
        </p:txBody>
      </p:sp>
      <p:sp>
        <p:nvSpPr>
          <p:cNvPr id="8" name="Text Placeholder 4">
            <a:extLst>
              <a:ext uri="{FF2B5EF4-FFF2-40B4-BE49-F238E27FC236}">
                <a16:creationId xmlns:a16="http://schemas.microsoft.com/office/drawing/2014/main" id="{310F34C1-D01B-40E7-9DB6-42DA3CE80120}"/>
              </a:ext>
            </a:extLst>
          </p:cNvPr>
          <p:cNvSpPr txBox="1">
            <a:spLocks/>
          </p:cNvSpPr>
          <p:nvPr/>
        </p:nvSpPr>
        <p:spPr>
          <a:xfrm>
            <a:off x="575733" y="5706263"/>
            <a:ext cx="11616267" cy="1151736"/>
          </a:xfrm>
          <a:prstGeom prst="rect">
            <a:avLst/>
          </a:prstGeom>
        </p:spPr>
        <p:txBody>
          <a:bodyPr vert="horz" lIns="0" tIns="0" rIns="144000" bIns="96000" rtlCol="0" anchor="b" anchorCtr="0">
            <a:noAutofit/>
          </a:bodyPr>
          <a:lstStyle>
            <a:lvl1pPr marL="0" marR="0" indent="0" algn="r" defTabSz="914400" rtl="0" eaLnBrk="0" fontAlgn="base" latinLnBrk="0" hangingPunct="0">
              <a:lnSpc>
                <a:spcPct val="114000"/>
              </a:lnSpc>
              <a:spcBef>
                <a:spcPct val="0"/>
              </a:spcBef>
              <a:spcAft>
                <a:spcPts val="0"/>
              </a:spcAft>
              <a:buClrTx/>
              <a:buSzTx/>
              <a:buFont typeface="Arial" panose="020B0604020202020204" pitchFamily="34" charset="0"/>
              <a:buNone/>
              <a:tabLst/>
              <a:defRPr sz="1400" b="0" kern="1200">
                <a:solidFill>
                  <a:schemeClr val="bg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12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12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1867" dirty="0"/>
              <a:t>@</a:t>
            </a:r>
            <a:r>
              <a:rPr lang="en-GB" sz="1867" dirty="0" err="1"/>
              <a:t>kirstie_j</a:t>
            </a:r>
            <a:endParaRPr lang="en-GB" sz="1867" dirty="0"/>
          </a:p>
          <a:p>
            <a:r>
              <a:rPr lang="en-US" sz="1867" dirty="0"/>
              <a:t>https://doi.org/10.5281/zenodo.3766922</a:t>
            </a:r>
          </a:p>
        </p:txBody>
      </p:sp>
      <p:sp>
        <p:nvSpPr>
          <p:cNvPr id="6" name="Text Placeholder 1">
            <a:extLst>
              <a:ext uri="{FF2B5EF4-FFF2-40B4-BE49-F238E27FC236}">
                <a16:creationId xmlns:a16="http://schemas.microsoft.com/office/drawing/2014/main" id="{052B3C4D-4650-4FF0-9715-A085146A23D5}"/>
              </a:ext>
            </a:extLst>
          </p:cNvPr>
          <p:cNvSpPr txBox="1">
            <a:spLocks/>
          </p:cNvSpPr>
          <p:nvPr/>
        </p:nvSpPr>
        <p:spPr>
          <a:xfrm>
            <a:off x="575734" y="1483285"/>
            <a:ext cx="11040533" cy="4826499"/>
          </a:xfrm>
          <a:prstGeom prst="rect">
            <a:avLst/>
          </a:prstGeom>
          <a:noFill/>
        </p:spPr>
        <p:txBody>
          <a:bodyPr/>
          <a:lstStyle>
            <a:lvl1pPr marL="288000" marR="0" indent="-288000" algn="l" defTabSz="914400" rtl="0" eaLnBrk="0" fontAlgn="base" latinLnBrk="0" hangingPunct="0">
              <a:lnSpc>
                <a:spcPct val="100000"/>
              </a:lnSpc>
              <a:spcBef>
                <a:spcPct val="0"/>
              </a:spcBef>
              <a:spcAft>
                <a:spcPts val="800"/>
              </a:spcAft>
              <a:buClrTx/>
              <a:buSzTx/>
              <a:buFont typeface="Arial" panose="020B0604020202020204" pitchFamily="34" charset="0"/>
              <a:buChar char="–"/>
              <a:tabLst/>
              <a:defRPr sz="2800" b="0" kern="1200">
                <a:solidFill>
                  <a:schemeClr val="tx1"/>
                </a:solidFill>
                <a:latin typeface="+mn-lt"/>
                <a:ea typeface="+mn-ea"/>
                <a:cs typeface="+mn-cs"/>
              </a:defRPr>
            </a:lvl1pPr>
            <a:lvl2pPr marL="0" indent="0" algn="l" rtl="0" eaLnBrk="0" fontAlgn="base" hangingPunct="0">
              <a:spcBef>
                <a:spcPct val="0"/>
              </a:spcBef>
              <a:spcAft>
                <a:spcPct val="0"/>
              </a:spcAft>
              <a:buFont typeface="Arial" panose="020B0604020202020204" pitchFamily="34" charset="0"/>
              <a:buNone/>
              <a:defRPr sz="2100" kern="1200">
                <a:solidFill>
                  <a:schemeClr val="tx1"/>
                </a:solidFill>
                <a:latin typeface="+mn-lt"/>
                <a:ea typeface="+mn-ea"/>
                <a:cs typeface="+mn-cs"/>
              </a:defRPr>
            </a:lvl2pPr>
            <a:lvl3pPr marL="4318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3pPr>
            <a:lvl4pPr marL="8636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4pPr>
            <a:lvl5pPr marL="1295400" indent="-250825" algn="l" rtl="0" eaLnBrk="0" fontAlgn="base" hangingPunct="0">
              <a:spcBef>
                <a:spcPct val="0"/>
              </a:spcBef>
              <a:spcAft>
                <a:spcPct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3200" dirty="0">
                <a:solidFill>
                  <a:schemeClr val="bg1"/>
                </a:solidFill>
              </a:rPr>
              <a:t>Anonymously, publicly share suggestions via the "always open" google form: </a:t>
            </a:r>
            <a:r>
              <a:rPr lang="en-GB" sz="3200" u="sng" dirty="0">
                <a:solidFill>
                  <a:schemeClr val="accent1"/>
                </a:solidFill>
              </a:rPr>
              <a:t>https://bit.ly/AutisticaTuringCitSciForm</a:t>
            </a:r>
            <a:endParaRPr lang="en-GB" sz="3200" dirty="0">
              <a:solidFill>
                <a:schemeClr val="bg1"/>
              </a:solidFill>
            </a:endParaRPr>
          </a:p>
          <a:p>
            <a:r>
              <a:rPr lang="en-GB" sz="3200" dirty="0">
                <a:solidFill>
                  <a:schemeClr val="bg1"/>
                </a:solidFill>
              </a:rPr>
              <a:t>Say hello in our Slack channel: </a:t>
            </a:r>
            <a:endParaRPr lang="en-GB" sz="3200" u="sng" dirty="0">
              <a:solidFill>
                <a:schemeClr val="bg1"/>
              </a:solidFill>
            </a:endParaRPr>
          </a:p>
          <a:p>
            <a:r>
              <a:rPr lang="en-GB" sz="3200" dirty="0">
                <a:solidFill>
                  <a:schemeClr val="bg1"/>
                </a:solidFill>
              </a:rPr>
              <a:t>Subscribe to our mailing list for monthly project updates: </a:t>
            </a:r>
            <a:r>
              <a:rPr lang="en-GB" sz="3200" u="sng" dirty="0">
                <a:solidFill>
                  <a:schemeClr val="accent1"/>
                </a:solidFill>
              </a:rPr>
              <a:t>https://tinyletter.com/AutisticaTuringCitizenScience</a:t>
            </a:r>
          </a:p>
          <a:p>
            <a:r>
              <a:rPr lang="en-GB" sz="3200" dirty="0">
                <a:solidFill>
                  <a:schemeClr val="bg1"/>
                </a:solidFill>
              </a:rPr>
              <a:t>Join the discussion in our issues and pull requests on GitHub: </a:t>
            </a:r>
            <a:r>
              <a:rPr lang="en-GB" sz="3200" u="sng" dirty="0">
                <a:solidFill>
                  <a:schemeClr val="accent1"/>
                </a:solidFill>
              </a:rPr>
              <a:t>https://github.com/alan-turing-institute/ </a:t>
            </a:r>
            <a:r>
              <a:rPr lang="en-GB" sz="3200" u="sng" dirty="0" err="1">
                <a:solidFill>
                  <a:schemeClr val="accent1"/>
                </a:solidFill>
              </a:rPr>
              <a:t>AutisticaCitizenScience</a:t>
            </a:r>
            <a:endParaRPr lang="en-GB" sz="3200" u="sng" dirty="0">
              <a:solidFill>
                <a:schemeClr val="accent1"/>
              </a:solidFill>
            </a:endParaRPr>
          </a:p>
        </p:txBody>
      </p:sp>
      <p:sp>
        <p:nvSpPr>
          <p:cNvPr id="7" name="TextBox 6">
            <a:extLst>
              <a:ext uri="{FF2B5EF4-FFF2-40B4-BE49-F238E27FC236}">
                <a16:creationId xmlns:a16="http://schemas.microsoft.com/office/drawing/2014/main" id="{46D27E40-59B5-46E1-8550-2A17E50467B0}"/>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https://alan-turing-institute.github.io/AutisticaCitizenScience</a:t>
            </a:r>
          </a:p>
        </p:txBody>
      </p:sp>
    </p:spTree>
    <p:extLst>
      <p:ext uri="{BB962C8B-B14F-4D97-AF65-F5344CB8AC3E}">
        <p14:creationId xmlns:p14="http://schemas.microsoft.com/office/powerpoint/2010/main" val="18006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256EF4-7C06-4F61-ABA1-34B879246ACA}"/>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itle 3">
            <a:extLst>
              <a:ext uri="{FF2B5EF4-FFF2-40B4-BE49-F238E27FC236}">
                <a16:creationId xmlns:a16="http://schemas.microsoft.com/office/drawing/2014/main" id="{8B75D193-D19C-4D0B-8AE2-CDC120133872}"/>
              </a:ext>
            </a:extLst>
          </p:cNvPr>
          <p:cNvSpPr txBox="1">
            <a:spLocks/>
          </p:cNvSpPr>
          <p:nvPr/>
        </p:nvSpPr>
        <p:spPr bwMode="auto">
          <a:xfrm>
            <a:off x="575734" y="947058"/>
            <a:ext cx="11040533" cy="496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noAutofit/>
          </a:bodyPr>
          <a:lstStyle>
            <a:lvl1pPr algn="l" rtl="0" eaLnBrk="0" fontAlgn="base" hangingPunct="0">
              <a:lnSpc>
                <a:spcPct val="85000"/>
              </a:lnSpc>
              <a:spcBef>
                <a:spcPct val="0"/>
              </a:spcBef>
              <a:spcAft>
                <a:spcPct val="0"/>
              </a:spcAft>
              <a:defRPr sz="2100" b="1" kern="1200">
                <a:solidFill>
                  <a:schemeClr val="tx1"/>
                </a:solidFill>
                <a:latin typeface="+mj-lt"/>
                <a:ea typeface="+mj-ea"/>
                <a:cs typeface="+mj-cs"/>
              </a:defRPr>
            </a:lvl1pPr>
            <a:lvl2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2pPr>
            <a:lvl3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3pPr>
            <a:lvl4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4pPr>
            <a:lvl5pPr algn="l" rtl="0" eaLnBrk="0" fontAlgn="base" hangingPunct="0">
              <a:lnSpc>
                <a:spcPct val="85000"/>
              </a:lnSpc>
              <a:spcBef>
                <a:spcPct val="0"/>
              </a:spcBef>
              <a:spcAft>
                <a:spcPct val="0"/>
              </a:spcAft>
              <a:defRPr sz="2100" b="1">
                <a:solidFill>
                  <a:schemeClr val="tx1"/>
                </a:solidFill>
                <a:latin typeface="Arial" panose="020B0604020202020204" pitchFamily="34" charset="0"/>
              </a:defRPr>
            </a:lvl5pPr>
            <a:lvl6pPr marL="457200" algn="l" rtl="0" fontAlgn="base">
              <a:lnSpc>
                <a:spcPct val="85000"/>
              </a:lnSpc>
              <a:spcBef>
                <a:spcPct val="0"/>
              </a:spcBef>
              <a:spcAft>
                <a:spcPct val="0"/>
              </a:spcAft>
              <a:defRPr sz="2100" b="1">
                <a:solidFill>
                  <a:schemeClr val="tx1"/>
                </a:solidFill>
                <a:latin typeface="Arial" panose="020B0604020202020204" pitchFamily="34" charset="0"/>
              </a:defRPr>
            </a:lvl6pPr>
            <a:lvl7pPr marL="914400" algn="l" rtl="0" fontAlgn="base">
              <a:lnSpc>
                <a:spcPct val="85000"/>
              </a:lnSpc>
              <a:spcBef>
                <a:spcPct val="0"/>
              </a:spcBef>
              <a:spcAft>
                <a:spcPct val="0"/>
              </a:spcAft>
              <a:defRPr sz="2100" b="1">
                <a:solidFill>
                  <a:schemeClr val="tx1"/>
                </a:solidFill>
                <a:latin typeface="Arial" panose="020B0604020202020204" pitchFamily="34" charset="0"/>
              </a:defRPr>
            </a:lvl7pPr>
            <a:lvl8pPr marL="1371600" algn="l" rtl="0" fontAlgn="base">
              <a:lnSpc>
                <a:spcPct val="85000"/>
              </a:lnSpc>
              <a:spcBef>
                <a:spcPct val="0"/>
              </a:spcBef>
              <a:spcAft>
                <a:spcPct val="0"/>
              </a:spcAft>
              <a:defRPr sz="2100" b="1">
                <a:solidFill>
                  <a:schemeClr val="tx1"/>
                </a:solidFill>
                <a:latin typeface="Arial" panose="020B0604020202020204" pitchFamily="34" charset="0"/>
              </a:defRPr>
            </a:lvl8pPr>
            <a:lvl9pPr marL="1828800" algn="l" rtl="0" fontAlgn="base">
              <a:lnSpc>
                <a:spcPct val="85000"/>
              </a:lnSpc>
              <a:spcBef>
                <a:spcPct val="0"/>
              </a:spcBef>
              <a:spcAft>
                <a:spcPct val="0"/>
              </a:spcAft>
              <a:defRPr sz="2100" b="1">
                <a:solidFill>
                  <a:schemeClr val="tx1"/>
                </a:solidFill>
                <a:latin typeface="Arial" panose="020B0604020202020204" pitchFamily="34" charset="0"/>
              </a:defRPr>
            </a:lvl9pPr>
          </a:lstStyle>
          <a:p>
            <a:pPr lvl="0" algn="ctr">
              <a:defRPr/>
            </a:pPr>
            <a:r>
              <a:rPr lang="en-GB" sz="4400" u="sng" dirty="0">
                <a:solidFill>
                  <a:schemeClr val="bg1"/>
                </a:solidFill>
              </a:rPr>
              <a:t>Moderation</a:t>
            </a:r>
            <a:r>
              <a:rPr lang="en-GB" sz="4400" b="0" dirty="0">
                <a:solidFill>
                  <a:schemeClr val="bg1"/>
                </a:solidFill>
              </a:rPr>
              <a:t> happens when a story a user wants to share on </a:t>
            </a:r>
            <a:r>
              <a:rPr lang="en-GB" sz="4400" b="0" dirty="0" err="1">
                <a:solidFill>
                  <a:schemeClr val="bg1"/>
                </a:solidFill>
              </a:rPr>
              <a:t>AutSPACE</a:t>
            </a:r>
            <a:r>
              <a:rPr lang="en-GB" sz="4400" b="0" dirty="0">
                <a:solidFill>
                  <a:schemeClr val="bg1"/>
                </a:solidFill>
              </a:rPr>
              <a:t> is checked by a </a:t>
            </a:r>
            <a:r>
              <a:rPr lang="en-GB" sz="4400" b="0" u="sng" dirty="0">
                <a:solidFill>
                  <a:schemeClr val="bg1"/>
                </a:solidFill>
              </a:rPr>
              <a:t>moderator </a:t>
            </a:r>
            <a:r>
              <a:rPr lang="en-GB" sz="4400" b="0" dirty="0">
                <a:solidFill>
                  <a:schemeClr val="bg1"/>
                </a:solidFill>
              </a:rPr>
              <a:t>before it is publicly published.</a:t>
            </a:r>
            <a:endParaRPr lang="en-GB" sz="4400" dirty="0">
              <a:solidFill>
                <a:schemeClr val="bg1"/>
              </a:solidFill>
            </a:endParaRPr>
          </a:p>
        </p:txBody>
      </p:sp>
      <p:sp>
        <p:nvSpPr>
          <p:cNvPr id="5" name="TextBox 4">
            <a:extLst>
              <a:ext uri="{FF2B5EF4-FFF2-40B4-BE49-F238E27FC236}">
                <a16:creationId xmlns:a16="http://schemas.microsoft.com/office/drawing/2014/main" id="{4F0523FD-D042-405D-B5CA-238FF44FB776}"/>
              </a:ext>
            </a:extLst>
          </p:cNvPr>
          <p:cNvSpPr txBox="1"/>
          <p:nvPr/>
        </p:nvSpPr>
        <p:spPr>
          <a:xfrm>
            <a:off x="-1" y="5736237"/>
            <a:ext cx="7665057" cy="1121764"/>
          </a:xfrm>
          <a:prstGeom prst="rect">
            <a:avLst/>
          </a:prstGeom>
          <a:noFill/>
        </p:spPr>
        <p:txBody>
          <a:bodyPr wrap="square" lIns="144000" tIns="0" rIns="0" bIns="96000" rtlCol="0" anchor="b">
            <a:noAutofit/>
          </a:bodyPr>
          <a:lstStyle/>
          <a:p>
            <a:r>
              <a:rPr lang="en-GB" sz="1867" dirty="0">
                <a:solidFill>
                  <a:schemeClr val="bg1"/>
                </a:solidFill>
              </a:rPr>
              <a:t>https://www.autistica.org.uk/about-us/about-us</a:t>
            </a:r>
          </a:p>
        </p:txBody>
      </p:sp>
    </p:spTree>
    <p:extLst>
      <p:ext uri="{BB962C8B-B14F-4D97-AF65-F5344CB8AC3E}">
        <p14:creationId xmlns:p14="http://schemas.microsoft.com/office/powerpoint/2010/main" val="308215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Goals</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5232401" cy="5090151"/>
          </a:xfrm>
          <a:noFill/>
        </p:spPr>
        <p:txBody>
          <a:bodyPr/>
          <a:lstStyle/>
          <a:p>
            <a:r>
              <a:rPr lang="en-GB" sz="3200" dirty="0"/>
              <a:t>Co-create a </a:t>
            </a:r>
            <a:r>
              <a:rPr lang="en-GB" sz="3200" b="1" dirty="0"/>
              <a:t>code of conduct </a:t>
            </a:r>
            <a:r>
              <a:rPr lang="en-GB" sz="3200" dirty="0"/>
              <a:t>for sharing experiences publicly</a:t>
            </a:r>
          </a:p>
          <a:p>
            <a:pPr marL="0" indent="0">
              <a:buNone/>
            </a:pPr>
            <a:endParaRPr lang="en-GB" sz="3200" dirty="0"/>
          </a:p>
        </p:txBody>
      </p:sp>
      <p:pic>
        <p:nvPicPr>
          <p:cNvPr id="1028" name="Picture 4" descr="gold and silver round frame magnifying glass">
            <a:extLst>
              <a:ext uri="{FF2B5EF4-FFF2-40B4-BE49-F238E27FC236}">
                <a16:creationId xmlns:a16="http://schemas.microsoft.com/office/drawing/2014/main" id="{ADD9D11E-5FD6-F14B-A13E-DDF0A9C34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225" y="0"/>
            <a:ext cx="5565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94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F8F4F5-565C-4B4C-BEC1-D4574DC48441}"/>
              </a:ext>
            </a:extLst>
          </p:cNvPr>
          <p:cNvSpPr>
            <a:spLocks noGrp="1"/>
          </p:cNvSpPr>
          <p:nvPr>
            <p:ph type="body" sz="quarter" idx="18"/>
          </p:nvPr>
        </p:nvSpPr>
        <p:spPr/>
        <p:txBody>
          <a:bodyPr/>
          <a:lstStyle/>
          <a:p>
            <a:r>
              <a:rPr lang="en-GB" dirty="0"/>
              <a:t>@</a:t>
            </a:r>
            <a:r>
              <a:rPr lang="en-GB" dirty="0" err="1"/>
              <a:t>kirstie_j</a:t>
            </a:r>
            <a:endParaRPr lang="en-GB" dirty="0"/>
          </a:p>
          <a:p>
            <a:r>
              <a:rPr lang="en-US" dirty="0"/>
              <a:t>https://doi.org/10.5281/zenodo.3766922</a:t>
            </a:r>
          </a:p>
        </p:txBody>
      </p:sp>
      <p:sp>
        <p:nvSpPr>
          <p:cNvPr id="4" name="Text Placeholder 3">
            <a:extLst>
              <a:ext uri="{FF2B5EF4-FFF2-40B4-BE49-F238E27FC236}">
                <a16:creationId xmlns:a16="http://schemas.microsoft.com/office/drawing/2014/main" id="{EAABD406-2E76-482F-9363-DF69154BBAFF}"/>
              </a:ext>
            </a:extLst>
          </p:cNvPr>
          <p:cNvSpPr>
            <a:spLocks noGrp="1"/>
          </p:cNvSpPr>
          <p:nvPr>
            <p:ph type="body" sz="quarter" idx="13"/>
          </p:nvPr>
        </p:nvSpPr>
        <p:spPr>
          <a:xfrm>
            <a:off x="575733" y="936879"/>
            <a:ext cx="5520268" cy="726820"/>
          </a:xfrm>
        </p:spPr>
        <p:txBody>
          <a:bodyPr/>
          <a:lstStyle/>
          <a:p>
            <a:r>
              <a:rPr lang="en-GB" sz="4267" b="1" dirty="0"/>
              <a:t>Goals</a:t>
            </a:r>
            <a:endParaRPr lang="en-US" sz="4267" b="1" dirty="0"/>
          </a:p>
        </p:txBody>
      </p:sp>
      <p:sp>
        <p:nvSpPr>
          <p:cNvPr id="2" name="Text Placeholder 1">
            <a:extLst>
              <a:ext uri="{FF2B5EF4-FFF2-40B4-BE49-F238E27FC236}">
                <a16:creationId xmlns:a16="http://schemas.microsoft.com/office/drawing/2014/main" id="{A800AD1A-AE6C-4882-90FD-23CA8D769B69}"/>
              </a:ext>
            </a:extLst>
          </p:cNvPr>
          <p:cNvSpPr>
            <a:spLocks noGrp="1"/>
          </p:cNvSpPr>
          <p:nvPr>
            <p:ph type="body" sz="quarter" idx="12"/>
          </p:nvPr>
        </p:nvSpPr>
        <p:spPr>
          <a:xfrm>
            <a:off x="575733" y="1767849"/>
            <a:ext cx="5232401" cy="5090151"/>
          </a:xfrm>
          <a:noFill/>
        </p:spPr>
        <p:txBody>
          <a:bodyPr/>
          <a:lstStyle/>
          <a:p>
            <a:r>
              <a:rPr lang="en-GB" sz="3200" dirty="0"/>
              <a:t>Co-create a </a:t>
            </a:r>
            <a:r>
              <a:rPr lang="en-GB" sz="3200" b="1" dirty="0"/>
              <a:t>code of conduct </a:t>
            </a:r>
            <a:r>
              <a:rPr lang="en-GB" sz="3200" dirty="0"/>
              <a:t>for sharing experiences publicly</a:t>
            </a:r>
          </a:p>
          <a:p>
            <a:r>
              <a:rPr lang="en-GB" sz="3200" dirty="0"/>
              <a:t>Co-design a </a:t>
            </a:r>
            <a:r>
              <a:rPr lang="en-GB" sz="3200" b="1" dirty="0"/>
              <a:t>moderation </a:t>
            </a:r>
            <a:r>
              <a:rPr lang="en-GB" sz="3200" dirty="0"/>
              <a:t>process for the platform</a:t>
            </a:r>
          </a:p>
          <a:p>
            <a:pPr marL="0" indent="0">
              <a:buNone/>
            </a:pPr>
            <a:endParaRPr lang="en-GB" sz="3200" dirty="0"/>
          </a:p>
        </p:txBody>
      </p:sp>
      <p:pic>
        <p:nvPicPr>
          <p:cNvPr id="1028" name="Picture 4" descr="gold and silver round frame magnifying glass">
            <a:extLst>
              <a:ext uri="{FF2B5EF4-FFF2-40B4-BE49-F238E27FC236}">
                <a16:creationId xmlns:a16="http://schemas.microsoft.com/office/drawing/2014/main" id="{ADD9D11E-5FD6-F14B-A13E-DDF0A9C34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225" y="0"/>
            <a:ext cx="55657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02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3492</TotalTime>
  <Words>4340</Words>
  <Application>Microsoft Macintosh PowerPoint</Application>
  <PresentationFormat>Widescreen</PresentationFormat>
  <Paragraphs>389</Paragraphs>
  <Slides>61</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Moderating the citizen science platform (AutSPACE) Co-creating a code of conduct and a moderation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Georgia Aitkenhead</dc:creator>
  <cp:lastModifiedBy>Georgia Aitkenhead</cp:lastModifiedBy>
  <cp:revision>23</cp:revision>
  <dcterms:created xsi:type="dcterms:W3CDTF">2020-09-05T06:06:48Z</dcterms:created>
  <dcterms:modified xsi:type="dcterms:W3CDTF">2021-05-11T11:45:33Z</dcterms:modified>
</cp:coreProperties>
</file>