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4EBDA-1930-4232-B021-D53CA5BD78D5}" v="33" dt="2021-06-24T11:10:06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otte Coupat" userId="c4b7a216-1726-4ab0-b910-08327f10a6b5" providerId="ADAL" clId="{3DD4EBDA-1930-4232-B021-D53CA5BD78D5}"/>
    <pc:docChg chg="undo custSel addSld modSld sldOrd">
      <pc:chgData name="Charlotte Coupat" userId="c4b7a216-1726-4ab0-b910-08327f10a6b5" providerId="ADAL" clId="{3DD4EBDA-1930-4232-B021-D53CA5BD78D5}" dt="2021-06-24T11:10:01.247" v="2562" actId="20577"/>
      <pc:docMkLst>
        <pc:docMk/>
      </pc:docMkLst>
      <pc:sldChg chg="modSp mod">
        <pc:chgData name="Charlotte Coupat" userId="c4b7a216-1726-4ab0-b910-08327f10a6b5" providerId="ADAL" clId="{3DD4EBDA-1930-4232-B021-D53CA5BD78D5}" dt="2021-05-24T10:55:56.781" v="11" actId="20577"/>
        <pc:sldMkLst>
          <pc:docMk/>
          <pc:sldMk cId="3906532332" sldId="256"/>
        </pc:sldMkLst>
        <pc:spChg chg="mod">
          <ac:chgData name="Charlotte Coupat" userId="c4b7a216-1726-4ab0-b910-08327f10a6b5" providerId="ADAL" clId="{3DD4EBDA-1930-4232-B021-D53CA5BD78D5}" dt="2021-05-24T10:55:56.781" v="11" actId="20577"/>
          <ac:spMkLst>
            <pc:docMk/>
            <pc:sldMk cId="3906532332" sldId="256"/>
            <ac:spMk id="2" creationId="{105748E2-0972-47AA-948C-5556991F0FBB}"/>
          </ac:spMkLst>
        </pc:spChg>
      </pc:sldChg>
      <pc:sldChg chg="modSp mod">
        <pc:chgData name="Charlotte Coupat" userId="c4b7a216-1726-4ab0-b910-08327f10a6b5" providerId="ADAL" clId="{3DD4EBDA-1930-4232-B021-D53CA5BD78D5}" dt="2021-06-03T08:35:13.115" v="41" actId="20577"/>
        <pc:sldMkLst>
          <pc:docMk/>
          <pc:sldMk cId="3813701420" sldId="271"/>
        </pc:sldMkLst>
        <pc:graphicFrameChg chg="mod modGraphic">
          <ac:chgData name="Charlotte Coupat" userId="c4b7a216-1726-4ab0-b910-08327f10a6b5" providerId="ADAL" clId="{3DD4EBDA-1930-4232-B021-D53CA5BD78D5}" dt="2021-06-03T08:35:13.115" v="41" actId="20577"/>
          <ac:graphicFrameMkLst>
            <pc:docMk/>
            <pc:sldMk cId="3813701420" sldId="271"/>
            <ac:graphicFrameMk id="7" creationId="{1F6FF8AC-69E1-446B-B523-387CDC75489F}"/>
          </ac:graphicFrameMkLst>
        </pc:graphicFrameChg>
      </pc:sldChg>
      <pc:sldChg chg="modSp">
        <pc:chgData name="Charlotte Coupat" userId="c4b7a216-1726-4ab0-b910-08327f10a6b5" providerId="ADAL" clId="{3DD4EBDA-1930-4232-B021-D53CA5BD78D5}" dt="2021-06-03T08:35:25.312" v="42"/>
        <pc:sldMkLst>
          <pc:docMk/>
          <pc:sldMk cId="58149747" sldId="272"/>
        </pc:sldMkLst>
        <pc:graphicFrameChg chg="mod">
          <ac:chgData name="Charlotte Coupat" userId="c4b7a216-1726-4ab0-b910-08327f10a6b5" providerId="ADAL" clId="{3DD4EBDA-1930-4232-B021-D53CA5BD78D5}" dt="2021-06-03T08:35:25.312" v="42"/>
          <ac:graphicFrameMkLst>
            <pc:docMk/>
            <pc:sldMk cId="58149747" sldId="272"/>
            <ac:graphicFrameMk id="7" creationId="{1F6FF8AC-69E1-446B-B523-387CDC75489F}"/>
          </ac:graphicFrameMkLst>
        </pc:graphicFrameChg>
      </pc:sldChg>
      <pc:sldChg chg="modSp add mod ord">
        <pc:chgData name="Charlotte Coupat" userId="c4b7a216-1726-4ab0-b910-08327f10a6b5" providerId="ADAL" clId="{3DD4EBDA-1930-4232-B021-D53CA5BD78D5}" dt="2021-06-07T09:52:19.908" v="1332" actId="20577"/>
        <pc:sldMkLst>
          <pc:docMk/>
          <pc:sldMk cId="918068315" sldId="273"/>
        </pc:sldMkLst>
        <pc:spChg chg="mod">
          <ac:chgData name="Charlotte Coupat" userId="c4b7a216-1726-4ab0-b910-08327f10a6b5" providerId="ADAL" clId="{3DD4EBDA-1930-4232-B021-D53CA5BD78D5}" dt="2021-06-07T09:46:15.767" v="1203" actId="1076"/>
          <ac:spMkLst>
            <pc:docMk/>
            <pc:sldMk cId="918068315" sldId="273"/>
            <ac:spMk id="14" creationId="{C0F59725-B437-47AE-931E-AF28E9A308BA}"/>
          </ac:spMkLst>
        </pc:spChg>
        <pc:graphicFrameChg chg="mod modGraphic">
          <ac:chgData name="Charlotte Coupat" userId="c4b7a216-1726-4ab0-b910-08327f10a6b5" providerId="ADAL" clId="{3DD4EBDA-1930-4232-B021-D53CA5BD78D5}" dt="2021-06-07T09:34:08.112" v="312" actId="20577"/>
          <ac:graphicFrameMkLst>
            <pc:docMk/>
            <pc:sldMk cId="918068315" sldId="273"/>
            <ac:graphicFrameMk id="7" creationId="{1F6FF8AC-69E1-446B-B523-387CDC75489F}"/>
          </ac:graphicFrameMkLst>
        </pc:graphicFrameChg>
        <pc:graphicFrameChg chg="modGraphic">
          <ac:chgData name="Charlotte Coupat" userId="c4b7a216-1726-4ab0-b910-08327f10a6b5" providerId="ADAL" clId="{3DD4EBDA-1930-4232-B021-D53CA5BD78D5}" dt="2021-06-02T12:33:42.718" v="33" actId="20577"/>
          <ac:graphicFrameMkLst>
            <pc:docMk/>
            <pc:sldMk cId="918068315" sldId="273"/>
            <ac:graphicFrameMk id="9" creationId="{1A8E7B53-1DCB-4DDA-8359-13958943F276}"/>
          </ac:graphicFrameMkLst>
        </pc:graphicFrameChg>
        <pc:graphicFrameChg chg="mod modGraphic">
          <ac:chgData name="Charlotte Coupat" userId="c4b7a216-1726-4ab0-b910-08327f10a6b5" providerId="ADAL" clId="{3DD4EBDA-1930-4232-B021-D53CA5BD78D5}" dt="2021-06-07T09:39:22.755" v="929" actId="20577"/>
          <ac:graphicFrameMkLst>
            <pc:docMk/>
            <pc:sldMk cId="918068315" sldId="273"/>
            <ac:graphicFrameMk id="11" creationId="{9DEEB02A-CDF8-45C2-B38C-9E083301B9EF}"/>
          </ac:graphicFrameMkLst>
        </pc:graphicFrameChg>
        <pc:graphicFrameChg chg="mod modGraphic">
          <ac:chgData name="Charlotte Coupat" userId="c4b7a216-1726-4ab0-b910-08327f10a6b5" providerId="ADAL" clId="{3DD4EBDA-1930-4232-B021-D53CA5BD78D5}" dt="2021-06-07T09:52:19.908" v="1332" actId="20577"/>
          <ac:graphicFrameMkLst>
            <pc:docMk/>
            <pc:sldMk cId="918068315" sldId="273"/>
            <ac:graphicFrameMk id="13" creationId="{9D4EB1A1-2376-4093-B114-347F1A0E9FDA}"/>
          </ac:graphicFrameMkLst>
        </pc:graphicFrameChg>
      </pc:sldChg>
      <pc:sldChg chg="modSp add mod ord">
        <pc:chgData name="Charlotte Coupat" userId="c4b7a216-1726-4ab0-b910-08327f10a6b5" providerId="ADAL" clId="{3DD4EBDA-1930-4232-B021-D53CA5BD78D5}" dt="2021-06-24T11:10:01.247" v="2562" actId="20577"/>
        <pc:sldMkLst>
          <pc:docMk/>
          <pc:sldMk cId="40845874" sldId="274"/>
        </pc:sldMkLst>
        <pc:spChg chg="mod">
          <ac:chgData name="Charlotte Coupat" userId="c4b7a216-1726-4ab0-b910-08327f10a6b5" providerId="ADAL" clId="{3DD4EBDA-1930-4232-B021-D53CA5BD78D5}" dt="2021-06-24T11:09:28.949" v="2557" actId="1076"/>
          <ac:spMkLst>
            <pc:docMk/>
            <pc:sldMk cId="40845874" sldId="274"/>
            <ac:spMk id="14" creationId="{C0F59725-B437-47AE-931E-AF28E9A308BA}"/>
          </ac:spMkLst>
        </pc:spChg>
        <pc:graphicFrameChg chg="modGraphic">
          <ac:chgData name="Charlotte Coupat" userId="c4b7a216-1726-4ab0-b910-08327f10a6b5" providerId="ADAL" clId="{3DD4EBDA-1930-4232-B021-D53CA5BD78D5}" dt="2021-06-21T09:31:52.032" v="2282" actId="20577"/>
          <ac:graphicFrameMkLst>
            <pc:docMk/>
            <pc:sldMk cId="40845874" sldId="274"/>
            <ac:graphicFrameMk id="7" creationId="{1F6FF8AC-69E1-446B-B523-387CDC75489F}"/>
          </ac:graphicFrameMkLst>
        </pc:graphicFrameChg>
        <pc:graphicFrameChg chg="modGraphic">
          <ac:chgData name="Charlotte Coupat" userId="c4b7a216-1726-4ab0-b910-08327f10a6b5" providerId="ADAL" clId="{3DD4EBDA-1930-4232-B021-D53CA5BD78D5}" dt="2021-06-24T11:08:46.001" v="2500" actId="20577"/>
          <ac:graphicFrameMkLst>
            <pc:docMk/>
            <pc:sldMk cId="40845874" sldId="274"/>
            <ac:graphicFrameMk id="9" creationId="{1A8E7B53-1DCB-4DDA-8359-13958943F276}"/>
          </ac:graphicFrameMkLst>
        </pc:graphicFrameChg>
        <pc:graphicFrameChg chg="mod modGraphic">
          <ac:chgData name="Charlotte Coupat" userId="c4b7a216-1726-4ab0-b910-08327f10a6b5" providerId="ADAL" clId="{3DD4EBDA-1930-4232-B021-D53CA5BD78D5}" dt="2021-06-21T09:19:14.118" v="2245" actId="20577"/>
          <ac:graphicFrameMkLst>
            <pc:docMk/>
            <pc:sldMk cId="40845874" sldId="274"/>
            <ac:graphicFrameMk id="11" creationId="{9DEEB02A-CDF8-45C2-B38C-9E083301B9EF}"/>
          </ac:graphicFrameMkLst>
        </pc:graphicFrameChg>
        <pc:graphicFrameChg chg="mod modGraphic">
          <ac:chgData name="Charlotte Coupat" userId="c4b7a216-1726-4ab0-b910-08327f10a6b5" providerId="ADAL" clId="{3DD4EBDA-1930-4232-B021-D53CA5BD78D5}" dt="2021-06-24T11:10:01.247" v="2562" actId="20577"/>
          <ac:graphicFrameMkLst>
            <pc:docMk/>
            <pc:sldMk cId="40845874" sldId="274"/>
            <ac:graphicFrameMk id="13" creationId="{9D4EB1A1-2376-4093-B114-347F1A0E9FD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00DC-479A-408E-AA1C-07A6650CC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DD047-B303-4EFB-BF83-D2E7CF105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21F2-45C3-43E1-9A5E-8B9BD97F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1CC5F-B34B-439E-9B26-D881DC4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EFB33-82F3-4A30-99B1-FA19AB99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52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2DF1-61AD-47D6-ABA3-8DDA406A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AAC96-FAF1-4F94-8D38-6EB84A112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494B2-2EE9-45A4-8FB3-3F047D10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6C517-46A6-4B8F-B279-1DE05E5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43D78-B795-4F8F-84D2-44844E05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6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F5D75-9403-4C3F-BBB7-F74B62129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E5C65-41A7-4243-8EF1-6E86C160C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2215-AA0A-48D5-8576-2885810F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FFFE-CCC3-4C8A-BC56-003DF8C5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F9F0-76F1-4930-81B9-C3C27087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3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1A06-2FD6-41A5-A5A3-A9A70E2D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90AD-6E9A-4664-BD98-07839FCB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FA4C-3AB2-4884-AAA8-36D431F1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D137E-38CC-47BB-B2E2-BC1EBA4D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FBCC-21D5-47BC-BC45-3D6967A7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03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073E-7C87-4F0D-8CE9-13ABB934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167A8-8656-47EA-9F40-6E21E5168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98D6-5CA5-40AC-A01C-75F90839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7B9A-DFF2-4F06-88B4-9FF9D1CB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6DFD-32D3-48B3-A54E-6A99CB0A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3AA9-F074-4098-AE39-BE085099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AFE4-BC3D-4246-BE58-D82BEE8BB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9228C-4101-4E14-A94B-E5C417A20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1A58-183A-47CA-8D15-438D9957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983E1-A323-4D6B-B55C-C43BD19F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C266-096B-4C97-8236-292CEAE0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8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0BEE-AA29-45CF-9B06-DDBB9AA8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83ED-1C88-4D80-8337-D896FE8E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87A19-7020-4379-B6FC-13EEBD005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186E0-54D8-4BDE-96E9-0797EA10C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4A4E2-F9A8-4035-ABDA-98B494F99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6D4B6-920F-4F96-A4B1-022ADF68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88024-6E3C-44CF-A189-1ED30A61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61A36-1118-46D3-AD84-A1418050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9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7B0B-6E72-49A4-B6EF-2531C04D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97D31-F758-48A7-AF6B-D52ED0AC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BEF55-C033-4FD7-9C04-FB0722F3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977E5-0E7E-4275-AE06-39A28F09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25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979DE-7AED-4371-BED1-9891B943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6286B-D8B0-40CF-B66C-550F36BE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BA1C6-EA9C-4AF0-896E-5132BE78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33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BAB3-4E83-4401-AD84-05DC5A5D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1BE7-50EF-4EEA-A257-3BFD8E0A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2DA4-786E-4A21-B4BB-3E278F08F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C2053-B7F8-4D4A-BA6F-0CEBF0B3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B513-406E-477C-A179-B80A0363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B4444-A49B-4AB5-B756-BAE4020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02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58BB-F9F2-4FC5-9DA9-DBB943E1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2BA-F96F-43B3-8723-938E62A45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DC3A9-7901-4E09-AFC9-810A7188A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5F8B9-9F64-4DC3-980A-9FA23F67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9D0E2-98E8-4BDB-90CE-F90CF899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84E6-7D5B-4E72-AC69-AF0804CA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7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19877-1FBA-440C-BCDF-1FBAD3B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9FD75-54D6-4D2D-8ECB-632C27B9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33AF8-2C7B-4901-AB55-E35303A0A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D0B6-AB3E-40E2-90A2-A881A49CC7C7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D2E14-34B5-4324-B653-FAC97115A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2C18-12F0-4C56-A80D-239096F7B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12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-turing-institute/AutisticaCitizenScience/issues/459" TargetMode="External"/><Relationship Id="rId2" Type="http://schemas.openxmlformats.org/officeDocument/2006/relationships/hyperlink" Target="https://github.com/alan-turing-institute/AutisticaCitizenScience/issues/4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an-turing-institute/AutisticaCitizenScience/issues/460" TargetMode="External"/><Relationship Id="rId5" Type="http://schemas.openxmlformats.org/officeDocument/2006/relationships/hyperlink" Target="https://github.com/alan-turing-institute/AutisticaCitizenScience/issues/464" TargetMode="External"/><Relationship Id="rId4" Type="http://schemas.openxmlformats.org/officeDocument/2006/relationships/hyperlink" Target="https://github.com/alan-turing-institute/AutisticaCitizenScience/issues/443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an-turing-institute/AutSPACEs/issues/102" TargetMode="External"/><Relationship Id="rId3" Type="http://schemas.openxmlformats.org/officeDocument/2006/relationships/hyperlink" Target="https://github.com/alan-turing-institute/AutisticaCitizenScience/issues/472" TargetMode="External"/><Relationship Id="rId7" Type="http://schemas.openxmlformats.org/officeDocument/2006/relationships/hyperlink" Target="https://github.com/alan-turing-institute/AutisticaCitizenScience/issues/416" TargetMode="External"/><Relationship Id="rId2" Type="http://schemas.openxmlformats.org/officeDocument/2006/relationships/hyperlink" Target="https://github.com/alan-turing-institute/AutisticaCitizenScience/issues/4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an-turing-institute/AutSPACEs/issues/107" TargetMode="External"/><Relationship Id="rId5" Type="http://schemas.openxmlformats.org/officeDocument/2006/relationships/hyperlink" Target="https://github.com/alan-turing-institute/AutisticaCitizenScience/issues/459" TargetMode="External"/><Relationship Id="rId4" Type="http://schemas.openxmlformats.org/officeDocument/2006/relationships/hyperlink" Target="https://github.com/alan-turing-institute/AutisticaCitizenScience/issues/415" TargetMode="External"/><Relationship Id="rId9" Type="http://schemas.openxmlformats.org/officeDocument/2006/relationships/hyperlink" Target="https://github.com/alan-turing-institute/AutSPACEs/milestone/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an-turing-institute/AutisticaCitizenScience/issues/505" TargetMode="External"/><Relationship Id="rId3" Type="http://schemas.openxmlformats.org/officeDocument/2006/relationships/hyperlink" Target="https://github.com/alan-turing-institute/AutSPACEs/issues/15" TargetMode="External"/><Relationship Id="rId7" Type="http://schemas.openxmlformats.org/officeDocument/2006/relationships/hyperlink" Target="https://github.com/alan-turing-institute/AutisticaCitizenScience/issues/472" TargetMode="External"/><Relationship Id="rId12" Type="http://schemas.openxmlformats.org/officeDocument/2006/relationships/hyperlink" Target="https://github.com/alan-turing-institute/AutisticaCitizenScience/issues/476" TargetMode="External"/><Relationship Id="rId2" Type="http://schemas.openxmlformats.org/officeDocument/2006/relationships/hyperlink" Target="https://github.com/alan-turing-institute/AutSPACEs/issues/1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an-turing-institute/AutSPACEs/issues/16" TargetMode="External"/><Relationship Id="rId11" Type="http://schemas.openxmlformats.org/officeDocument/2006/relationships/hyperlink" Target="https://github.com/alan-turing-institute/AutisticaCitizenScience/issues/462" TargetMode="External"/><Relationship Id="rId5" Type="http://schemas.openxmlformats.org/officeDocument/2006/relationships/hyperlink" Target="https://github.com/alan-turing-institute/AutSPACEs/issues/17" TargetMode="External"/><Relationship Id="rId10" Type="http://schemas.openxmlformats.org/officeDocument/2006/relationships/hyperlink" Target="https://github.com/alan-turing-institute/AutisticaCitizenScience/issues/498" TargetMode="External"/><Relationship Id="rId4" Type="http://schemas.openxmlformats.org/officeDocument/2006/relationships/hyperlink" Target="https://github.com/alan-turing-institute/AutSPACEs/issues/19" TargetMode="External"/><Relationship Id="rId9" Type="http://schemas.openxmlformats.org/officeDocument/2006/relationships/hyperlink" Target="https://github.com/alan-turing-institute/AutSPACEs/issues?q=is%3Aissue+is%3Aopen+label%3A%22Milestone+2%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48E2-0972-47AA-948C-5556991F0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Fortnightly Progress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993AA-907B-4BE8-9739-E4DA5D21D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AutSPACEs</a:t>
            </a:r>
          </a:p>
        </p:txBody>
      </p:sp>
    </p:spTree>
    <p:extLst>
      <p:ext uri="{BB962C8B-B14F-4D97-AF65-F5344CB8AC3E}">
        <p14:creationId xmlns:p14="http://schemas.microsoft.com/office/powerpoint/2010/main" val="390653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6FF8AC-69E1-446B-B523-387CDC754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27409"/>
              </p:ext>
            </p:extLst>
          </p:nvPr>
        </p:nvGraphicFramePr>
        <p:xfrm>
          <a:off x="123825" y="532872"/>
          <a:ext cx="4086226" cy="1485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27764">
                  <a:extLst>
                    <a:ext uri="{9D8B030D-6E8A-4147-A177-3AD203B41FA5}">
                      <a16:colId xmlns:a16="http://schemas.microsoft.com/office/drawing/2014/main" val="1133417085"/>
                    </a:ext>
                  </a:extLst>
                </a:gridCol>
                <a:gridCol w="1458462">
                  <a:extLst>
                    <a:ext uri="{9D8B030D-6E8A-4147-A177-3AD203B41FA5}">
                      <a16:colId xmlns:a16="http://schemas.microsoft.com/office/drawing/2014/main" val="3164302853"/>
                    </a:ext>
                  </a:extLst>
                </a:gridCol>
              </a:tblGrid>
              <a:tr h="372267">
                <a:tc>
                  <a:txBody>
                    <a:bodyPr/>
                    <a:lstStyle/>
                    <a:p>
                      <a:r>
                        <a:rPr lang="en-GB" b="0" dirty="0"/>
                        <a:t>Nº Issues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293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Issues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188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335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Merged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0339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8E7B53-1DCB-4DDA-8359-13958943F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45701"/>
              </p:ext>
            </p:extLst>
          </p:nvPr>
        </p:nvGraphicFramePr>
        <p:xfrm>
          <a:off x="146053" y="0"/>
          <a:ext cx="8091936" cy="532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094">
                  <a:extLst>
                    <a:ext uri="{9D8B030D-6E8A-4147-A177-3AD203B41FA5}">
                      <a16:colId xmlns:a16="http://schemas.microsoft.com/office/drawing/2014/main" val="2190116938"/>
                    </a:ext>
                  </a:extLst>
                </a:gridCol>
                <a:gridCol w="4023842">
                  <a:extLst>
                    <a:ext uri="{9D8B030D-6E8A-4147-A177-3AD203B41FA5}">
                      <a16:colId xmlns:a16="http://schemas.microsoft.com/office/drawing/2014/main" val="1282314228"/>
                    </a:ext>
                  </a:extLst>
                </a:gridCol>
              </a:tblGrid>
              <a:tr h="532872">
                <a:tc>
                  <a:txBody>
                    <a:bodyPr/>
                    <a:lstStyle/>
                    <a:p>
                      <a:r>
                        <a:rPr lang="en-GB" sz="2800" b="1" i="1" u="sng" dirty="0"/>
                        <a:t>Progress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i="1" dirty="0"/>
                        <a:t>  Fortnight: BLANK TEMPLATE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222861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DEEB02A-CDF8-45C2-B38C-9E083301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35601"/>
              </p:ext>
            </p:extLst>
          </p:nvPr>
        </p:nvGraphicFramePr>
        <p:xfrm>
          <a:off x="123825" y="2114022"/>
          <a:ext cx="4086226" cy="466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6226">
                  <a:extLst>
                    <a:ext uri="{9D8B030D-6E8A-4147-A177-3AD203B41FA5}">
                      <a16:colId xmlns:a16="http://schemas.microsoft.com/office/drawing/2014/main" val="3405555982"/>
                    </a:ext>
                  </a:extLst>
                </a:gridCol>
              </a:tblGrid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Community Updates: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90686"/>
                  </a:ext>
                </a:extLst>
              </a:tr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Platform Development Updates: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58313"/>
                  </a:ext>
                </a:extLst>
              </a:tr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Research Updates: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9213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D4EB1A1-2376-4093-B114-347F1A0E9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90083"/>
              </p:ext>
            </p:extLst>
          </p:nvPr>
        </p:nvGraphicFramePr>
        <p:xfrm>
          <a:off x="4392613" y="532344"/>
          <a:ext cx="7675562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781">
                  <a:extLst>
                    <a:ext uri="{9D8B030D-6E8A-4147-A177-3AD203B41FA5}">
                      <a16:colId xmlns:a16="http://schemas.microsoft.com/office/drawing/2014/main" val="3584571167"/>
                    </a:ext>
                  </a:extLst>
                </a:gridCol>
                <a:gridCol w="3837781">
                  <a:extLst>
                    <a:ext uri="{9D8B030D-6E8A-4147-A177-3AD203B41FA5}">
                      <a16:colId xmlns:a16="http://schemas.microsoft.com/office/drawing/2014/main" val="297984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Tasks completed this fortnight: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Upcoming tasks for next fortnight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80896"/>
                  </a:ext>
                </a:extLst>
              </a:tr>
              <a:tr h="3635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0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2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2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0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6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9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97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F59725-B437-47AE-931E-AF28E9A308BA}"/>
              </a:ext>
            </a:extLst>
          </p:cNvPr>
          <p:cNvSpPr txBox="1"/>
          <p:nvPr/>
        </p:nvSpPr>
        <p:spPr>
          <a:xfrm>
            <a:off x="4392613" y="4900377"/>
            <a:ext cx="767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Blockers: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70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6FF8AC-69E1-446B-B523-387CDC754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31616"/>
              </p:ext>
            </p:extLst>
          </p:nvPr>
        </p:nvGraphicFramePr>
        <p:xfrm>
          <a:off x="123825" y="532872"/>
          <a:ext cx="4086226" cy="1485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27764">
                  <a:extLst>
                    <a:ext uri="{9D8B030D-6E8A-4147-A177-3AD203B41FA5}">
                      <a16:colId xmlns:a16="http://schemas.microsoft.com/office/drawing/2014/main" val="1133417085"/>
                    </a:ext>
                  </a:extLst>
                </a:gridCol>
                <a:gridCol w="1458462">
                  <a:extLst>
                    <a:ext uri="{9D8B030D-6E8A-4147-A177-3AD203B41FA5}">
                      <a16:colId xmlns:a16="http://schemas.microsoft.com/office/drawing/2014/main" val="3164302853"/>
                    </a:ext>
                  </a:extLst>
                </a:gridCol>
              </a:tblGrid>
              <a:tr h="372267">
                <a:tc>
                  <a:txBody>
                    <a:bodyPr/>
                    <a:lstStyle/>
                    <a:p>
                      <a:r>
                        <a:rPr lang="en-GB" b="0" dirty="0"/>
                        <a:t>Nº Issues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293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Issues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188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335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Merged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0339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8E7B53-1DCB-4DDA-8359-13958943F276}"/>
              </a:ext>
            </a:extLst>
          </p:cNvPr>
          <p:cNvGraphicFramePr>
            <a:graphicFrameLocks noGrp="1"/>
          </p:cNvGraphicFramePr>
          <p:nvPr/>
        </p:nvGraphicFramePr>
        <p:xfrm>
          <a:off x="146053" y="0"/>
          <a:ext cx="8091936" cy="532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094">
                  <a:extLst>
                    <a:ext uri="{9D8B030D-6E8A-4147-A177-3AD203B41FA5}">
                      <a16:colId xmlns:a16="http://schemas.microsoft.com/office/drawing/2014/main" val="2190116938"/>
                    </a:ext>
                  </a:extLst>
                </a:gridCol>
                <a:gridCol w="4023842">
                  <a:extLst>
                    <a:ext uri="{9D8B030D-6E8A-4147-A177-3AD203B41FA5}">
                      <a16:colId xmlns:a16="http://schemas.microsoft.com/office/drawing/2014/main" val="1282314228"/>
                    </a:ext>
                  </a:extLst>
                </a:gridCol>
              </a:tblGrid>
              <a:tr h="532872">
                <a:tc>
                  <a:txBody>
                    <a:bodyPr/>
                    <a:lstStyle/>
                    <a:p>
                      <a:r>
                        <a:rPr lang="en-GB" sz="2800" b="1" i="1" u="sng" dirty="0"/>
                        <a:t>Progress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i="1" dirty="0"/>
                        <a:t>  Fortnight: 10/05/21 - 24/05/21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222861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DEEB02A-CDF8-45C2-B38C-9E083301B9EF}"/>
              </a:ext>
            </a:extLst>
          </p:cNvPr>
          <p:cNvGraphicFramePr>
            <a:graphicFrameLocks noGrp="1"/>
          </p:cNvGraphicFramePr>
          <p:nvPr/>
        </p:nvGraphicFramePr>
        <p:xfrm>
          <a:off x="123825" y="2114022"/>
          <a:ext cx="4086226" cy="466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6226">
                  <a:extLst>
                    <a:ext uri="{9D8B030D-6E8A-4147-A177-3AD203B41FA5}">
                      <a16:colId xmlns:a16="http://schemas.microsoft.com/office/drawing/2014/main" val="3405555982"/>
                    </a:ext>
                  </a:extLst>
                </a:gridCol>
              </a:tblGrid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Community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Newsletters went out (17/05/21)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Meet-up on Thursday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Roadmap being developed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Co-working on Moderation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90686"/>
                  </a:ext>
                </a:extLst>
              </a:tr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Platform Development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Learning Django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Creating a landing page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Looking at issues and how they fit into the roadmap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CSS Bootstrap for landing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58313"/>
                  </a:ext>
                </a:extLst>
              </a:tr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Research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i="0" dirty="0"/>
                        <a:t>Annual Health update sent to the Turing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i="0" dirty="0"/>
                        <a:t>Researchfish update for Autistica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i="0" dirty="0"/>
                        <a:t>54 pages of moderation summaries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i="0" dirty="0"/>
                        <a:t>Ethics renewal process for project has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9213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D4EB1A1-2376-4093-B114-347F1A0E9FDA}"/>
              </a:ext>
            </a:extLst>
          </p:cNvPr>
          <p:cNvGraphicFramePr>
            <a:graphicFrameLocks noGrp="1"/>
          </p:cNvGraphicFramePr>
          <p:nvPr/>
        </p:nvGraphicFramePr>
        <p:xfrm>
          <a:off x="4392613" y="532344"/>
          <a:ext cx="7675562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781">
                  <a:extLst>
                    <a:ext uri="{9D8B030D-6E8A-4147-A177-3AD203B41FA5}">
                      <a16:colId xmlns:a16="http://schemas.microsoft.com/office/drawing/2014/main" val="3584571167"/>
                    </a:ext>
                  </a:extLst>
                </a:gridCol>
                <a:gridCol w="3837781">
                  <a:extLst>
                    <a:ext uri="{9D8B030D-6E8A-4147-A177-3AD203B41FA5}">
                      <a16:colId xmlns:a16="http://schemas.microsoft.com/office/drawing/2014/main" val="297984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Tasks completed this fortnight: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Upcoming tasks for next fortnight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80896"/>
                  </a:ext>
                </a:extLst>
              </a:tr>
              <a:tr h="363554">
                <a:tc>
                  <a:txBody>
                    <a:bodyPr/>
                    <a:lstStyle/>
                    <a:p>
                      <a:r>
                        <a:rPr lang="en-GB" dirty="0"/>
                        <a:t>Began Roadmapping (</a:t>
                      </a:r>
                      <a:r>
                        <a:rPr lang="en-GB" dirty="0">
                          <a:hlinkClick r:id="rId2"/>
                        </a:rPr>
                        <a:t>#462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Roadmap Completion (</a:t>
                      </a:r>
                      <a:r>
                        <a:rPr lang="en-GB" dirty="0">
                          <a:hlinkClick r:id="rId2"/>
                        </a:rPr>
                        <a:t>#462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0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Researchfish Draft (</a:t>
                      </a:r>
                      <a:r>
                        <a:rPr lang="en-GB" dirty="0">
                          <a:hlinkClick r:id="rId3"/>
                        </a:rPr>
                        <a:t>#459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Ethics Renewal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2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May Newsletter (</a:t>
                      </a:r>
                      <a:r>
                        <a:rPr lang="en-GB" dirty="0">
                          <a:hlinkClick r:id="rId4"/>
                        </a:rPr>
                        <a:t>#443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Funding (</a:t>
                      </a:r>
                      <a:r>
                        <a:rPr lang="en-GB" dirty="0">
                          <a:hlinkClick r:id="rId5"/>
                        </a:rPr>
                        <a:t>#464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Health Update (</a:t>
                      </a:r>
                      <a:r>
                        <a:rPr lang="en-GB" dirty="0">
                          <a:hlinkClick r:id="rId6"/>
                        </a:rPr>
                        <a:t>#460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Platform Development issues organisation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2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0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6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9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97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F59725-B437-47AE-931E-AF28E9A308BA}"/>
              </a:ext>
            </a:extLst>
          </p:cNvPr>
          <p:cNvSpPr txBox="1"/>
          <p:nvPr/>
        </p:nvSpPr>
        <p:spPr>
          <a:xfrm>
            <a:off x="4392613" y="4900377"/>
            <a:ext cx="767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Blockers: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i="1" dirty="0"/>
              <a:t>Moderation</a:t>
            </a:r>
            <a:r>
              <a:rPr lang="en-GB" i="1" dirty="0"/>
              <a:t> – need to complete summaries before other work can continue</a:t>
            </a:r>
          </a:p>
        </p:txBody>
      </p:sp>
    </p:spTree>
    <p:extLst>
      <p:ext uri="{BB962C8B-B14F-4D97-AF65-F5344CB8AC3E}">
        <p14:creationId xmlns:p14="http://schemas.microsoft.com/office/powerpoint/2010/main" val="5814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6FF8AC-69E1-446B-B523-387CDC754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17336"/>
              </p:ext>
            </p:extLst>
          </p:nvPr>
        </p:nvGraphicFramePr>
        <p:xfrm>
          <a:off x="123825" y="532872"/>
          <a:ext cx="4086226" cy="1485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27764">
                  <a:extLst>
                    <a:ext uri="{9D8B030D-6E8A-4147-A177-3AD203B41FA5}">
                      <a16:colId xmlns:a16="http://schemas.microsoft.com/office/drawing/2014/main" val="1133417085"/>
                    </a:ext>
                  </a:extLst>
                </a:gridCol>
                <a:gridCol w="1458462">
                  <a:extLst>
                    <a:ext uri="{9D8B030D-6E8A-4147-A177-3AD203B41FA5}">
                      <a16:colId xmlns:a16="http://schemas.microsoft.com/office/drawing/2014/main" val="3164302853"/>
                    </a:ext>
                  </a:extLst>
                </a:gridCol>
              </a:tblGrid>
              <a:tr h="372267">
                <a:tc>
                  <a:txBody>
                    <a:bodyPr/>
                    <a:lstStyle/>
                    <a:p>
                      <a:r>
                        <a:rPr lang="en-GB" b="0" dirty="0"/>
                        <a:t>Nº Issues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293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Issues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188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335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Merged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0339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8E7B53-1DCB-4DDA-8359-13958943F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96660"/>
              </p:ext>
            </p:extLst>
          </p:nvPr>
        </p:nvGraphicFramePr>
        <p:xfrm>
          <a:off x="146053" y="0"/>
          <a:ext cx="8091936" cy="532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094">
                  <a:extLst>
                    <a:ext uri="{9D8B030D-6E8A-4147-A177-3AD203B41FA5}">
                      <a16:colId xmlns:a16="http://schemas.microsoft.com/office/drawing/2014/main" val="2190116938"/>
                    </a:ext>
                  </a:extLst>
                </a:gridCol>
                <a:gridCol w="4023842">
                  <a:extLst>
                    <a:ext uri="{9D8B030D-6E8A-4147-A177-3AD203B41FA5}">
                      <a16:colId xmlns:a16="http://schemas.microsoft.com/office/drawing/2014/main" val="1282314228"/>
                    </a:ext>
                  </a:extLst>
                </a:gridCol>
              </a:tblGrid>
              <a:tr h="532872">
                <a:tc>
                  <a:txBody>
                    <a:bodyPr/>
                    <a:lstStyle/>
                    <a:p>
                      <a:r>
                        <a:rPr lang="en-GB" sz="2800" b="1" i="1" u="sng" dirty="0"/>
                        <a:t>Progress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i="1" dirty="0"/>
                        <a:t>  Fortnight: 25/05/21-07/06/21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222861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DEEB02A-CDF8-45C2-B38C-9E083301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17150"/>
              </p:ext>
            </p:extLst>
          </p:nvPr>
        </p:nvGraphicFramePr>
        <p:xfrm>
          <a:off x="123824" y="2114022"/>
          <a:ext cx="4162949" cy="472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2949">
                  <a:extLst>
                    <a:ext uri="{9D8B030D-6E8A-4147-A177-3AD203B41FA5}">
                      <a16:colId xmlns:a16="http://schemas.microsoft.com/office/drawing/2014/main" val="3405555982"/>
                    </a:ext>
                  </a:extLst>
                </a:gridCol>
              </a:tblGrid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Community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Roadmap developed and to be made inclusive by creating it in different formats (word and markdown)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Set up co-working for Platform Development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Onboarding new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90686"/>
                  </a:ext>
                </a:extLst>
              </a:tr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Platform Development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User flow mapped out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Created html pages according to figma wireframes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Updating readme files in GitHub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Creating mind maps to provide granular details for issues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58313"/>
                  </a:ext>
                </a:extLst>
              </a:tr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Research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Moderation summaries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Ethics renewal application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Invite to partake in panel discussion at Autistica Festival – congratulations to Citizen Scientists SF and JS for getting involved and progressing the work on moderation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9213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D4EB1A1-2376-4093-B114-347F1A0E9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38450"/>
              </p:ext>
            </p:extLst>
          </p:nvPr>
        </p:nvGraphicFramePr>
        <p:xfrm>
          <a:off x="4392613" y="532344"/>
          <a:ext cx="7675562" cy="461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781">
                  <a:extLst>
                    <a:ext uri="{9D8B030D-6E8A-4147-A177-3AD203B41FA5}">
                      <a16:colId xmlns:a16="http://schemas.microsoft.com/office/drawing/2014/main" val="3584571167"/>
                    </a:ext>
                  </a:extLst>
                </a:gridCol>
                <a:gridCol w="3837781">
                  <a:extLst>
                    <a:ext uri="{9D8B030D-6E8A-4147-A177-3AD203B41FA5}">
                      <a16:colId xmlns:a16="http://schemas.microsoft.com/office/drawing/2014/main" val="297984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Tasks completed this fortnight: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Upcoming tasks for next fortnight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80896"/>
                  </a:ext>
                </a:extLst>
              </a:tr>
              <a:tr h="363554">
                <a:tc>
                  <a:txBody>
                    <a:bodyPr/>
                    <a:lstStyle/>
                    <a:p>
                      <a:r>
                        <a:rPr lang="en-GB" dirty="0"/>
                        <a:t>Roadmapping almost complete (</a:t>
                      </a:r>
                      <a:r>
                        <a:rPr lang="en-GB" dirty="0">
                          <a:hlinkClick r:id="rId2"/>
                        </a:rPr>
                        <a:t>#462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Guidelines from summaries (</a:t>
                      </a:r>
                      <a:r>
                        <a:rPr lang="en-GB" dirty="0">
                          <a:hlinkClick r:id="rId3"/>
                        </a:rPr>
                        <a:t>472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0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Repo Refresh begun (</a:t>
                      </a:r>
                      <a:r>
                        <a:rPr lang="en-GB" dirty="0">
                          <a:hlinkClick r:id="rId4"/>
                        </a:rPr>
                        <a:t>415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Review of Researchfish (</a:t>
                      </a:r>
                      <a:r>
                        <a:rPr lang="en-GB" dirty="0">
                          <a:hlinkClick r:id="rId5"/>
                        </a:rPr>
                        <a:t>#459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2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 flow mapped out (</a:t>
                      </a:r>
                      <a:r>
                        <a:rPr lang="en-GB" dirty="0">
                          <a:hlinkClick r:id="rId6"/>
                        </a:rPr>
                        <a:t>107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Moderation summaries for review (</a:t>
                      </a:r>
                      <a:r>
                        <a:rPr lang="en-GB" dirty="0">
                          <a:hlinkClick r:id="rId7"/>
                        </a:rPr>
                        <a:t>416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Looking into Open Humans integration for sign up flow (</a:t>
                      </a:r>
                      <a:r>
                        <a:rPr lang="en-GB" dirty="0">
                          <a:hlinkClick r:id="rId8"/>
                        </a:rPr>
                        <a:t>102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2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Complete Roadmapping (</a:t>
                      </a:r>
                      <a:r>
                        <a:rPr lang="en-GB" dirty="0">
                          <a:hlinkClick r:id="rId2"/>
                        </a:rPr>
                        <a:t>#462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0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Continue Repo Refresh (</a:t>
                      </a:r>
                      <a:r>
                        <a:rPr lang="en-GB" dirty="0">
                          <a:hlinkClick r:id="rId4"/>
                        </a:rPr>
                        <a:t>415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Continue development for </a:t>
                      </a:r>
                      <a:r>
                        <a:rPr lang="en-GB" dirty="0">
                          <a:hlinkClick r:id="rId9"/>
                        </a:rPr>
                        <a:t>Milestone 2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6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9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97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F59725-B437-47AE-931E-AF28E9A308BA}"/>
              </a:ext>
            </a:extLst>
          </p:cNvPr>
          <p:cNvSpPr txBox="1"/>
          <p:nvPr/>
        </p:nvSpPr>
        <p:spPr>
          <a:xfrm>
            <a:off x="4392613" y="5144984"/>
            <a:ext cx="767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Blockers: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806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6FF8AC-69E1-446B-B523-387CDC754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44758"/>
              </p:ext>
            </p:extLst>
          </p:nvPr>
        </p:nvGraphicFramePr>
        <p:xfrm>
          <a:off x="123825" y="532872"/>
          <a:ext cx="4086226" cy="1485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27764">
                  <a:extLst>
                    <a:ext uri="{9D8B030D-6E8A-4147-A177-3AD203B41FA5}">
                      <a16:colId xmlns:a16="http://schemas.microsoft.com/office/drawing/2014/main" val="1133417085"/>
                    </a:ext>
                  </a:extLst>
                </a:gridCol>
                <a:gridCol w="1458462">
                  <a:extLst>
                    <a:ext uri="{9D8B030D-6E8A-4147-A177-3AD203B41FA5}">
                      <a16:colId xmlns:a16="http://schemas.microsoft.com/office/drawing/2014/main" val="3164302853"/>
                    </a:ext>
                  </a:extLst>
                </a:gridCol>
              </a:tblGrid>
              <a:tr h="372267">
                <a:tc>
                  <a:txBody>
                    <a:bodyPr/>
                    <a:lstStyle/>
                    <a:p>
                      <a:r>
                        <a:rPr lang="en-GB" b="0" dirty="0"/>
                        <a:t>Nº Issues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293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Issues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188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335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Merged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0339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8E7B53-1DCB-4DDA-8359-13958943F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7570"/>
              </p:ext>
            </p:extLst>
          </p:nvPr>
        </p:nvGraphicFramePr>
        <p:xfrm>
          <a:off x="146053" y="0"/>
          <a:ext cx="8091936" cy="532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094">
                  <a:extLst>
                    <a:ext uri="{9D8B030D-6E8A-4147-A177-3AD203B41FA5}">
                      <a16:colId xmlns:a16="http://schemas.microsoft.com/office/drawing/2014/main" val="2190116938"/>
                    </a:ext>
                  </a:extLst>
                </a:gridCol>
                <a:gridCol w="4023842">
                  <a:extLst>
                    <a:ext uri="{9D8B030D-6E8A-4147-A177-3AD203B41FA5}">
                      <a16:colId xmlns:a16="http://schemas.microsoft.com/office/drawing/2014/main" val="1282314228"/>
                    </a:ext>
                  </a:extLst>
                </a:gridCol>
              </a:tblGrid>
              <a:tr h="532872">
                <a:tc>
                  <a:txBody>
                    <a:bodyPr/>
                    <a:lstStyle/>
                    <a:p>
                      <a:r>
                        <a:rPr lang="en-GB" sz="2800" b="1" i="1" u="sng" dirty="0"/>
                        <a:t>Progress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i="1" dirty="0"/>
                        <a:t>  Fortnight: 10/06/21 – 24/06/21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222861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DEEB02A-CDF8-45C2-B38C-9E083301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21626"/>
              </p:ext>
            </p:extLst>
          </p:nvPr>
        </p:nvGraphicFramePr>
        <p:xfrm>
          <a:off x="123825" y="2031356"/>
          <a:ext cx="4086226" cy="4785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6226">
                  <a:extLst>
                    <a:ext uri="{9D8B030D-6E8A-4147-A177-3AD203B41FA5}">
                      <a16:colId xmlns:a16="http://schemas.microsoft.com/office/drawing/2014/main" val="3405555982"/>
                    </a:ext>
                  </a:extLst>
                </a:gridCol>
              </a:tblGrid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Community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Newsletter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Continued co-working space for platform development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Facilitating moderation work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Assigning issue to contributors that ensures successful collaboration and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90686"/>
                  </a:ext>
                </a:extLst>
              </a:tr>
              <a:tr h="1431445">
                <a:tc>
                  <a:txBody>
                    <a:bodyPr/>
                    <a:lstStyle/>
                    <a:p>
                      <a:r>
                        <a:rPr lang="en-GB" sz="1600" b="1" dirty="0"/>
                        <a:t>Platform Development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Continued development on MVP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Looking at how the pages link together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Regular Co-working sessions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58313"/>
                  </a:ext>
                </a:extLst>
              </a:tr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Research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Continued work on Ethics renewal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Work on moderation aspect of the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9213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D4EB1A1-2376-4093-B114-347F1A0E9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73353"/>
              </p:ext>
            </p:extLst>
          </p:nvPr>
        </p:nvGraphicFramePr>
        <p:xfrm>
          <a:off x="4392613" y="532344"/>
          <a:ext cx="7675562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781">
                  <a:extLst>
                    <a:ext uri="{9D8B030D-6E8A-4147-A177-3AD203B41FA5}">
                      <a16:colId xmlns:a16="http://schemas.microsoft.com/office/drawing/2014/main" val="3584571167"/>
                    </a:ext>
                  </a:extLst>
                </a:gridCol>
                <a:gridCol w="3837781">
                  <a:extLst>
                    <a:ext uri="{9D8B030D-6E8A-4147-A177-3AD203B41FA5}">
                      <a16:colId xmlns:a16="http://schemas.microsoft.com/office/drawing/2014/main" val="297984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Tasks completed this fortnight: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Upcoming tasks for next fortnight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80896"/>
                  </a:ext>
                </a:extLst>
              </a:tr>
              <a:tr h="363554">
                <a:tc>
                  <a:txBody>
                    <a:bodyPr/>
                    <a:lstStyle/>
                    <a:p>
                      <a:r>
                        <a:rPr lang="en-GB" dirty="0"/>
                        <a:t>MVP pages completed: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Moderation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My Experiences (</a:t>
                      </a:r>
                      <a:r>
                        <a:rPr lang="en-GB" dirty="0">
                          <a:hlinkClick r:id="rId2"/>
                        </a:rPr>
                        <a:t>#105</a:t>
                      </a:r>
                      <a:r>
                        <a:rPr lang="en-GB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Landing Page (</a:t>
                      </a:r>
                      <a:r>
                        <a:rPr lang="en-GB" dirty="0">
                          <a:hlinkClick r:id="rId3"/>
                        </a:rPr>
                        <a:t>#15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 complete MVP pages: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My Stories </a:t>
                      </a:r>
                      <a:r>
                        <a:rPr lang="en-GB" dirty="0">
                          <a:hlinkClick r:id="rId4"/>
                        </a:rPr>
                        <a:t>(#19</a:t>
                      </a:r>
                      <a:r>
                        <a:rPr lang="en-GB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Sign in/up flow (</a:t>
                      </a:r>
                      <a:r>
                        <a:rPr lang="en-GB" dirty="0">
                          <a:hlinkClick r:id="rId5"/>
                        </a:rPr>
                        <a:t>#17</a:t>
                      </a:r>
                      <a:r>
                        <a:rPr lang="en-GB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Share experiences (</a:t>
                      </a:r>
                      <a:r>
                        <a:rPr lang="en-GB" dirty="0">
                          <a:hlinkClick r:id="rId6"/>
                        </a:rPr>
                        <a:t>#16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0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Moderation guidelines (#</a:t>
                      </a:r>
                      <a:r>
                        <a:rPr lang="en-GB" dirty="0">
                          <a:hlinkClick r:id="rId7"/>
                        </a:rPr>
                        <a:t>472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Link pages together to reflect User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2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Continued Ethics progress and draft (#</a:t>
                      </a:r>
                      <a:r>
                        <a:rPr lang="en-GB" dirty="0">
                          <a:hlinkClick r:id="rId8"/>
                        </a:rPr>
                        <a:t>505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Complete </a:t>
                      </a:r>
                      <a:r>
                        <a:rPr lang="en-GB" dirty="0">
                          <a:hlinkClick r:id="rId9"/>
                        </a:rPr>
                        <a:t>Milestone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Draft Newsletter (#</a:t>
                      </a:r>
                      <a:r>
                        <a:rPr lang="en-GB" dirty="0">
                          <a:hlinkClick r:id="rId10"/>
                        </a:rPr>
                        <a:t>498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Send out moderation summaries and guidelines (</a:t>
                      </a:r>
                      <a:r>
                        <a:rPr lang="en-GB" dirty="0">
                          <a:hlinkClick r:id="rId7"/>
                        </a:rPr>
                        <a:t>#472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2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Roadmapping (</a:t>
                      </a:r>
                      <a:r>
                        <a:rPr lang="en-GB" dirty="0">
                          <a:hlinkClick r:id="rId11"/>
                        </a:rPr>
                        <a:t>#462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Renew the documentation for Ethics (</a:t>
                      </a:r>
                      <a:r>
                        <a:rPr lang="en-GB" dirty="0">
                          <a:hlinkClick r:id="rId8"/>
                        </a:rPr>
                        <a:t>#505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0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Get views on moderation decisions from wider community (</a:t>
                      </a:r>
                      <a:r>
                        <a:rPr lang="en-GB" dirty="0">
                          <a:hlinkClick r:id="rId12"/>
                        </a:rPr>
                        <a:t>#476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697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F59725-B437-47AE-931E-AF28E9A308BA}"/>
              </a:ext>
            </a:extLst>
          </p:cNvPr>
          <p:cNvSpPr txBox="1"/>
          <p:nvPr/>
        </p:nvSpPr>
        <p:spPr>
          <a:xfrm>
            <a:off x="4392613" y="5663144"/>
            <a:ext cx="767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Blockers: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4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590</Words>
  <Application>Microsoft Office PowerPoint</Application>
  <PresentationFormat>Widescreen</PresentationFormat>
  <Paragraphs>132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Fortnightly Progress Updates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Updates</dc:title>
  <dc:creator>Charlotte Coupat</dc:creator>
  <cp:lastModifiedBy>Charlotte Coupat</cp:lastModifiedBy>
  <cp:revision>1</cp:revision>
  <dcterms:created xsi:type="dcterms:W3CDTF">2021-05-24T10:53:56Z</dcterms:created>
  <dcterms:modified xsi:type="dcterms:W3CDTF">2021-06-24T11:10:08Z</dcterms:modified>
</cp:coreProperties>
</file>