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6" r:id="rId26"/>
    <p:sldId id="294" r:id="rId27"/>
    <p:sldId id="295" r:id="rId28"/>
    <p:sldId id="297" r:id="rId29"/>
    <p:sldId id="298" r:id="rId30"/>
    <p:sldId id="273" r:id="rId31"/>
  </p:sldIdLst>
  <p:sldSz cx="9144000" cy="5143500" type="screen16x9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PZXZFQZxOSRDKC/XFLEd+wsT/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37"/>
    <p:restoredTop sz="94620"/>
  </p:normalViewPr>
  <p:slideViewPr>
    <p:cSldViewPr snapToGrid="0">
      <p:cViewPr varScale="1">
        <p:scale>
          <a:sx n="116" d="100"/>
          <a:sy n="116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customschemas.google.com/relationships/presentationmetadata" Target="metadata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10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097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694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920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771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2837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64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515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5533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412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569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540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33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0295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5194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7741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5397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945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052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089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30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60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67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461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416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 slide (Dark)">
  <p:cSld name="Top slide (Dark)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356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1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17"/>
          <p:cNvCxnSpPr/>
          <p:nvPr/>
        </p:nvCxnSpPr>
        <p:spPr>
          <a:xfrm>
            <a:off x="431800" y="2184922"/>
            <a:ext cx="435356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800" y="416704"/>
            <a:ext cx="2174239" cy="9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431800" y="3720363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Dark)">
  <p:cSld name="Bullets, image (Dark)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Light)">
  <p:cSld name="Bullets, image (Light)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431800" y="682940"/>
            <a:ext cx="3920400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Dark) (Alt)">
  <p:cSld name="Heading, bullets, image (Dark) (Alt)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8"/>
          <p:cNvCxnSpPr/>
          <p:nvPr/>
        </p:nvCxnSpPr>
        <p:spPr>
          <a:xfrm>
            <a:off x="4791076" y="683054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4791075" y="682940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8"/>
          <p:cNvSpPr txBox="1">
            <a:spLocks noGrp="1"/>
          </p:cNvSpPr>
          <p:nvPr>
            <p:ph type="body" idx="3"/>
          </p:nvPr>
        </p:nvSpPr>
        <p:spPr>
          <a:xfrm>
            <a:off x="4791075" y="1294731"/>
            <a:ext cx="3921125" cy="304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Light) (Alt)">
  <p:cSld name="Heading, bullets, image (Light) (Alt)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9"/>
          <p:cNvCxnSpPr/>
          <p:nvPr/>
        </p:nvCxnSpPr>
        <p:spPr>
          <a:xfrm>
            <a:off x="4791076" y="683054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4791075" y="682940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4791076" y="1294731"/>
            <a:ext cx="3921124" cy="304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3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Dark) (Alt)">
  <p:cSld name="Bullets, image (Dark) (Alt)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791076" y="682940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272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Alt)">
  <p:cSld name="Bullets, image (Alt)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4787900" y="682940"/>
            <a:ext cx="3920400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images (Dark)">
  <p:cSld name="2 images (Dark)"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32"/>
          <p:cNvCxnSpPr/>
          <p:nvPr/>
        </p:nvCxnSpPr>
        <p:spPr>
          <a:xfrm>
            <a:off x="1079500" y="3123886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32"/>
          <p:cNvSpPr>
            <a:spLocks noGrp="1"/>
          </p:cNvSpPr>
          <p:nvPr>
            <p:ph type="pic" idx="2"/>
          </p:nvPr>
        </p:nvSpPr>
        <p:spPr>
          <a:xfrm>
            <a:off x="1079500" y="992188"/>
            <a:ext cx="3060700" cy="1923283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2"/>
          <p:cNvSpPr>
            <a:spLocks noGrp="1"/>
          </p:cNvSpPr>
          <p:nvPr>
            <p:ph type="pic" idx="3"/>
          </p:nvPr>
        </p:nvSpPr>
        <p:spPr>
          <a:xfrm>
            <a:off x="5003801" y="992188"/>
            <a:ext cx="3060699" cy="192328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8" name="Google Shape;78;p32"/>
          <p:cNvCxnSpPr/>
          <p:nvPr/>
        </p:nvCxnSpPr>
        <p:spPr>
          <a:xfrm>
            <a:off x="5003803" y="3123886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>
            <a:off x="1079500" y="3154366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4"/>
          </p:nvPr>
        </p:nvSpPr>
        <p:spPr>
          <a:xfrm>
            <a:off x="5003802" y="3154365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images (Light)">
  <p:cSld name="2 images (Light)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33"/>
          <p:cNvCxnSpPr/>
          <p:nvPr/>
        </p:nvCxnSpPr>
        <p:spPr>
          <a:xfrm>
            <a:off x="1079500" y="3123886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3"/>
          <p:cNvSpPr>
            <a:spLocks noGrp="1"/>
          </p:cNvSpPr>
          <p:nvPr>
            <p:ph type="pic" idx="2"/>
          </p:nvPr>
        </p:nvSpPr>
        <p:spPr>
          <a:xfrm>
            <a:off x="1079500" y="992188"/>
            <a:ext cx="3060700" cy="1923283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3"/>
          <p:cNvSpPr>
            <a:spLocks noGrp="1"/>
          </p:cNvSpPr>
          <p:nvPr>
            <p:ph type="pic" idx="3"/>
          </p:nvPr>
        </p:nvSpPr>
        <p:spPr>
          <a:xfrm>
            <a:off x="5003801" y="992188"/>
            <a:ext cx="3060699" cy="192328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33"/>
          <p:cNvCxnSpPr/>
          <p:nvPr/>
        </p:nvCxnSpPr>
        <p:spPr>
          <a:xfrm>
            <a:off x="5003803" y="3123886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1079500" y="3154366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4"/>
          </p:nvPr>
        </p:nvSpPr>
        <p:spPr>
          <a:xfrm>
            <a:off x="5003802" y="3154365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Dark)">
  <p:cSld name="3 images (Dark)"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>
            <a:off x="3311525" y="3160713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2"/>
          </p:nvPr>
        </p:nvSpPr>
        <p:spPr>
          <a:xfrm>
            <a:off x="6192200" y="3160713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34"/>
          <p:cNvCxnSpPr/>
          <p:nvPr/>
        </p:nvCxnSpPr>
        <p:spPr>
          <a:xfrm>
            <a:off x="431800" y="3132603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34"/>
          <p:cNvSpPr>
            <a:spLocks noGrp="1"/>
          </p:cNvSpPr>
          <p:nvPr>
            <p:ph type="pic" idx="3"/>
          </p:nvPr>
        </p:nvSpPr>
        <p:spPr>
          <a:xfrm>
            <a:off x="431800" y="1254440"/>
            <a:ext cx="2519363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4"/>
          <p:cNvSpPr>
            <a:spLocks noGrp="1"/>
          </p:cNvSpPr>
          <p:nvPr>
            <p:ph type="pic" idx="4"/>
          </p:nvPr>
        </p:nvSpPr>
        <p:spPr>
          <a:xfrm>
            <a:off x="33120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4"/>
          <p:cNvSpPr>
            <a:spLocks noGrp="1"/>
          </p:cNvSpPr>
          <p:nvPr>
            <p:ph type="pic" idx="5"/>
          </p:nvPr>
        </p:nvSpPr>
        <p:spPr>
          <a:xfrm>
            <a:off x="6192200" y="1254442"/>
            <a:ext cx="2520000" cy="169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5" name="Google Shape;95;p34"/>
          <p:cNvCxnSpPr/>
          <p:nvPr/>
        </p:nvCxnSpPr>
        <p:spPr>
          <a:xfrm>
            <a:off x="33120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4"/>
          <p:cNvCxnSpPr/>
          <p:nvPr/>
        </p:nvCxnSpPr>
        <p:spPr>
          <a:xfrm>
            <a:off x="61922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4"/>
          <p:cNvSpPr txBox="1">
            <a:spLocks noGrp="1"/>
          </p:cNvSpPr>
          <p:nvPr>
            <p:ph type="body" idx="6"/>
          </p:nvPr>
        </p:nvSpPr>
        <p:spPr>
          <a:xfrm>
            <a:off x="430850" y="3161758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3674">
          <p15:clr>
            <a:srgbClr val="FBAE40"/>
          </p15:clr>
        </p15:guide>
        <p15:guide id="7" pos="3901">
          <p15:clr>
            <a:srgbClr val="FBAE40"/>
          </p15:clr>
        </p15:guide>
        <p15:guide id="8" pos="20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Light)">
  <p:cSld name="3 images (Light)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>
            <a:spLocks noGrp="1"/>
          </p:cNvSpPr>
          <p:nvPr>
            <p:ph type="body" idx="1"/>
          </p:nvPr>
        </p:nvSpPr>
        <p:spPr>
          <a:xfrm>
            <a:off x="3311525" y="3160713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2"/>
          </p:nvPr>
        </p:nvSpPr>
        <p:spPr>
          <a:xfrm>
            <a:off x="6192200" y="3160713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431800" y="3160713"/>
            <a:ext cx="2520000" cy="70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5"/>
          <p:cNvCxnSpPr/>
          <p:nvPr/>
        </p:nvCxnSpPr>
        <p:spPr>
          <a:xfrm>
            <a:off x="431800" y="313260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5"/>
          <p:cNvSpPr>
            <a:spLocks noGrp="1"/>
          </p:cNvSpPr>
          <p:nvPr>
            <p:ph type="pic" idx="3"/>
          </p:nvPr>
        </p:nvSpPr>
        <p:spPr>
          <a:xfrm>
            <a:off x="4318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5"/>
          <p:cNvSpPr>
            <a:spLocks noGrp="1"/>
          </p:cNvSpPr>
          <p:nvPr>
            <p:ph type="pic" idx="4"/>
          </p:nvPr>
        </p:nvSpPr>
        <p:spPr>
          <a:xfrm>
            <a:off x="33120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5"/>
          <p:cNvSpPr>
            <a:spLocks noGrp="1"/>
          </p:cNvSpPr>
          <p:nvPr>
            <p:ph type="pic" idx="5"/>
          </p:nvPr>
        </p:nvSpPr>
        <p:spPr>
          <a:xfrm>
            <a:off x="6192200" y="1254442"/>
            <a:ext cx="2520000" cy="169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6" name="Google Shape;106;p35"/>
          <p:cNvCxnSpPr/>
          <p:nvPr/>
        </p:nvCxnSpPr>
        <p:spPr>
          <a:xfrm>
            <a:off x="33120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35"/>
          <p:cNvCxnSpPr/>
          <p:nvPr/>
        </p:nvCxnSpPr>
        <p:spPr>
          <a:xfrm>
            <a:off x="61922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2086">
          <p15:clr>
            <a:srgbClr val="FBAE40"/>
          </p15:clr>
        </p15:guide>
        <p15:guide id="7" pos="3674">
          <p15:clr>
            <a:srgbClr val="FBAE40"/>
          </p15:clr>
        </p15:guide>
        <p15:guide id="8" pos="3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, title (Dark)">
  <p:cSld name="Blank, title (Dark)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8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2"/>
          </p:nvPr>
        </p:nvSpPr>
        <p:spPr>
          <a:xfrm>
            <a:off x="431801" y="1447800"/>
            <a:ext cx="5645149" cy="28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boxes (Dark)">
  <p:cSld name="2 boxes (Dark)"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36"/>
          <p:cNvCxnSpPr/>
          <p:nvPr/>
        </p:nvCxnSpPr>
        <p:spPr>
          <a:xfrm>
            <a:off x="1079498" y="1606370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6"/>
          <p:cNvCxnSpPr/>
          <p:nvPr/>
        </p:nvCxnSpPr>
        <p:spPr>
          <a:xfrm>
            <a:off x="5003801" y="1606370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6"/>
          <p:cNvSpPr txBox="1">
            <a:spLocks noGrp="1"/>
          </p:cNvSpPr>
          <p:nvPr>
            <p:ph type="body" idx="1"/>
          </p:nvPr>
        </p:nvSpPr>
        <p:spPr>
          <a:xfrm>
            <a:off x="1079498" y="1636850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2"/>
          </p:nvPr>
        </p:nvSpPr>
        <p:spPr>
          <a:xfrm>
            <a:off x="5003800" y="1636849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boxes (Light)">
  <p:cSld name="2 boxes (Light)"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7"/>
          <p:cNvCxnSpPr/>
          <p:nvPr/>
        </p:nvCxnSpPr>
        <p:spPr>
          <a:xfrm>
            <a:off x="1079498" y="1606370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7"/>
          <p:cNvCxnSpPr/>
          <p:nvPr/>
        </p:nvCxnSpPr>
        <p:spPr>
          <a:xfrm>
            <a:off x="5003801" y="1606370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1079498" y="1636850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2"/>
          </p:nvPr>
        </p:nvSpPr>
        <p:spPr>
          <a:xfrm>
            <a:off x="5003800" y="1636849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boxes (Dark)">
  <p:cSld name="3 boxes (Dark)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 txBox="1">
            <a:spLocks noGrp="1"/>
          </p:cNvSpPr>
          <p:nvPr>
            <p:ph type="body" idx="1"/>
          </p:nvPr>
        </p:nvSpPr>
        <p:spPr>
          <a:xfrm>
            <a:off x="3310575" y="1539436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2"/>
          </p:nvPr>
        </p:nvSpPr>
        <p:spPr>
          <a:xfrm>
            <a:off x="6191250" y="1539436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1" name="Google Shape;121;p38"/>
          <p:cNvCxnSpPr/>
          <p:nvPr/>
        </p:nvCxnSpPr>
        <p:spPr>
          <a:xfrm>
            <a:off x="430850" y="1511326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38"/>
          <p:cNvCxnSpPr/>
          <p:nvPr/>
        </p:nvCxnSpPr>
        <p:spPr>
          <a:xfrm>
            <a:off x="33110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38"/>
          <p:cNvCxnSpPr/>
          <p:nvPr/>
        </p:nvCxnSpPr>
        <p:spPr>
          <a:xfrm>
            <a:off x="61912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38"/>
          <p:cNvSpPr txBox="1">
            <a:spLocks noGrp="1"/>
          </p:cNvSpPr>
          <p:nvPr>
            <p:ph type="body" idx="3"/>
          </p:nvPr>
        </p:nvSpPr>
        <p:spPr>
          <a:xfrm>
            <a:off x="429900" y="1540481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3674">
          <p15:clr>
            <a:srgbClr val="FBAE40"/>
          </p15:clr>
        </p15:guide>
        <p15:guide id="7" pos="3901">
          <p15:clr>
            <a:srgbClr val="FBAE40"/>
          </p15:clr>
        </p15:guide>
        <p15:guide id="8" pos="20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boxes (Light)">
  <p:cSld name="3 boxes (Light)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body" idx="1"/>
          </p:nvPr>
        </p:nvSpPr>
        <p:spPr>
          <a:xfrm>
            <a:off x="3310575" y="1539436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body" idx="2"/>
          </p:nvPr>
        </p:nvSpPr>
        <p:spPr>
          <a:xfrm>
            <a:off x="6191250" y="1539436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39"/>
          <p:cNvCxnSpPr/>
          <p:nvPr/>
        </p:nvCxnSpPr>
        <p:spPr>
          <a:xfrm>
            <a:off x="430850" y="1511326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39"/>
          <p:cNvCxnSpPr/>
          <p:nvPr/>
        </p:nvCxnSpPr>
        <p:spPr>
          <a:xfrm>
            <a:off x="33110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39"/>
          <p:cNvCxnSpPr/>
          <p:nvPr/>
        </p:nvCxnSpPr>
        <p:spPr>
          <a:xfrm>
            <a:off x="61912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39"/>
          <p:cNvSpPr txBox="1">
            <a:spLocks noGrp="1"/>
          </p:cNvSpPr>
          <p:nvPr>
            <p:ph type="body" idx="3"/>
          </p:nvPr>
        </p:nvSpPr>
        <p:spPr>
          <a:xfrm>
            <a:off x="429900" y="1540481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2086">
          <p15:clr>
            <a:srgbClr val="FBAE40"/>
          </p15:clr>
        </p15:guide>
        <p15:guide id="7" pos="3674">
          <p15:clr>
            <a:srgbClr val="FBAE40"/>
          </p15:clr>
        </p15:guide>
        <p15:guide id="8" pos="39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images (Dark)">
  <p:cSld name="4 images (Dark)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183471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40"/>
          <p:cNvCxnSpPr/>
          <p:nvPr/>
        </p:nvCxnSpPr>
        <p:spPr>
          <a:xfrm>
            <a:off x="183471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40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6" name="Google Shape;136;p40"/>
          <p:cNvCxnSpPr/>
          <p:nvPr/>
        </p:nvCxnSpPr>
        <p:spPr>
          <a:xfrm>
            <a:off x="1834709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40"/>
          <p:cNvSpPr>
            <a:spLocks noGrp="1"/>
          </p:cNvSpPr>
          <p:nvPr>
            <p:ph type="pic" idx="3"/>
          </p:nvPr>
        </p:nvSpPr>
        <p:spPr>
          <a:xfrm>
            <a:off x="1834710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8" name="Google Shape;138;p40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40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0" name="Google Shape;140;p40"/>
          <p:cNvCxnSpPr/>
          <p:nvPr/>
        </p:nvCxnSpPr>
        <p:spPr>
          <a:xfrm>
            <a:off x="5010147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40"/>
          <p:cNvSpPr>
            <a:spLocks noGrp="1"/>
          </p:cNvSpPr>
          <p:nvPr>
            <p:ph type="pic" idx="5"/>
          </p:nvPr>
        </p:nvSpPr>
        <p:spPr>
          <a:xfrm>
            <a:off x="5010148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0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body" idx="6"/>
          </p:nvPr>
        </p:nvSpPr>
        <p:spPr>
          <a:xfrm>
            <a:off x="1834709" y="4203347"/>
            <a:ext cx="2299138" cy="3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body" idx="7"/>
          </p:nvPr>
        </p:nvSpPr>
        <p:spPr>
          <a:xfrm>
            <a:off x="5010147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3152">
          <p15:clr>
            <a:srgbClr val="FBAE40"/>
          </p15:clr>
        </p15:guide>
        <p15:guide id="8" pos="1156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images (Light)">
  <p:cSld name="4 images (Light)"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>
            <a:spLocks noGrp="1"/>
          </p:cNvSpPr>
          <p:nvPr>
            <p:ph type="title"/>
          </p:nvPr>
        </p:nvSpPr>
        <p:spPr>
          <a:xfrm>
            <a:off x="1841062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41"/>
          <p:cNvCxnSpPr/>
          <p:nvPr/>
        </p:nvCxnSpPr>
        <p:spPr>
          <a:xfrm>
            <a:off x="1841063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41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9" name="Google Shape;149;p41"/>
          <p:cNvCxnSpPr/>
          <p:nvPr/>
        </p:nvCxnSpPr>
        <p:spPr>
          <a:xfrm>
            <a:off x="1841062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41"/>
          <p:cNvSpPr>
            <a:spLocks noGrp="1"/>
          </p:cNvSpPr>
          <p:nvPr>
            <p:ph type="pic" idx="3"/>
          </p:nvPr>
        </p:nvSpPr>
        <p:spPr>
          <a:xfrm>
            <a:off x="1841062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1" name="Google Shape;151;p41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41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3" name="Google Shape;153;p41"/>
          <p:cNvCxnSpPr/>
          <p:nvPr/>
        </p:nvCxnSpPr>
        <p:spPr>
          <a:xfrm>
            <a:off x="5010150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41"/>
          <p:cNvSpPr>
            <a:spLocks noGrp="1"/>
          </p:cNvSpPr>
          <p:nvPr>
            <p:ph type="pic" idx="5"/>
          </p:nvPr>
        </p:nvSpPr>
        <p:spPr>
          <a:xfrm>
            <a:off x="5010150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41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body" idx="6"/>
          </p:nvPr>
        </p:nvSpPr>
        <p:spPr>
          <a:xfrm>
            <a:off x="1841062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7"/>
          </p:nvPr>
        </p:nvSpPr>
        <p:spPr>
          <a:xfrm>
            <a:off x="5010150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15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608">
          <p15:clr>
            <a:srgbClr val="FBAE40"/>
          </p15:clr>
        </p15:guide>
        <p15:guide id="8" pos="3152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Dark) (Alt)">
  <p:cSld name="3 images (Dark) (Alt)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>
            <a:spLocks noGrp="1"/>
          </p:cNvSpPr>
          <p:nvPr>
            <p:ph type="title"/>
          </p:nvPr>
        </p:nvSpPr>
        <p:spPr>
          <a:xfrm>
            <a:off x="183471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42"/>
          <p:cNvCxnSpPr/>
          <p:nvPr/>
        </p:nvCxnSpPr>
        <p:spPr>
          <a:xfrm>
            <a:off x="183471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2" name="Google Shape;162;p42"/>
          <p:cNvCxnSpPr/>
          <p:nvPr/>
        </p:nvCxnSpPr>
        <p:spPr>
          <a:xfrm>
            <a:off x="1834709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42"/>
          <p:cNvSpPr>
            <a:spLocks noGrp="1"/>
          </p:cNvSpPr>
          <p:nvPr>
            <p:ph type="pic" idx="3"/>
          </p:nvPr>
        </p:nvSpPr>
        <p:spPr>
          <a:xfrm>
            <a:off x="1834710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" name="Google Shape;164;p42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2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42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5"/>
          </p:nvPr>
        </p:nvSpPr>
        <p:spPr>
          <a:xfrm>
            <a:off x="1834709" y="4203347"/>
            <a:ext cx="2299138" cy="3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3152">
          <p15:clr>
            <a:srgbClr val="FBAE40"/>
          </p15:clr>
        </p15:guide>
        <p15:guide id="8" pos="1156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Light) (Alt)">
  <p:cSld name="3 images (Light) (Alt)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>
            <a:spLocks noGrp="1"/>
          </p:cNvSpPr>
          <p:nvPr>
            <p:ph type="title"/>
          </p:nvPr>
        </p:nvSpPr>
        <p:spPr>
          <a:xfrm>
            <a:off x="1841062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3"/>
          <p:cNvCxnSpPr/>
          <p:nvPr/>
        </p:nvCxnSpPr>
        <p:spPr>
          <a:xfrm>
            <a:off x="1841063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2" name="Google Shape;172;p43"/>
          <p:cNvCxnSpPr/>
          <p:nvPr/>
        </p:nvCxnSpPr>
        <p:spPr>
          <a:xfrm>
            <a:off x="1841062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43"/>
          <p:cNvSpPr>
            <a:spLocks noGrp="1"/>
          </p:cNvSpPr>
          <p:nvPr>
            <p:ph type="pic" idx="3"/>
          </p:nvPr>
        </p:nvSpPr>
        <p:spPr>
          <a:xfrm>
            <a:off x="1841062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4" name="Google Shape;174;p43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43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43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5"/>
          </p:nvPr>
        </p:nvSpPr>
        <p:spPr>
          <a:xfrm>
            <a:off x="1841062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15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608">
          <p15:clr>
            <a:srgbClr val="FBAE40"/>
          </p15:clr>
        </p15:guide>
        <p15:guide id="8" pos="3152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images (Dark)">
  <p:cSld name="5 images (Dark)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44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44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2" name="Google Shape;182;p44"/>
          <p:cNvCxnSpPr/>
          <p:nvPr/>
        </p:nvCxnSpPr>
        <p:spPr>
          <a:xfrm>
            <a:off x="436125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44"/>
          <p:cNvSpPr>
            <a:spLocks noGrp="1"/>
          </p:cNvSpPr>
          <p:nvPr>
            <p:ph type="pic" idx="3"/>
          </p:nvPr>
        </p:nvSpPr>
        <p:spPr>
          <a:xfrm>
            <a:off x="436125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4" name="Google Shape;184;p44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44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body" idx="5"/>
          </p:nvPr>
        </p:nvSpPr>
        <p:spPr>
          <a:xfrm>
            <a:off x="436125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44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44"/>
          <p:cNvSpPr>
            <a:spLocks noGrp="1"/>
          </p:cNvSpPr>
          <p:nvPr>
            <p:ph type="pic" idx="6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0" name="Google Shape;190;p44"/>
          <p:cNvCxnSpPr/>
          <p:nvPr/>
        </p:nvCxnSpPr>
        <p:spPr>
          <a:xfrm>
            <a:off x="3429712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44"/>
          <p:cNvSpPr>
            <a:spLocks noGrp="1"/>
          </p:cNvSpPr>
          <p:nvPr>
            <p:ph type="pic" idx="7"/>
          </p:nvPr>
        </p:nvSpPr>
        <p:spPr>
          <a:xfrm>
            <a:off x="3429712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4"/>
          <p:cNvSpPr txBox="1">
            <a:spLocks noGrp="1"/>
          </p:cNvSpPr>
          <p:nvPr>
            <p:ph type="body" idx="8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9"/>
          </p:nvPr>
        </p:nvSpPr>
        <p:spPr>
          <a:xfrm>
            <a:off x="3429712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orient="horz" pos="2981">
          <p15:clr>
            <a:srgbClr val="FBAE40"/>
          </p15:clr>
        </p15:guide>
        <p15:guide id="6" pos="1723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images (Light)">
  <p:cSld name="5 images (Light)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45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45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8" name="Google Shape;198;p45"/>
          <p:cNvCxnSpPr/>
          <p:nvPr/>
        </p:nvCxnSpPr>
        <p:spPr>
          <a:xfrm>
            <a:off x="431799" y="4202205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5"/>
          <p:cNvSpPr>
            <a:spLocks noGrp="1"/>
          </p:cNvSpPr>
          <p:nvPr>
            <p:ph type="pic" idx="3"/>
          </p:nvPr>
        </p:nvSpPr>
        <p:spPr>
          <a:xfrm>
            <a:off x="431800" y="258428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0" name="Google Shape;200;p45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45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5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body" idx="5"/>
          </p:nvPr>
        </p:nvSpPr>
        <p:spPr>
          <a:xfrm>
            <a:off x="431799" y="420219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4" name="Google Shape;204;p45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45"/>
          <p:cNvSpPr>
            <a:spLocks noGrp="1"/>
          </p:cNvSpPr>
          <p:nvPr>
            <p:ph type="pic" idx="6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6" name="Google Shape;206;p45"/>
          <p:cNvCxnSpPr/>
          <p:nvPr/>
        </p:nvCxnSpPr>
        <p:spPr>
          <a:xfrm>
            <a:off x="3425386" y="4202205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45"/>
          <p:cNvSpPr>
            <a:spLocks noGrp="1"/>
          </p:cNvSpPr>
          <p:nvPr>
            <p:ph type="pic" idx="7"/>
          </p:nvPr>
        </p:nvSpPr>
        <p:spPr>
          <a:xfrm>
            <a:off x="3425387" y="2584284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45"/>
          <p:cNvSpPr txBox="1">
            <a:spLocks noGrp="1"/>
          </p:cNvSpPr>
          <p:nvPr>
            <p:ph type="body" idx="8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9"/>
          </p:nvPr>
        </p:nvSpPr>
        <p:spPr>
          <a:xfrm>
            <a:off x="3425386" y="420219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723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 slide (Light)">
  <p:cSld name="Top slide (Light)">
    <p:bg>
      <p:bgPr>
        <a:solidFill>
          <a:srgbClr val="DEDEDE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356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" name="Google Shape;25;p19"/>
          <p:cNvCxnSpPr/>
          <p:nvPr/>
        </p:nvCxnSpPr>
        <p:spPr>
          <a:xfrm>
            <a:off x="431800" y="2184922"/>
            <a:ext cx="435356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" name="Google Shape;2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800" y="416704"/>
            <a:ext cx="2174240" cy="9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431800" y="3720363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s (Dark)">
  <p:cSld name="6 images (Dark)"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46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46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4" name="Google Shape;214;p46"/>
          <p:cNvCxnSpPr/>
          <p:nvPr/>
        </p:nvCxnSpPr>
        <p:spPr>
          <a:xfrm>
            <a:off x="431797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6"/>
          <p:cNvSpPr>
            <a:spLocks noGrp="1"/>
          </p:cNvSpPr>
          <p:nvPr>
            <p:ph type="pic" idx="3"/>
          </p:nvPr>
        </p:nvSpPr>
        <p:spPr>
          <a:xfrm>
            <a:off x="431798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6" name="Google Shape;216;p46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46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8" name="Google Shape;218;p46"/>
          <p:cNvCxnSpPr/>
          <p:nvPr/>
        </p:nvCxnSpPr>
        <p:spPr>
          <a:xfrm>
            <a:off x="6413061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46"/>
          <p:cNvSpPr>
            <a:spLocks noGrp="1"/>
          </p:cNvSpPr>
          <p:nvPr>
            <p:ph type="pic" idx="5"/>
          </p:nvPr>
        </p:nvSpPr>
        <p:spPr>
          <a:xfrm>
            <a:off x="6413062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6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body" idx="6"/>
          </p:nvPr>
        </p:nvSpPr>
        <p:spPr>
          <a:xfrm>
            <a:off x="431797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6"/>
          <p:cNvSpPr txBox="1">
            <a:spLocks noGrp="1"/>
          </p:cNvSpPr>
          <p:nvPr>
            <p:ph type="body" idx="7"/>
          </p:nvPr>
        </p:nvSpPr>
        <p:spPr>
          <a:xfrm>
            <a:off x="6413061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3" name="Google Shape;223;p46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6"/>
          <p:cNvSpPr>
            <a:spLocks noGrp="1"/>
          </p:cNvSpPr>
          <p:nvPr>
            <p:ph type="pic" idx="8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5" name="Google Shape;225;p46"/>
          <p:cNvCxnSpPr/>
          <p:nvPr/>
        </p:nvCxnSpPr>
        <p:spPr>
          <a:xfrm>
            <a:off x="3422425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46"/>
          <p:cNvSpPr>
            <a:spLocks noGrp="1"/>
          </p:cNvSpPr>
          <p:nvPr>
            <p:ph type="pic" idx="9"/>
          </p:nvPr>
        </p:nvSpPr>
        <p:spPr>
          <a:xfrm>
            <a:off x="3422426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46"/>
          <p:cNvSpPr txBox="1">
            <a:spLocks noGrp="1"/>
          </p:cNvSpPr>
          <p:nvPr>
            <p:ph type="body" idx="13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body" idx="14"/>
          </p:nvPr>
        </p:nvSpPr>
        <p:spPr>
          <a:xfrm>
            <a:off x="3422425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60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1723">
          <p15:clr>
            <a:srgbClr val="FBAE40"/>
          </p15:clr>
        </p15:guide>
        <p15:guide id="8" pos="2154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s (Light)">
  <p:cSld name="6 images (Light)">
    <p:bg>
      <p:bgPr>
        <a:solidFill>
          <a:schemeClr val="lt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47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47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3" name="Google Shape;233;p47"/>
          <p:cNvCxnSpPr/>
          <p:nvPr/>
        </p:nvCxnSpPr>
        <p:spPr>
          <a:xfrm>
            <a:off x="436124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47"/>
          <p:cNvSpPr>
            <a:spLocks noGrp="1"/>
          </p:cNvSpPr>
          <p:nvPr>
            <p:ph type="pic" idx="3"/>
          </p:nvPr>
        </p:nvSpPr>
        <p:spPr>
          <a:xfrm>
            <a:off x="436125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5" name="Google Shape;235;p47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7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7" name="Google Shape;237;p47"/>
          <p:cNvCxnSpPr/>
          <p:nvPr/>
        </p:nvCxnSpPr>
        <p:spPr>
          <a:xfrm>
            <a:off x="6417388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47"/>
          <p:cNvSpPr>
            <a:spLocks noGrp="1"/>
          </p:cNvSpPr>
          <p:nvPr>
            <p:ph type="pic" idx="5"/>
          </p:nvPr>
        </p:nvSpPr>
        <p:spPr>
          <a:xfrm>
            <a:off x="6417389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7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7"/>
          <p:cNvSpPr txBox="1">
            <a:spLocks noGrp="1"/>
          </p:cNvSpPr>
          <p:nvPr>
            <p:ph type="body" idx="6"/>
          </p:nvPr>
        </p:nvSpPr>
        <p:spPr>
          <a:xfrm>
            <a:off x="436124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body" idx="7"/>
          </p:nvPr>
        </p:nvSpPr>
        <p:spPr>
          <a:xfrm>
            <a:off x="6417388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47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47"/>
          <p:cNvSpPr>
            <a:spLocks noGrp="1"/>
          </p:cNvSpPr>
          <p:nvPr>
            <p:ph type="pic" idx="8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4" name="Google Shape;244;p47"/>
          <p:cNvCxnSpPr/>
          <p:nvPr/>
        </p:nvCxnSpPr>
        <p:spPr>
          <a:xfrm>
            <a:off x="3426752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47"/>
          <p:cNvSpPr>
            <a:spLocks noGrp="1"/>
          </p:cNvSpPr>
          <p:nvPr>
            <p:ph type="pic" idx="9"/>
          </p:nvPr>
        </p:nvSpPr>
        <p:spPr>
          <a:xfrm>
            <a:off x="3426753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47"/>
          <p:cNvSpPr txBox="1">
            <a:spLocks noGrp="1"/>
          </p:cNvSpPr>
          <p:nvPr>
            <p:ph type="body" idx="13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47"/>
          <p:cNvSpPr txBox="1">
            <a:spLocks noGrp="1"/>
          </p:cNvSpPr>
          <p:nvPr>
            <p:ph type="body" idx="14"/>
          </p:nvPr>
        </p:nvSpPr>
        <p:spPr>
          <a:xfrm>
            <a:off x="3426752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723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chart (Dark)">
  <p:cSld name="Bullets, chart (Dark)">
    <p:bg>
      <p:bgPr>
        <a:solidFill>
          <a:schemeClr val="dk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>
            <a:spLocks noGrp="1"/>
          </p:cNvSpPr>
          <p:nvPr>
            <p:ph type="chart" idx="2"/>
          </p:nvPr>
        </p:nvSpPr>
        <p:spPr>
          <a:xfrm>
            <a:off x="4791077" y="682938"/>
            <a:ext cx="3921122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48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744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chart (Light)">
  <p:cSld name="Bullets, chart (Light)">
    <p:bg>
      <p:bgPr>
        <a:solidFill>
          <a:schemeClr val="l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>
            <a:spLocks noGrp="1"/>
          </p:cNvSpPr>
          <p:nvPr>
            <p:ph type="chart" idx="2"/>
          </p:nvPr>
        </p:nvSpPr>
        <p:spPr>
          <a:xfrm>
            <a:off x="4791077" y="682939"/>
            <a:ext cx="3921122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744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circles (Dark)">
  <p:cSld name="People circles (Dark)">
    <p:bg>
      <p:bgPr>
        <a:solidFill>
          <a:schemeClr val="dk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>
            <a:spLocks noGrp="1"/>
          </p:cNvSpPr>
          <p:nvPr>
            <p:ph type="pic" idx="2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6" name="Google Shape;256;p50"/>
          <p:cNvSpPr>
            <a:spLocks noGrp="1"/>
          </p:cNvSpPr>
          <p:nvPr>
            <p:ph type="pic" idx="3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7" name="Google Shape;257;p50"/>
          <p:cNvSpPr>
            <a:spLocks noGrp="1"/>
          </p:cNvSpPr>
          <p:nvPr>
            <p:ph type="pic" idx="4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8" name="Google Shape;258;p50"/>
          <p:cNvSpPr>
            <a:spLocks noGrp="1"/>
          </p:cNvSpPr>
          <p:nvPr>
            <p:ph type="pic" idx="5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259" name="Google Shape;259;p50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431800" y="411161"/>
            <a:ext cx="8280400" cy="70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6"/>
          </p:nvPr>
        </p:nvSpPr>
        <p:spPr>
          <a:xfrm>
            <a:off x="2627933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7"/>
          </p:nvPr>
        </p:nvSpPr>
        <p:spPr>
          <a:xfrm>
            <a:off x="4824066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8"/>
          </p:nvPr>
        </p:nvSpPr>
        <p:spPr>
          <a:xfrm>
            <a:off x="7020200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9"/>
          </p:nvPr>
        </p:nvSpPr>
        <p:spPr>
          <a:xfrm>
            <a:off x="431799" y="3344104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655">
          <p15:clr>
            <a:srgbClr val="FBAE40"/>
          </p15:clr>
        </p15:guide>
        <p15:guide id="6" pos="1338">
          <p15:clr>
            <a:srgbClr val="FBAE40"/>
          </p15:clr>
        </p15:guide>
        <p15:guide id="7" pos="2721">
          <p15:clr>
            <a:srgbClr val="FBAE40"/>
          </p15:clr>
        </p15:guide>
        <p15:guide id="8" pos="3039">
          <p15:clr>
            <a:srgbClr val="FBAE40"/>
          </p15:clr>
        </p15:guide>
        <p15:guide id="9" pos="4105">
          <p15:clr>
            <a:srgbClr val="FBAE40"/>
          </p15:clr>
        </p15:guide>
        <p15:guide id="10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circles (Light)">
  <p:cSld name="People circles (Light)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51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51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51"/>
          <p:cNvSpPr>
            <a:spLocks noGrp="1"/>
          </p:cNvSpPr>
          <p:nvPr>
            <p:ph type="pic" idx="2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9" name="Google Shape;269;p51"/>
          <p:cNvSpPr>
            <a:spLocks noGrp="1"/>
          </p:cNvSpPr>
          <p:nvPr>
            <p:ph type="pic" idx="3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0" name="Google Shape;270;p51"/>
          <p:cNvSpPr>
            <a:spLocks noGrp="1"/>
          </p:cNvSpPr>
          <p:nvPr>
            <p:ph type="pic" idx="4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1" name="Google Shape;271;p51"/>
          <p:cNvSpPr>
            <a:spLocks noGrp="1"/>
          </p:cNvSpPr>
          <p:nvPr>
            <p:ph type="pic" idx="5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2" name="Google Shape;272;p51"/>
          <p:cNvSpPr txBox="1">
            <a:spLocks noGrp="1"/>
          </p:cNvSpPr>
          <p:nvPr>
            <p:ph type="body" idx="6"/>
          </p:nvPr>
        </p:nvSpPr>
        <p:spPr>
          <a:xfrm>
            <a:off x="2627933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body" idx="7"/>
          </p:nvPr>
        </p:nvSpPr>
        <p:spPr>
          <a:xfrm>
            <a:off x="4824066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body" idx="8"/>
          </p:nvPr>
        </p:nvSpPr>
        <p:spPr>
          <a:xfrm>
            <a:off x="7020200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51"/>
          <p:cNvSpPr txBox="1">
            <a:spLocks noGrp="1"/>
          </p:cNvSpPr>
          <p:nvPr>
            <p:ph type="body" idx="9"/>
          </p:nvPr>
        </p:nvSpPr>
        <p:spPr>
          <a:xfrm>
            <a:off x="431799" y="3344104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338">
          <p15:clr>
            <a:srgbClr val="FBAE40"/>
          </p15:clr>
        </p15:guide>
        <p15:guide id="6" pos="1655">
          <p15:clr>
            <a:srgbClr val="FBAE40"/>
          </p15:clr>
        </p15:guide>
        <p15:guide id="7" pos="2721">
          <p15:clr>
            <a:srgbClr val="FBAE40"/>
          </p15:clr>
        </p15:guide>
        <p15:guide id="8" pos="3039">
          <p15:clr>
            <a:srgbClr val="FBAE40"/>
          </p15:clr>
        </p15:guide>
        <p15:guide id="9" pos="4105">
          <p15:clr>
            <a:srgbClr val="FBAE40"/>
          </p15:clr>
        </p15:guide>
        <p15:guide id="10" pos="442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, title (Light)">
  <p:cSld name="Blank, title (Light)"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52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52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2"/>
          </p:nvPr>
        </p:nvSpPr>
        <p:spPr>
          <a:xfrm>
            <a:off x="431801" y="1447800"/>
            <a:ext cx="5645149" cy="28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(Dark)">
  <p:cSld name="Blank (Dark)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5645149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(Light)">
  <p:cSld name="Blank (Light)"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>
            <a:spLocks noGrp="1"/>
          </p:cNvSpPr>
          <p:nvPr>
            <p:ph type="body" idx="1"/>
          </p:nvPr>
        </p:nvSpPr>
        <p:spPr>
          <a:xfrm>
            <a:off x="431801" y="411162"/>
            <a:ext cx="5645149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(Dark)">
  <p:cSld name="Full image (Dark)">
    <p:bg>
      <p:bgPr>
        <a:solidFill>
          <a:schemeClr val="dk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>
            <a:spLocks noGrp="1"/>
          </p:cNvSpPr>
          <p:nvPr>
            <p:ph type="pic" idx="2"/>
          </p:nvPr>
        </p:nvSpPr>
        <p:spPr>
          <a:xfrm>
            <a:off x="431802" y="411162"/>
            <a:ext cx="8280398" cy="4321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no image (Dark)">
  <p:cSld name="Section divider, no image (Dark)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82804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0"/>
          <p:cNvCxnSpPr/>
          <p:nvPr/>
        </p:nvCxnSpPr>
        <p:spPr>
          <a:xfrm>
            <a:off x="431800" y="2184922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(Light)">
  <p:cSld name="Full image (Light)">
    <p:bg>
      <p:bgPr>
        <a:solidFill>
          <a:schemeClr val="l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>
            <a:spLocks noGrp="1"/>
          </p:cNvSpPr>
          <p:nvPr>
            <p:ph type="pic" idx="2"/>
          </p:nvPr>
        </p:nvSpPr>
        <p:spPr>
          <a:xfrm>
            <a:off x="431802" y="411162"/>
            <a:ext cx="8280398" cy="4321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no image (Light)">
  <p:cSld name="Section divider, no image (Light)">
    <p:bg>
      <p:bgPr>
        <a:solidFill>
          <a:srgbClr val="DEDEDE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82804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1"/>
          <p:cNvCxnSpPr/>
          <p:nvPr/>
        </p:nvCxnSpPr>
        <p:spPr>
          <a:xfrm>
            <a:off x="431800" y="2184922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image (Dark)">
  <p:cSld name="Section divider, image (Dark)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61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22"/>
          <p:cNvCxnSpPr/>
          <p:nvPr/>
        </p:nvCxnSpPr>
        <p:spPr>
          <a:xfrm>
            <a:off x="431800" y="2184922"/>
            <a:ext cx="435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22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image (Light)">
  <p:cSld name="Section divider, image (Light)">
    <p:bg>
      <p:bgPr>
        <a:solidFill>
          <a:srgbClr val="DEDEDE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61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3"/>
          <p:cNvCxnSpPr/>
          <p:nvPr/>
        </p:nvCxnSpPr>
        <p:spPr>
          <a:xfrm>
            <a:off x="431800" y="2184922"/>
            <a:ext cx="435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3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Heading, bullets, image (Light)">
  <p:cSld name="1_Heading, bullets, image (Light)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4"/>
          <p:cNvCxnSpPr/>
          <p:nvPr/>
        </p:nvCxnSpPr>
        <p:spPr>
          <a:xfrm>
            <a:off x="431800" y="702773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431799" y="702659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431800" y="1325887"/>
            <a:ext cx="3921124" cy="30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Light)">
  <p:cSld name="Heading, bullets, image (Light)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25"/>
          <p:cNvCxnSpPr/>
          <p:nvPr/>
        </p:nvCxnSpPr>
        <p:spPr>
          <a:xfrm>
            <a:off x="431800" y="702773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431799" y="702659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2"/>
          </p:nvPr>
        </p:nvSpPr>
        <p:spPr>
          <a:xfrm>
            <a:off x="431800" y="1314449"/>
            <a:ext cx="3921124" cy="302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>
            <a:spLocks noGrp="1"/>
          </p:cNvSpPr>
          <p:nvPr>
            <p:ph type="pic" idx="3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"/>
          <p:cNvSpPr txBox="1">
            <a:spLocks noGrp="1"/>
          </p:cNvSpPr>
          <p:nvPr>
            <p:ph type="title"/>
          </p:nvPr>
        </p:nvSpPr>
        <p:spPr>
          <a:xfrm>
            <a:off x="431799" y="2184921"/>
            <a:ext cx="4353561" cy="6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r>
              <a:rPr lang="en-US" dirty="0" smtClean="0"/>
              <a:t>Transformer Models</a:t>
            </a:r>
            <a:endParaRPr dirty="0"/>
          </a:p>
        </p:txBody>
      </p:sp>
      <p:sp>
        <p:nvSpPr>
          <p:cNvPr id="293" name="Google Shape;293;p1"/>
          <p:cNvSpPr txBox="1">
            <a:spLocks noGrp="1"/>
          </p:cNvSpPr>
          <p:nvPr>
            <p:ph type="body" idx="1"/>
          </p:nvPr>
        </p:nvSpPr>
        <p:spPr>
          <a:xfrm>
            <a:off x="431800" y="3833485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Julia Ive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https://lh4.googleusercontent.com/UfUDeKUy4hlGIB4RHEYB38fRCsZ1QeYSWjWAJvuIrV4-xhx0RywtgX-L0Gmr6AuxvbVjy0fhGXeZQs6skN6w2IldX0S2R3u2FXL_NvCDQe4b_VvBJTXeJnuy6EpEioZjvZ0lyXgxUwtK61iPqcUzzFlCGIgzB8qlyQXmVQcP68VQxibCt3JwIV99ZjX3WX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83" y="779929"/>
            <a:ext cx="4684234" cy="383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 descr="https://lh6.googleusercontent.com/GTJICZ1XoW9KXwjh2uxIJ2KxG_00QO7TwhyJ-rDewyDNJWqtJ0Jf6TXcFqqVdmZh2-7OqpbnIEV2VekYHBjDqzrfpcozLPbTZJGpcA9dJbd9x6gHdl9HQoTNgCPdC6483Qq1lJv0rMz-vcXI3XEjD08i7Kf64t3ltKBgzrF6TUdhH9hLET_zNtCVx9cr6OO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88" y="1454227"/>
            <a:ext cx="4865672" cy="30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1800" y="874352"/>
            <a:ext cx="1771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bg1"/>
                </a:solidFill>
                <a:latin typeface="+mn-lt"/>
              </a:rPr>
              <a:t>Compute scores as dot product of q and k</a:t>
            </a:r>
          </a:p>
        </p:txBody>
      </p:sp>
    </p:spTree>
    <p:extLst>
      <p:ext uri="{BB962C8B-B14F-4D97-AF65-F5344CB8AC3E}">
        <p14:creationId xmlns:p14="http://schemas.microsoft.com/office/powerpoint/2010/main" val="15526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874352"/>
            <a:ext cx="2035978" cy="1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err="1">
                <a:solidFill>
                  <a:schemeClr val="bg1"/>
                </a:solidFill>
                <a:latin typeface="+mn-lt"/>
              </a:rPr>
              <a:t>Softmax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score determines the importance of words in a sequence for a position</a:t>
            </a:r>
          </a:p>
        </p:txBody>
      </p:sp>
      <p:pic>
        <p:nvPicPr>
          <p:cNvPr id="9218" name="Picture 2" descr="https://lh5.googleusercontent.com/VuBV8Zzdu-6pbXB_hD-KMB8anTNmMIZ_8imN3D1vnwGyN_l2x3RfYjCoIM_5YA86Ip3E_XftO9EI2FPPvI5W2sLCgYfilTdEJNed9PlLi9d2_ViG1jw2mXLYeVoe1KweGdaz0LuoQFKRCMaGeKjsEr1feY07ctSuCGYE-CFlx4SoNT8VpXNzFFXXFtXk0jA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78" y="1642642"/>
            <a:ext cx="5201567" cy="30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 descr="https://lh4.googleusercontent.com/2k4XRlf1DDG5lFa-884KWk3uF--ITKXH3ChoEcyKc05lYd9gcCsbGwBs91kYVZIAoHqiXkcNxFjZ92d-KxhvFcX8CW1saTzvu0wACN0Wkuif_VXBq3b_CMLwTaStrb4iQcsmdIIPSb3O_EnckNiiGnW4-xvs3JDXjBHMhUalbdw-BTHeIsGcnXmCSTWMRab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7" y="1244906"/>
            <a:ext cx="6493646" cy="32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6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 descr="https://lh6.googleusercontent.com/uKPyXHIeXRPQQiTOHfPNWFqRXXRgWXNzsamTSfqB6ccqA6ou5VeHuUouL0isikqXZQoTXcS-xeo9b05xERN47y5mF5VsaIMEEUp3eiKP38gHmKRfXGoYmpqRpBA_7gjcvgkqGQ6cIH9FSqQg1rA8RehbYTqlNI6FCYIn-OBWv1roT_UWRwXGMD1j9mfHeNN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90" y="1028242"/>
            <a:ext cx="6864820" cy="333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0" name="Picture 2" descr="https://lh6.googleusercontent.com/CMWKlTOmnCuPe3clKUUSu399bZvvypRo28ULCySa-SXFV1AbeBfzYVt5CGn8USk84mYZQhL4kwb8pGHpPR4Nk4crKm4C833gNKphVBc9QqyMOgG0R5P3eA0j5Rg-Q2yd4gFs9jG6nwIHCiJbVUzEOQKgSWQABelycBAakcuuysRR8bjC6N0LuDDLK_2pmtl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44" y="1028241"/>
            <a:ext cx="7105570" cy="35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 descr="https://lh3.googleusercontent.com/-J3gUXHxFmTMHpBsr8KUSTqHnMxvLvzpA1cRaVBwqGs5L6s2JLdxvpzjzRlu0CmOixl6YzLNZRrwweOxaNXp9Q-TLyGycbrojIFfJTb-KBz06dBtJkpiKXL3uIGh1XN8nBvN-OHpGXRZf_zQEz_w2QIjgt4mAT27yAJckPqVr0dilskqJe1UqJlt09xlC4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81" y="1157486"/>
            <a:ext cx="6992038" cy="335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8899" y="1039259"/>
            <a:ext cx="2116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bg1"/>
                </a:solidFill>
                <a:latin typeface="+mn-lt"/>
              </a:rPr>
              <a:t>Output of the self-attention layer at all the three positions</a:t>
            </a:r>
          </a:p>
        </p:txBody>
      </p:sp>
      <p:pic>
        <p:nvPicPr>
          <p:cNvPr id="14338" name="Picture 2" descr="https://lh3.googleusercontent.com/36RreLT3syOU9tz28gemaSfun_ieQJ3JwEMin84_KixcwNKxnrDm9NMIRWb53L1AvQLVdNy_cypTnPUf0FCLET8nHpuqovpg_cM0rNpzfiqvw551362WfZXAdrdXP9kAa7Vk2DmvFDodWpmvoz1x803Gnywfw7JOMSLCaNVKnHLqBD-6FnU8JwIkgq61ul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794" y="1028242"/>
            <a:ext cx="5560534" cy="36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Multi-Head 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433" y="1156771"/>
            <a:ext cx="4067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rgbClr val="FFFFFF"/>
                </a:solidFill>
              </a:rPr>
              <a:t>S</a:t>
            </a:r>
            <a:r>
              <a:rPr lang="en-US" sz="1600" dirty="0" smtClean="0">
                <a:solidFill>
                  <a:schemeClr val="lt1"/>
                </a:solidFill>
              </a:rPr>
              <a:t>everal </a:t>
            </a:r>
            <a:r>
              <a:rPr lang="en-US" sz="1600" dirty="0">
                <a:solidFill>
                  <a:schemeClr val="lt1"/>
                </a:solidFill>
              </a:rPr>
              <a:t>self-attention layers stacked in parallel, with different linear transformations (heads) of the same </a:t>
            </a:r>
            <a:r>
              <a:rPr lang="en-US" sz="1600" dirty="0" smtClean="0">
                <a:solidFill>
                  <a:schemeClr val="lt1"/>
                </a:solidFill>
              </a:rPr>
              <a:t>input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A</a:t>
            </a:r>
            <a:r>
              <a:rPr lang="en-US" sz="1600" dirty="0" smtClean="0">
                <a:solidFill>
                  <a:schemeClr val="lt1"/>
                </a:solidFill>
              </a:rPr>
              <a:t>ttend </a:t>
            </a:r>
            <a:r>
              <a:rPr lang="en-US" sz="1600" dirty="0">
                <a:solidFill>
                  <a:schemeClr val="lt1"/>
                </a:solidFill>
              </a:rPr>
              <a:t>to different positions otherwise dominated by the actual word </a:t>
            </a:r>
            <a:r>
              <a:rPr lang="en-US" sz="1600" dirty="0" smtClean="0">
                <a:solidFill>
                  <a:schemeClr val="lt1"/>
                </a:solidFill>
              </a:rPr>
              <a:t>itself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O</a:t>
            </a:r>
            <a:r>
              <a:rPr lang="en-US" sz="1600" dirty="0" smtClean="0">
                <a:solidFill>
                  <a:schemeClr val="lt1"/>
                </a:solidFill>
              </a:rPr>
              <a:t>perating </a:t>
            </a:r>
            <a:r>
              <a:rPr lang="en-US" sz="1600" dirty="0">
                <a:solidFill>
                  <a:schemeClr val="lt1"/>
                </a:solidFill>
              </a:rPr>
              <a:t>in multiple representation subspaces - multiple sets of query/key/value weight matrices</a:t>
            </a:r>
          </a:p>
        </p:txBody>
      </p:sp>
      <p:pic>
        <p:nvPicPr>
          <p:cNvPr id="15362" name="Picture 2" descr="https://lh4.googleusercontent.com/ReWZKcxy4zL5oNDTpxI9OPTkw0TWq7DQo9sxIiiugrN1NOqZadegh3oYQEyTon_9IpyrwNDK_Mta_LPx36BgCumLCHE_FFoG3VtkUrZmCoz2Ck7ZosiX-FqtHe0Xi9gPTVAcQ_5nSbWqYfrzY5hjHD39HdUlQKefTuG7F8As3KIbF32FofOwTF6V_10vLr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21" y="787996"/>
            <a:ext cx="3695151" cy="267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58429" y="4532077"/>
            <a:ext cx="27542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Arial" charset="0"/>
              </a:rPr>
              <a:t>https://</a:t>
            </a:r>
            <a:r>
              <a:rPr lang="en-US" sz="900" dirty="0" err="1" smtClean="0">
                <a:solidFill>
                  <a:schemeClr val="tx1"/>
                </a:solidFill>
                <a:latin typeface="Arial" charset="0"/>
              </a:rPr>
              <a:t>lena-voita.github.io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/posts/acl19_heads.html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Multi-Head 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116" y="858965"/>
            <a:ext cx="8339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>
                <a:solidFill>
                  <a:srgbClr val="FFFFFF"/>
                </a:solidFill>
              </a:rPr>
              <a:t>actual implementation with matrix calculation</a:t>
            </a:r>
          </a:p>
        </p:txBody>
      </p:sp>
      <p:pic>
        <p:nvPicPr>
          <p:cNvPr id="16386" name="Picture 2" descr="https://lh5.googleusercontent.com/XW1GAyszU9D7nnzZwgjXJ-YUg41ZO_-j6xjVkzLsjHAbMZI9YslivIXb54zg7a_elHonDUu-_95814CZAc8Vp4WoF7KZoAmE_HlhBBK5OP2ZQhB8AoATzrhA8oY5YEr_lzx1hHbxlFPcWXjaW_UnvJAaniTcsYYdJc2C-V6EZYH8kWNdzYiTEvyZxlwAW1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62" y="1412467"/>
            <a:ext cx="5657466" cy="28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"/>
          <p:cNvSpPr txBox="1">
            <a:spLocks noGrp="1"/>
          </p:cNvSpPr>
          <p:nvPr>
            <p:ph type="body" idx="1"/>
          </p:nvPr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Session</a:t>
            </a:r>
            <a:r>
              <a:rPr lang="en-US" sz="3600" b="1"/>
              <a:t> </a:t>
            </a:r>
            <a:r>
              <a:rPr lang="en-US" sz="2000" b="1"/>
              <a:t>Outline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endParaRPr/>
          </a:p>
        </p:txBody>
      </p:sp>
      <p:sp>
        <p:nvSpPr>
          <p:cNvPr id="299" name="Google Shape;299;p2"/>
          <p:cNvSpPr txBox="1">
            <a:spLocks noGrp="1"/>
          </p:cNvSpPr>
          <p:nvPr>
            <p:ph type="body" idx="2"/>
          </p:nvPr>
        </p:nvSpPr>
        <p:spPr>
          <a:xfrm>
            <a:off x="431800" y="926432"/>
            <a:ext cx="8062495" cy="355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GB" sz="1600" dirty="0" smtClean="0"/>
              <a:t>Attention</a:t>
            </a:r>
            <a:endParaRPr sz="1600"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Self-Attention  </a:t>
            </a:r>
            <a:endParaRPr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Multi-Head Self-Attention  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 smtClean="0"/>
              <a:t>Positional Encoding</a:t>
            </a:r>
            <a:endParaRPr dirty="0"/>
          </a:p>
          <a:p>
            <a:pPr marL="717550" lvl="2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Key Takeaways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1" dirty="0"/>
              <a:t>Learning Outcomes</a:t>
            </a:r>
            <a:endParaRPr dirty="0"/>
          </a:p>
          <a:p>
            <a:pPr marL="717550" lvl="2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Being familiar with </a:t>
            </a:r>
            <a:r>
              <a:rPr lang="en-GB" sz="1600" dirty="0" smtClean="0">
                <a:solidFill>
                  <a:schemeClr val="lt1"/>
                </a:solidFill>
              </a:rPr>
              <a:t>concepts of attention and self-attention</a:t>
            </a:r>
            <a:endParaRPr dirty="0"/>
          </a:p>
          <a:p>
            <a:pPr marL="7175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Being familiar with </a:t>
            </a:r>
            <a:r>
              <a:rPr lang="en-GB" sz="1600" dirty="0" smtClean="0">
                <a:solidFill>
                  <a:schemeClr val="lt1"/>
                </a:solidFill>
              </a:rPr>
              <a:t>the BERT model and its training procedure</a:t>
            </a:r>
            <a:endParaRPr sz="1600" dirty="0"/>
          </a:p>
          <a:p>
            <a:pPr marL="288000" lvl="0" indent="-11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Multi-Head 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2116" y="858965"/>
            <a:ext cx="83397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rgbClr val="FFFFFF"/>
                </a:solidFill>
              </a:rPr>
              <a:t>Actual </a:t>
            </a:r>
            <a:r>
              <a:rPr lang="en-US" sz="1600" dirty="0">
                <a:solidFill>
                  <a:srgbClr val="FFFFFF"/>
                </a:solidFill>
              </a:rPr>
              <a:t>implementation with matrix calculation</a:t>
            </a:r>
          </a:p>
        </p:txBody>
      </p:sp>
      <p:pic>
        <p:nvPicPr>
          <p:cNvPr id="16386" name="Picture 2" descr="https://lh5.googleusercontent.com/XW1GAyszU9D7nnzZwgjXJ-YUg41ZO_-j6xjVkzLsjHAbMZI9YslivIXb54zg7a_elHonDUu-_95814CZAc8Vp4WoF7KZoAmE_HlhBBK5OP2ZQhB8AoATzrhA8oY5YEr_lzx1hHbxlFPcWXjaW_UnvJAaniTcsYYdJc2C-V6EZYH8kWNdzYiTEvyZxlwAW1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62" y="1412467"/>
            <a:ext cx="5657466" cy="28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Multi-Head 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34" name="Picture 2" descr="https://lh5.googleusercontent.com/RkRCopZZh1ewR64KhDM3pKSHeKzRNMNpFk6H4usvnj7WslOBrDlJUf3dRqko8RAVNSUrjQwzczNp1911dVcoKs5uj5pQ_mdxJPZf5XJ1JXTFDy4-kJeOoABE0TAqQfPXSEmhMJk4KAeICbfy4ng_OIqKycqo-yYgOWh80Y695crYM1YXmFLYcWkE2moKR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4" y="1407946"/>
            <a:ext cx="7445565" cy="256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Multi-Head 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34" name="Picture 2" descr="https://lh5.googleusercontent.com/RkRCopZZh1ewR64KhDM3pKSHeKzRNMNpFk6H4usvnj7WslOBrDlJUf3dRqko8RAVNSUrjQwzczNp1911dVcoKs5uj5pQ_mdxJPZf5XJ1JXTFDy4-kJeOoABE0TAqQfPXSEmhMJk4KAeICbfy4ng_OIqKycqo-yYgOWh80Y695crYM1YXmFLYcWkE2moKR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4" y="1407946"/>
            <a:ext cx="7445565" cy="256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Multi-Head 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Operating </a:t>
            </a:r>
            <a:r>
              <a:rPr lang="en-US" sz="1600" dirty="0">
                <a:solidFill>
                  <a:schemeClr val="lt1"/>
                </a:solidFill>
              </a:rPr>
              <a:t>in multiple representation subspaces - multiple sets of </a:t>
            </a:r>
            <a:r>
              <a:rPr lang="en-US" sz="1600" dirty="0">
                <a:solidFill>
                  <a:srgbClr val="FFFFFF"/>
                </a:solidFill>
              </a:rPr>
              <a:t>Several self-attention layers stacked in parallel, with different linear transformations (heads) of the same </a:t>
            </a:r>
            <a:r>
              <a:rPr lang="en-US" sz="1600" dirty="0" smtClean="0">
                <a:solidFill>
                  <a:srgbClr val="FFFFFF"/>
                </a:solidFill>
              </a:rPr>
              <a:t>input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bg1"/>
                </a:solidFill>
              </a:rPr>
              <a:t>Scaled </a:t>
            </a:r>
            <a:r>
              <a:rPr lang="en-US" sz="1600" dirty="0">
                <a:solidFill>
                  <a:schemeClr val="bg1"/>
                </a:solidFill>
              </a:rPr>
              <a:t>Dot-Product Attention in </a:t>
            </a:r>
            <a:r>
              <a:rPr lang="en-US" sz="1600" dirty="0" smtClean="0">
                <a:solidFill>
                  <a:schemeClr val="bg1"/>
                </a:solidFill>
              </a:rPr>
              <a:t>Transformers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bg1"/>
                </a:solidFill>
              </a:rPr>
              <a:t>Query </a:t>
            </a:r>
            <a:r>
              <a:rPr lang="en-US" sz="1600" dirty="0">
                <a:solidFill>
                  <a:schemeClr val="bg1"/>
                </a:solidFill>
              </a:rPr>
              <a:t>Q is </a:t>
            </a:r>
            <a:r>
              <a:rPr lang="en-US" sz="1600" dirty="0" smtClean="0">
                <a:solidFill>
                  <a:schemeClr val="bg1"/>
                </a:solidFill>
              </a:rPr>
              <a:t>encoder </a:t>
            </a:r>
            <a:r>
              <a:rPr lang="en-US" sz="1600" dirty="0">
                <a:solidFill>
                  <a:schemeClr val="bg1"/>
                </a:solidFill>
              </a:rPr>
              <a:t>state (for self-attention/attention) 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bg1"/>
                </a:solidFill>
              </a:rPr>
              <a:t>Key </a:t>
            </a:r>
            <a:r>
              <a:rPr lang="en-US" sz="1600" dirty="0">
                <a:solidFill>
                  <a:schemeClr val="bg1"/>
                </a:solidFill>
              </a:rPr>
              <a:t>K and value V are encoder hidden states 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err="1" smtClean="0">
                <a:solidFill>
                  <a:schemeClr val="bg1"/>
                </a:solidFill>
              </a:rPr>
              <a:t>d</a:t>
            </a:r>
            <a:r>
              <a:rPr lang="en-US" sz="16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dimensionality of the query/key vectors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https://lh3.googleusercontent.com/R0MOdmDpqjfXoqHQCJgzl2cErIHbq4NIg9uFgLOSIUQM6_LnlHJtDCxXLeiy6ogPyvUMLhHzTO9UpBSJQAsDKXDw-hglibiCCdFBEm4dD4qaP9ZDc8-fjehEaCMn5Xlh--y3DbCSUAlnuT4mxB17mK7-2p3ZQYSk0j39JU0bfio_ac7QPmrhhONIF5ohI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20" y="2236689"/>
            <a:ext cx="4153359" cy="8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s://lh6.googleusercontent.com/jMwl4eaRznqLNggl3DdTaHKXwDMLmQFka6VX36dEHftDGZq6zdaZpDd8VAmLe8QJUmE4_L2K8P66_3687WhAOZgEwRRa6Fqqj4a2mJnZPa8JcJ6tgnSn8gXMrlhPwiCJpcFWbyx-2J6yJLoc2XSz0zovwWi5BM08V9saFAAPMQQq49c2kkeiEQNoUMUTCw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43" y="3997445"/>
            <a:ext cx="3811836" cy="6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5999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Architecture </a:t>
            </a:r>
            <a:r>
              <a:rPr lang="en-US" sz="1600" dirty="0">
                <a:solidFill>
                  <a:schemeClr val="lt1"/>
                </a:solidFill>
              </a:rPr>
              <a:t>intrinsically has no notion of word order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How </a:t>
            </a:r>
            <a:r>
              <a:rPr lang="en-US" sz="1600" dirty="0">
                <a:solidFill>
                  <a:schemeClr val="lt1"/>
                </a:solidFill>
              </a:rPr>
              <a:t>to give the model some sense of word order ?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1506" name="Picture 2" descr="https://lh5.googleusercontent.com/XEZrzp74S2GzwaiNjAVssAiBVr8qP6yXxzaJeJr2sau29P0XLA2E7i3l9goY9Z2LrM8UJxVXoBYPlZ2Y6pui9dEW6tlcqvOTdR3EGoQvsBtg4xOWZBLHxObdjUiU7IcUk52INkDz0kS8Pnt4ffjCSeK0Be4cwyqQfJepVyH0Y8hhNR8ak6jy0ToFrm4Hx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96" y="1986771"/>
            <a:ext cx="3999123" cy="244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5999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Assign </a:t>
            </a:r>
            <a:r>
              <a:rPr lang="en-US" sz="1600" dirty="0">
                <a:solidFill>
                  <a:schemeClr val="lt1"/>
                </a:solidFill>
              </a:rPr>
              <a:t>an ordinal number ? 1, 2, 3 </a:t>
            </a:r>
            <a:r>
              <a:rPr lang="en-US" sz="1600" dirty="0" smtClean="0">
                <a:solidFill>
                  <a:schemeClr val="lt1"/>
                </a:solidFill>
              </a:rPr>
              <a:t>…..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Deterministic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Position </a:t>
            </a:r>
            <a:r>
              <a:rPr lang="en-US" sz="1600" dirty="0">
                <a:solidFill>
                  <a:schemeClr val="lt1"/>
                </a:solidFill>
              </a:rPr>
              <a:t>of a </a:t>
            </a:r>
            <a:r>
              <a:rPr lang="en-US" sz="1600" dirty="0" smtClean="0">
                <a:solidFill>
                  <a:schemeClr val="lt1"/>
                </a:solidFill>
              </a:rPr>
              <a:t>word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Distance </a:t>
            </a:r>
            <a:r>
              <a:rPr lang="en-US" sz="1600" dirty="0">
                <a:solidFill>
                  <a:schemeClr val="lt1"/>
                </a:solidFill>
              </a:rPr>
              <a:t>between </a:t>
            </a:r>
            <a:r>
              <a:rPr lang="en-US" sz="1600" dirty="0" smtClean="0">
                <a:solidFill>
                  <a:schemeClr val="lt1"/>
                </a:solidFill>
              </a:rPr>
              <a:t>words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accent6"/>
                </a:solidFill>
              </a:rPr>
              <a:t>Scales </a:t>
            </a:r>
            <a:r>
              <a:rPr lang="en-US" sz="1600" dirty="0">
                <a:solidFill>
                  <a:schemeClr val="accent6"/>
                </a:solidFill>
              </a:rPr>
              <a:t>to unseen lengths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5999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d-dimensional vector that contains position information 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Each </a:t>
            </a:r>
            <a:r>
              <a:rPr lang="en-US" sz="1600" dirty="0">
                <a:solidFill>
                  <a:schemeClr val="lt1"/>
                </a:solidFill>
              </a:rPr>
              <a:t>dimension of the positional encoding is a sine or cosine wave with a different frequency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Keep </a:t>
            </a:r>
            <a:r>
              <a:rPr lang="en-US" sz="1600" dirty="0">
                <a:solidFill>
                  <a:schemeClr val="lt1"/>
                </a:solidFill>
              </a:rPr>
              <a:t>the original embedding dimensionality: PE are summed with input </a:t>
            </a:r>
            <a:r>
              <a:rPr lang="en-US" sz="1600" dirty="0" err="1">
                <a:solidFill>
                  <a:schemeClr val="lt1"/>
                </a:solidFill>
              </a:rPr>
              <a:t>embeddings</a:t>
            </a:r>
            <a:endParaRPr lang="en-US" sz="1600" dirty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Learn </a:t>
            </a:r>
            <a:r>
              <a:rPr lang="en-US" sz="1600" dirty="0">
                <a:solidFill>
                  <a:schemeClr val="lt1"/>
                </a:solidFill>
              </a:rPr>
              <a:t>to attend to relative positions: PE(</a:t>
            </a:r>
            <a:r>
              <a:rPr lang="en-US" sz="1600" dirty="0" err="1">
                <a:solidFill>
                  <a:schemeClr val="lt1"/>
                </a:solidFill>
              </a:rPr>
              <a:t>pos+k</a:t>
            </a:r>
            <a:r>
              <a:rPr lang="en-US" sz="1600" dirty="0">
                <a:solidFill>
                  <a:schemeClr val="lt1"/>
                </a:solidFill>
              </a:rPr>
              <a:t>) can be represented as a linear function of PE(</a:t>
            </a:r>
            <a:r>
              <a:rPr lang="en-US" sz="1600" dirty="0" err="1">
                <a:solidFill>
                  <a:schemeClr val="lt1"/>
                </a:solidFill>
              </a:rPr>
              <a:t>pos</a:t>
            </a:r>
            <a:r>
              <a:rPr lang="en-US" sz="1600" dirty="0" smtClean="0">
                <a:solidFill>
                  <a:schemeClr val="lt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5999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We </a:t>
            </a:r>
            <a:r>
              <a:rPr lang="en-US" sz="1600" dirty="0">
                <a:solidFill>
                  <a:schemeClr val="lt1"/>
                </a:solidFill>
              </a:rPr>
              <a:t>add three more tasks to our initial task of computing the compatibility of query and key</a:t>
            </a:r>
            <a:r>
              <a:rPr lang="en-US" sz="1600" dirty="0" smtClean="0">
                <a:solidFill>
                  <a:schemeClr val="lt1"/>
                </a:solidFill>
              </a:rPr>
              <a:t>: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Compatibility </a:t>
            </a:r>
            <a:r>
              <a:rPr lang="en-US" sz="1600" dirty="0">
                <a:solidFill>
                  <a:schemeClr val="lt1"/>
                </a:solidFill>
              </a:rPr>
              <a:t>of query and key given key </a:t>
            </a:r>
            <a:r>
              <a:rPr lang="en-US" sz="1600" dirty="0" smtClean="0">
                <a:solidFill>
                  <a:schemeClr val="lt1"/>
                </a:solidFill>
              </a:rPr>
              <a:t>position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Compatibility </a:t>
            </a:r>
            <a:r>
              <a:rPr lang="en-US" sz="1600" dirty="0">
                <a:solidFill>
                  <a:schemeClr val="lt1"/>
                </a:solidFill>
              </a:rPr>
              <a:t>of query and key given query </a:t>
            </a:r>
            <a:r>
              <a:rPr lang="en-US" sz="1600" dirty="0" smtClean="0">
                <a:solidFill>
                  <a:schemeClr val="lt1"/>
                </a:solidFill>
              </a:rPr>
              <a:t>position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Compatibility </a:t>
            </a:r>
            <a:r>
              <a:rPr lang="en-US" sz="1600" dirty="0">
                <a:solidFill>
                  <a:schemeClr val="lt1"/>
                </a:solidFill>
              </a:rPr>
              <a:t>of positions of query and key  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Why </a:t>
            </a:r>
            <a:r>
              <a:rPr lang="en-US" sz="1600" dirty="0">
                <a:solidFill>
                  <a:schemeClr val="lt1"/>
                </a:solidFill>
              </a:rPr>
              <a:t>use sinusoidal functions? 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Distances </a:t>
            </a:r>
            <a:r>
              <a:rPr lang="en-US" sz="1600" dirty="0">
                <a:solidFill>
                  <a:schemeClr val="lt1"/>
                </a:solidFill>
              </a:rPr>
              <a:t>between the neighboring values of the sine/cosine positional </a:t>
            </a:r>
            <a:r>
              <a:rPr lang="en-US" sz="1600" dirty="0" err="1">
                <a:solidFill>
                  <a:schemeClr val="lt1"/>
                </a:solidFill>
              </a:rPr>
              <a:t>embeddings</a:t>
            </a:r>
            <a:r>
              <a:rPr lang="en-US" sz="1600" dirty="0">
                <a:solidFill>
                  <a:schemeClr val="lt1"/>
                </a:solidFill>
              </a:rPr>
              <a:t> are symmetrical and decay with distance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5999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 smtClean="0">
                <a:solidFill>
                  <a:schemeClr val="lt1"/>
                </a:solidFill>
              </a:rPr>
              <a:t>Sinusoidal </a:t>
            </a:r>
            <a:r>
              <a:rPr lang="en-US" sz="1600" dirty="0">
                <a:solidFill>
                  <a:schemeClr val="lt1"/>
                </a:solidFill>
              </a:rPr>
              <a:t>functions for: </a:t>
            </a:r>
            <a:endParaRPr lang="en-US" sz="1600" dirty="0" smtClean="0">
              <a:solidFill>
                <a:schemeClr val="lt1"/>
              </a:solidFill>
            </a:endParaRP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Compatibility of query and key given key </a:t>
            </a:r>
            <a:r>
              <a:rPr lang="en-US" sz="1600" dirty="0" smtClean="0">
                <a:solidFill>
                  <a:srgbClr val="FFFFFF"/>
                </a:solidFill>
              </a:rPr>
              <a:t>position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2-dimensional </a:t>
            </a:r>
            <a:r>
              <a:rPr lang="en-US" sz="1600" dirty="0">
                <a:solidFill>
                  <a:schemeClr val="lt1"/>
                </a:solidFill>
              </a:rPr>
              <a:t>vector; 50 tokens in a sentence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5602" name="Picture 2" descr="https://lh3.googleusercontent.com/ry9e8_nHYZ18MfrqwjUuMYAqBW6zYyrqJzSsBGDvHkNkgt_fKsP7LKOpNO0zRKgBKROTsMpwehBk5a25g2S-S4A9bX6nAKRyxvpy20YTKoM0Zt4bZUw9bmsPHYR0nx_aOA6FIZfWTt4X6R77smLxDvpfAkV9fd5VfSP8hEPHV-j3KkNCu8sR5dDhWaucg4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2" y="2104224"/>
            <a:ext cx="7589671" cy="245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5999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Positional Encoding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1800" y="908577"/>
            <a:ext cx="80749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charset="0"/>
              <a:buChar char="•"/>
            </a:pPr>
            <a:endParaRPr lang="en-US" sz="1600" dirty="0" smtClean="0">
              <a:solidFill>
                <a:schemeClr val="lt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r>
              <a:rPr lang="en-US" sz="1600" dirty="0">
                <a:solidFill>
                  <a:schemeClr val="lt1"/>
                </a:solidFill>
              </a:rPr>
              <a:t>d-dimensional vector that contains position </a:t>
            </a:r>
            <a:r>
              <a:rPr lang="en-US" sz="1600" dirty="0" smtClean="0">
                <a:solidFill>
                  <a:schemeClr val="lt1"/>
                </a:solidFill>
              </a:rPr>
              <a:t>information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Deterministic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Position </a:t>
            </a:r>
            <a:r>
              <a:rPr lang="en-US" sz="1600" dirty="0">
                <a:solidFill>
                  <a:schemeClr val="lt1"/>
                </a:solidFill>
              </a:rPr>
              <a:t>of a </a:t>
            </a:r>
            <a:r>
              <a:rPr lang="en-US" sz="1600" dirty="0" smtClean="0">
                <a:solidFill>
                  <a:schemeClr val="lt1"/>
                </a:solidFill>
              </a:rPr>
              <a:t>word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lt1"/>
                </a:solidFill>
              </a:rPr>
              <a:t>Distance </a:t>
            </a:r>
            <a:r>
              <a:rPr lang="en-US" sz="1600" dirty="0">
                <a:solidFill>
                  <a:schemeClr val="lt1"/>
                </a:solidFill>
              </a:rPr>
              <a:t>between </a:t>
            </a:r>
            <a:r>
              <a:rPr lang="en-US" sz="1600" dirty="0" smtClean="0">
                <a:solidFill>
                  <a:schemeClr val="lt1"/>
                </a:solidFill>
              </a:rPr>
              <a:t>words</a:t>
            </a:r>
          </a:p>
          <a:p>
            <a:pPr marL="745200" lvl="1" indent="-288000"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accent3"/>
                </a:solidFill>
              </a:rPr>
              <a:t>Scales </a:t>
            </a:r>
            <a:r>
              <a:rPr lang="en-US" sz="1600" dirty="0">
                <a:solidFill>
                  <a:schemeClr val="accent3"/>
                </a:solidFill>
              </a:rPr>
              <a:t>to unseen lengths</a:t>
            </a: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288000" lvl="0" indent="-288000">
              <a:buClr>
                <a:srgbClr val="FFFFFF"/>
              </a:buClr>
              <a:buSzPts val="1600"/>
              <a:buFont typeface="Arial"/>
              <a:buChar char="–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Language Model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https://lh5.googleusercontent.com/j2UZJdk5RQPYiAG2CqriIh57GRAOQ8hcb4jK-t_s_uvzXhHifSGS695mCIKAKx5GbXBOoran5cqN_3tp4PCXAB5aa4TYIiLAvmHZib_dp5_sKlE3FsZtpIoqgc7iV46Z5y6Fizu6gd66ZCSEw2noJ-AoycTKcmh961uZ7SJ7nG3-fraq6UlFm01zBPxJJnA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95" y="1151314"/>
            <a:ext cx="3855480" cy="336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>
            <a:spLocks noGrp="1"/>
          </p:cNvSpPr>
          <p:nvPr>
            <p:ph type="body" idx="1"/>
          </p:nvPr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Key Takeaways</a:t>
            </a:r>
            <a:endParaRPr sz="2000" b="1"/>
          </a:p>
        </p:txBody>
      </p:sp>
      <p:sp>
        <p:nvSpPr>
          <p:cNvPr id="422" name="Google Shape;422;p15"/>
          <p:cNvSpPr txBox="1">
            <a:spLocks noGrp="1"/>
          </p:cNvSpPr>
          <p:nvPr>
            <p:ph type="body" idx="2"/>
          </p:nvPr>
        </p:nvSpPr>
        <p:spPr>
          <a:xfrm>
            <a:off x="431800" y="1028242"/>
            <a:ext cx="8062495" cy="346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>
              <a:buSzPts val="1600"/>
            </a:pPr>
            <a:r>
              <a:rPr lang="en-GB" sz="1600" dirty="0" smtClean="0"/>
              <a:t>Model that relies </a:t>
            </a:r>
            <a:r>
              <a:rPr lang="en-GB" sz="1600" dirty="0"/>
              <a:t>entirely on an attention mechanism </a:t>
            </a:r>
            <a:r>
              <a:rPr lang="en-GB" sz="1600" dirty="0" smtClean="0"/>
              <a:t>to learn dependencies </a:t>
            </a:r>
            <a:r>
              <a:rPr lang="en-GB" sz="1600" dirty="0"/>
              <a:t>between input and output</a:t>
            </a:r>
          </a:p>
          <a:p>
            <a:pPr marL="288000" lvl="0" indent="-288000">
              <a:buSzPts val="1600"/>
            </a:pPr>
            <a:r>
              <a:rPr lang="en-GB" sz="1600" dirty="0" smtClean="0"/>
              <a:t>Self-attention is the core of the model </a:t>
            </a:r>
            <a:r>
              <a:rPr lang="en-GB" sz="1600" dirty="0"/>
              <a:t>and allows the model </a:t>
            </a:r>
            <a:r>
              <a:rPr lang="en-GB" sz="1600" dirty="0" smtClean="0"/>
              <a:t>to relate </a:t>
            </a:r>
            <a:r>
              <a:rPr lang="en-GB" sz="1600" dirty="0"/>
              <a:t>different positions of a single sequence in order to compute a representation of the same </a:t>
            </a:r>
            <a:r>
              <a:rPr lang="en-GB" sz="1600" dirty="0" smtClean="0"/>
              <a:t>sequence</a:t>
            </a:r>
            <a:r>
              <a:rPr lang="en-US" sz="1600" dirty="0" smtClean="0"/>
              <a:t> </a:t>
            </a:r>
            <a:endParaRPr dirty="0"/>
          </a:p>
          <a:p>
            <a:pPr marL="288000" lvl="0" indent="-288000">
              <a:buSzPts val="1600"/>
            </a:pPr>
            <a:r>
              <a:rPr lang="en-GB" sz="1600" dirty="0"/>
              <a:t>Multi-head self-attention allows the model to jointly attend to information from different representation sub-spaces at different positions</a:t>
            </a:r>
            <a:endParaRPr sz="1600" dirty="0"/>
          </a:p>
          <a:p>
            <a:pPr marL="288000" lvl="0" indent="-288000">
              <a:buSzPts val="1600"/>
            </a:pPr>
            <a:r>
              <a:rPr lang="en-GB" sz="1600" dirty="0" smtClean="0"/>
              <a:t>Positional encoding </a:t>
            </a:r>
            <a:r>
              <a:rPr lang="en-GB" sz="1600" dirty="0" smtClean="0"/>
              <a:t>allows </a:t>
            </a:r>
            <a:r>
              <a:rPr lang="en-GB" sz="1600" dirty="0"/>
              <a:t>the model to easily learn to attend by relative </a:t>
            </a:r>
            <a:r>
              <a:rPr lang="en-GB" sz="1600" dirty="0" smtClean="0"/>
              <a:t>position since the model intrinsically has no notion of the order of inputs</a:t>
            </a:r>
            <a:endParaRPr sz="16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7686042" cy="243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>
              <a:buSzPts val="1600"/>
            </a:pPr>
            <a:r>
              <a:rPr lang="en-US" sz="1600" dirty="0" smtClean="0"/>
              <a:t>Mechanism that at </a:t>
            </a:r>
            <a:r>
              <a:rPr lang="en-US" sz="1600" dirty="0"/>
              <a:t>each time-step of decoding, </a:t>
            </a:r>
            <a:r>
              <a:rPr lang="en-US" sz="1600" dirty="0" smtClean="0"/>
              <a:t>focuses </a:t>
            </a:r>
            <a:r>
              <a:rPr lang="en-US" sz="1600" dirty="0"/>
              <a:t>on a particular </a:t>
            </a:r>
            <a:r>
              <a:rPr lang="en-US" sz="1600" dirty="0" smtClean="0"/>
              <a:t>set </a:t>
            </a:r>
            <a:r>
              <a:rPr lang="en-US" sz="1600" dirty="0"/>
              <a:t>of source units (tokens) </a:t>
            </a:r>
          </a:p>
          <a:p>
            <a:pPr marL="288000" lvl="0" indent="-288000">
              <a:buSzPts val="1600"/>
            </a:pPr>
            <a:r>
              <a:rPr lang="en-US" sz="1600" dirty="0" smtClean="0"/>
              <a:t>Alternative </a:t>
            </a:r>
            <a:r>
              <a:rPr lang="en-US" sz="1600" dirty="0"/>
              <a:t>definition: given a </a:t>
            </a:r>
            <a:r>
              <a:rPr lang="en-US" sz="1600" dirty="0">
                <a:solidFill>
                  <a:schemeClr val="accent1"/>
                </a:solidFill>
              </a:rPr>
              <a:t>query Q</a:t>
            </a:r>
            <a:r>
              <a:rPr lang="en-US" sz="1600" dirty="0"/>
              <a:t> and a set of </a:t>
            </a:r>
            <a:r>
              <a:rPr lang="en-US" sz="1600" dirty="0">
                <a:solidFill>
                  <a:schemeClr val="accent1"/>
                </a:solidFill>
              </a:rPr>
              <a:t>key-value pairs (K, V)</a:t>
            </a:r>
            <a:r>
              <a:rPr lang="en-US" sz="1600" dirty="0"/>
              <a:t>, attention computes a weighted sum of the values, where the weight is computed by the query-key compatibility function</a:t>
            </a:r>
          </a:p>
          <a:p>
            <a:pPr marL="288000" lvl="0" indent="-288000">
              <a:buSzPts val="1600"/>
            </a:pPr>
            <a:r>
              <a:rPr lang="en-US" sz="1600" dirty="0" smtClean="0"/>
              <a:t>Analogy</a:t>
            </a:r>
            <a:r>
              <a:rPr lang="en-US" sz="1600" dirty="0"/>
              <a:t>: search engine maps a query against a set of keys (video title, description etc.) associated with candidate videos in the database (values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body" idx="2"/>
          </p:nvPr>
        </p:nvSpPr>
        <p:spPr>
          <a:xfrm>
            <a:off x="652103" y="949325"/>
            <a:ext cx="3347019" cy="178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>
              <a:buSzPts val="1600"/>
            </a:pPr>
            <a:r>
              <a:rPr lang="en-US" sz="1600" dirty="0">
                <a:solidFill>
                  <a:schemeClr val="accent1"/>
                </a:solidFill>
              </a:rPr>
              <a:t>Self-attention</a:t>
            </a:r>
            <a:r>
              <a:rPr lang="en-US" sz="1600" dirty="0"/>
              <a:t> relates </a:t>
            </a:r>
            <a:r>
              <a:rPr lang="en-US" sz="1600" dirty="0" smtClean="0"/>
              <a:t>different </a:t>
            </a:r>
            <a:r>
              <a:rPr lang="en-US" sz="1600" dirty="0"/>
              <a:t>positions of a single sequence in order to compute a representation of the same sequence</a:t>
            </a:r>
          </a:p>
          <a:p>
            <a:pPr marL="288000" lvl="0" indent="-288000">
              <a:buSzPts val="1600"/>
            </a:pPr>
            <a:r>
              <a:rPr lang="en-US" sz="1600" dirty="0"/>
              <a:t>Find relationships between different words in a sentence to compute its representation</a:t>
            </a: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/>
          </a:p>
          <a:p>
            <a:pPr marL="288000" lvl="0" indent="-18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 smtClean="0"/>
              <a:t> 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s://lh5.googleusercontent.com/WR6L-AxY8EE2wzIye0-9N9TKQeX5QpcLOYZOrYkmDi6re0vk7mVfmo3U02bYvuaEzMmiVwvjlHwhHaCMK_dMQNwMFukHhYPMnHeTTiIkEpN4nhnvAcT1kACVlNND7Ki1pXKU58qw5dEFonHJFmpq8nRGl6kDde-flAfUlTTZG31d8gnEHIOyAcck9qJ7S4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31" y="949325"/>
            <a:ext cx="3484559" cy="302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80864" y="4485066"/>
            <a:ext cx="2831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u="sng" dirty="0">
                <a:solidFill>
                  <a:srgbClr val="01579B"/>
                </a:solidFill>
                <a:latin typeface="Arial" charset="0"/>
                <a:hlinkClick r:id="rId4"/>
              </a:rPr>
              <a:t>https://</a:t>
            </a:r>
            <a:r>
              <a:rPr lang="en-US" sz="900" u="sng" dirty="0" smtClean="0">
                <a:solidFill>
                  <a:srgbClr val="01579B"/>
                </a:solidFill>
                <a:latin typeface="Arial" charset="0"/>
                <a:hlinkClick r:id="rId4"/>
              </a:rPr>
              <a:t>jalammar.github.io/illustrated-transformer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https://lh5.googleusercontent.com/kushUfLMmccfaAxLuSt7uwvE4x9Pu48EiJi-eZVcIRzSzZbyAicJ2qX8zBNAAvr8PNlTWfH9hwJR-zAQc-WYcTr8WbSH5tPp4nmkmou877na6G5K_vO98dzPMB6_IjravVbzxQMztygENgmR-IFceINazjmtZCTutqk9MhsvImWn0Ve66wLEw_6CT5Azer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8" y="1586429"/>
            <a:ext cx="2348107" cy="13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https://lh3.googleusercontent.com/CBLKyQZe1YOnZsok3GXBqTdbi_-Ag42U-bW2dwXUmipb7WZzJObhUkBp6L-uK-pn9YNFOEr7DgehFheW1eMNaSwfRSRYqj74wnsn_W7itZeyeW8rCpQbfXabUEKsls-NTX75zXgGg4sI472UxpbHNOgA_e94TpG6Hen7Sjh6uVHI86lOZdEImQ3o2Gq6XV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74" y="1817783"/>
            <a:ext cx="3613652" cy="249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1800" y="986786"/>
            <a:ext cx="2498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>
                <a:solidFill>
                  <a:schemeClr val="bg1"/>
                </a:solidFill>
                <a:latin typeface="+mn-lt"/>
              </a:rPr>
              <a:t>Create query, key and value projections of encoder states</a:t>
            </a:r>
          </a:p>
        </p:txBody>
      </p:sp>
    </p:spTree>
    <p:extLst>
      <p:ext uri="{BB962C8B-B14F-4D97-AF65-F5344CB8AC3E}">
        <p14:creationId xmlns:p14="http://schemas.microsoft.com/office/powerpoint/2010/main" val="18076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https://lh3.googleusercontent.com/mCzRzvJ8X2nMQJdvZ7cCMX17sUZ4ANhFxCJq33ibNibmIfq2gIU7OiuCX0S8fbW9BKMjFB-evCr_vitjFmwxnVTeolO8ygOMhWVEmfMadfAqen1KE_18ON3aRVQGT7K1Q50Ocap42c3rSw2xaA1m8x32KVbqB3YPg_FEyi8XiJ_KG_pB0BnNphuiAJSAb1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77" y="1388125"/>
            <a:ext cx="5203874" cy="27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Self-Attention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https://lh4.googleusercontent.com/8cI5imrHlaBNNPF7Qp6uV2IXPU0Bq746UEamehr90U9090h096rGoYmWp0pVjqZUKQPsP1ULALogay_ew6rwTdXsrUMLb5SiPhVk1M7mwzC_zf5YBNnfykN_wjZ7egXCcGHojF8lydh1Ng3kjL3IU4gn7NY9RH_BDuUNjC-1LHCl0Hf--I5PdZ93DX-b_UD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63" y="1328320"/>
            <a:ext cx="5340426" cy="29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rgbClr val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531</Words>
  <Application>Microsoft Macintosh PowerPoint</Application>
  <PresentationFormat>On-screen Show (16:9)</PresentationFormat>
  <Paragraphs>128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Arial</vt:lpstr>
      <vt:lpstr>Office Theme</vt:lpstr>
      <vt:lpstr>Transformer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Summarisation Task</dc:title>
  <dc:creator>Sophie Mclvor</dc:creator>
  <cp:lastModifiedBy>Julia Ive</cp:lastModifiedBy>
  <cp:revision>21</cp:revision>
  <dcterms:created xsi:type="dcterms:W3CDTF">2017-03-06T16:45:41Z</dcterms:created>
  <dcterms:modified xsi:type="dcterms:W3CDTF">2022-11-04T06:37:51Z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