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831" r:id="rId5"/>
    <p:sldId id="836" r:id="rId6"/>
    <p:sldId id="853" r:id="rId7"/>
    <p:sldId id="838" r:id="rId8"/>
    <p:sldId id="854" r:id="rId9"/>
    <p:sldId id="857" r:id="rId10"/>
    <p:sldId id="855" r:id="rId11"/>
    <p:sldId id="858" r:id="rId12"/>
    <p:sldId id="861" r:id="rId13"/>
    <p:sldId id="863" r:id="rId14"/>
    <p:sldId id="864" r:id="rId15"/>
    <p:sldId id="865" r:id="rId16"/>
    <p:sldId id="859" r:id="rId17"/>
    <p:sldId id="860" r:id="rId18"/>
    <p:sldId id="849" r:id="rId1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6"/>
            <p14:sldId id="853"/>
            <p14:sldId id="838"/>
            <p14:sldId id="854"/>
            <p14:sldId id="857"/>
            <p14:sldId id="855"/>
            <p14:sldId id="858"/>
            <p14:sldId id="861"/>
            <p14:sldId id="863"/>
            <p14:sldId id="864"/>
            <p14:sldId id="865"/>
            <p14:sldId id="859"/>
            <p14:sldId id="860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F5A2"/>
    <a:srgbClr val="0070C0"/>
    <a:srgbClr val="F26A0E"/>
    <a:srgbClr val="F1A00F"/>
    <a:srgbClr val="404040"/>
    <a:srgbClr val="1C1C1C"/>
    <a:srgbClr val="DEDEDE"/>
    <a:srgbClr val="66FFCC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118"/>
  </p:normalViewPr>
  <p:slideViewPr>
    <p:cSldViewPr snapToGrid="0">
      <p:cViewPr>
        <p:scale>
          <a:sx n="106" d="100"/>
          <a:sy n="106" d="100"/>
        </p:scale>
        <p:origin x="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01/10/2022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=""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=""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=""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=""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=""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=""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=""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=""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=""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=""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=""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=""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=""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arxiv.org/pdf/1607.06520.pdf" TargetMode="External"/><Relationship Id="rId3" Type="http://schemas.openxmlformats.org/officeDocument/2006/relationships/hyperlink" Target="https://github.com/uvavision/Double-Hard-Debia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184921"/>
            <a:ext cx="4353561" cy="690253"/>
          </a:xfrm>
        </p:spPr>
        <p:txBody>
          <a:bodyPr/>
          <a:lstStyle/>
          <a:p>
            <a:r>
              <a:rPr lang="en-US" dirty="0"/>
              <a:t>Algorithms and tools for mitigating bias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3833485"/>
            <a:ext cx="4353560" cy="454025"/>
          </a:xfrm>
        </p:spPr>
        <p:txBody>
          <a:bodyPr/>
          <a:lstStyle/>
          <a:p>
            <a:r>
              <a:rPr lang="en-GB" dirty="0" smtClean="0"/>
              <a:t>Julia 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Controlling bias: Hard </a:t>
            </a:r>
            <a:r>
              <a:rPr lang="en-US" sz="2000" b="1" dirty="0" err="1" smtClean="0"/>
              <a:t>Debias</a:t>
            </a:r>
            <a:r>
              <a:rPr lang="en-US" sz="2000" b="1" dirty="0" smtClean="0"/>
              <a:t> Algorithm</a:t>
            </a:r>
            <a:r>
              <a:rPr lang="en-US" sz="2000" b="1" dirty="0"/>
              <a:t> 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832281" y="1078394"/>
            <a:ext cx="2879919" cy="2621296"/>
          </a:xfrm>
        </p:spPr>
        <p:txBody>
          <a:bodyPr>
            <a:noAutofit/>
          </a:bodyPr>
          <a:lstStyle/>
          <a:p>
            <a:endParaRPr lang="en-US" sz="1600" dirty="0" smtClean="0"/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daughter - son 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mother – father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gal – guy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girl – boy</a:t>
            </a:r>
          </a:p>
          <a:p>
            <a:pPr marL="717550" lvl="2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female -male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05966" y="1359569"/>
            <a:ext cx="866274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75358" y="1905000"/>
            <a:ext cx="647519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25571" y="1355559"/>
            <a:ext cx="347091" cy="401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15343" y="1905000"/>
            <a:ext cx="647519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05074" y="3332747"/>
            <a:ext cx="647519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09815" y="2387037"/>
            <a:ext cx="347091" cy="401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42483" y="2387037"/>
            <a:ext cx="347091" cy="401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85751" y="2869073"/>
            <a:ext cx="347091" cy="401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28267" y="2867068"/>
            <a:ext cx="347091" cy="401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88281" y="3314482"/>
            <a:ext cx="347091" cy="401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9818" y="1161989"/>
            <a:ext cx="5425933" cy="2450095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Bolukbasi</a:t>
            </a:r>
            <a:r>
              <a:rPr lang="en-US" sz="1600" dirty="0"/>
              <a:t> et al</a:t>
            </a:r>
            <a:r>
              <a:rPr lang="en-US" sz="1600" dirty="0" smtClean="0"/>
              <a:t>. </a:t>
            </a:r>
            <a:r>
              <a:rPr lang="en-US" sz="1600" dirty="0">
                <a:hlinkClick r:id="rId2"/>
              </a:rPr>
              <a:t>Man is to Computer Programmer as Woman is to Homemaker? Debiasing Word </a:t>
            </a:r>
            <a:r>
              <a:rPr lang="en-US" sz="1600" dirty="0" smtClean="0">
                <a:hlinkClick r:id="rId2"/>
              </a:rPr>
              <a:t>Embeddings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github.com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uvavision</a:t>
            </a:r>
            <a:r>
              <a:rPr lang="en-US" sz="1600" dirty="0">
                <a:hlinkClick r:id="rId3"/>
              </a:rPr>
              <a:t>/Double-Hard-</a:t>
            </a:r>
            <a:r>
              <a:rPr lang="en-US" sz="1600" dirty="0" err="1">
                <a:hlinkClick r:id="rId3"/>
              </a:rPr>
              <a:t>Debias</a:t>
            </a:r>
            <a:endParaRPr lang="en-US" sz="1600" b="1" dirty="0" smtClean="0"/>
          </a:p>
          <a:p>
            <a:r>
              <a:rPr lang="en-US" sz="1600" b="1" dirty="0" smtClean="0"/>
              <a:t>Step1</a:t>
            </a:r>
            <a:r>
              <a:rPr lang="en-US" sz="1600" b="1" dirty="0"/>
              <a:t>: Identification of Gender Subspace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Take </a:t>
            </a:r>
            <a:r>
              <a:rPr lang="en-US" sz="1600" dirty="0" err="1" smtClean="0">
                <a:solidFill>
                  <a:schemeClr val="bg1"/>
                </a:solidFill>
              </a:rPr>
              <a:t>embeddings</a:t>
            </a:r>
            <a:r>
              <a:rPr lang="en-US" sz="1600" dirty="0" smtClean="0">
                <a:solidFill>
                  <a:schemeClr val="bg1"/>
                </a:solidFill>
              </a:rPr>
              <a:t> of words indicating opposite genders</a:t>
            </a:r>
          </a:p>
          <a:p>
            <a:pPr marL="1149350" lvl="3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Stereotype </a:t>
            </a:r>
            <a:r>
              <a:rPr lang="en-US" sz="1600" dirty="0">
                <a:solidFill>
                  <a:schemeClr val="bg1"/>
                </a:solidFill>
              </a:rPr>
              <a:t>and gender words </a:t>
            </a:r>
            <a:r>
              <a:rPr lang="en-US" sz="1600" dirty="0" smtClean="0">
                <a:solidFill>
                  <a:schemeClr val="bg1"/>
                </a:solidFill>
              </a:rPr>
              <a:t>are defined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dirty="0" smtClean="0">
                <a:solidFill>
                  <a:schemeClr val="bg1"/>
                </a:solidFill>
              </a:rPr>
              <a:t>humans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Compute their principal </a:t>
            </a:r>
            <a:r>
              <a:rPr lang="en-US" sz="1600" dirty="0">
                <a:solidFill>
                  <a:schemeClr val="bg1"/>
                </a:solidFill>
              </a:rPr>
              <a:t>components </a:t>
            </a:r>
            <a:r>
              <a:rPr lang="en-US" sz="1600" dirty="0" smtClean="0">
                <a:solidFill>
                  <a:schemeClr val="bg1"/>
                </a:solidFill>
              </a:rPr>
              <a:t>(PCs) to obtain </a:t>
            </a:r>
            <a:r>
              <a:rPr lang="en-US" sz="1600" dirty="0">
                <a:solidFill>
                  <a:schemeClr val="bg1"/>
                </a:solidFill>
              </a:rPr>
              <a:t>the direction or subspace of this </a:t>
            </a:r>
            <a:r>
              <a:rPr lang="en-US" sz="1600" dirty="0" smtClean="0">
                <a:solidFill>
                  <a:schemeClr val="bg1"/>
                </a:solidFill>
              </a:rPr>
              <a:t>bias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This is to address </a:t>
            </a:r>
            <a:r>
              <a:rPr lang="en-US" sz="1600" dirty="0">
                <a:solidFill>
                  <a:schemeClr val="bg1"/>
                </a:solidFill>
              </a:rPr>
              <a:t>the effect of different meanings of some </a:t>
            </a:r>
            <a:r>
              <a:rPr lang="en-US" sz="1600" dirty="0" smtClean="0">
                <a:solidFill>
                  <a:schemeClr val="bg1"/>
                </a:solidFill>
              </a:rPr>
              <a:t>words, e.g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smtClean="0">
                <a:solidFill>
                  <a:schemeClr val="bg1"/>
                </a:solidFill>
              </a:rPr>
              <a:t>“grandfather” </a:t>
            </a:r>
            <a:r>
              <a:rPr lang="en-US" sz="1600" dirty="0">
                <a:solidFill>
                  <a:schemeClr val="bg1"/>
                </a:solidFill>
              </a:rPr>
              <a:t>as in to </a:t>
            </a:r>
            <a:r>
              <a:rPr lang="en-US" sz="1600" dirty="0" smtClean="0">
                <a:solidFill>
                  <a:schemeClr val="bg1"/>
                </a:solidFill>
              </a:rPr>
              <a:t>“grandfather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dirty="0" smtClean="0">
                <a:solidFill>
                  <a:schemeClr val="bg1"/>
                </a:solidFill>
              </a:rPr>
              <a:t>regulation”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Controlling bias: Hard </a:t>
            </a:r>
            <a:r>
              <a:rPr lang="en-US" sz="2000" b="1" dirty="0" err="1" smtClean="0"/>
              <a:t>Debias</a:t>
            </a:r>
            <a:r>
              <a:rPr lang="en-US" sz="2000" b="1" dirty="0" smtClean="0"/>
              <a:t> Algorithm</a:t>
            </a:r>
            <a:r>
              <a:rPr lang="en-US" sz="2000" b="1" dirty="0"/>
              <a:t> 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5425933" cy="2450095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Step2</a:t>
            </a:r>
            <a:r>
              <a:rPr lang="en-US" sz="1600" b="1" dirty="0"/>
              <a:t>: </a:t>
            </a:r>
            <a:r>
              <a:rPr lang="en-US" sz="1600" b="1" dirty="0" err="1"/>
              <a:t>Neutralise</a:t>
            </a:r>
            <a:r>
              <a:rPr lang="en-US" sz="1600" b="1" dirty="0"/>
              <a:t> </a:t>
            </a:r>
          </a:p>
          <a:p>
            <a:r>
              <a:rPr lang="en-US" sz="1600" dirty="0"/>
              <a:t>Gender-neutral terms are made equidistant from </a:t>
            </a:r>
            <a:r>
              <a:rPr lang="en-US" sz="1600" dirty="0" err="1" smtClean="0"/>
              <a:t>genderpairs</a:t>
            </a:r>
            <a:r>
              <a:rPr lang="en-US" sz="1600" dirty="0" smtClean="0"/>
              <a:t> </a:t>
            </a:r>
            <a:r>
              <a:rPr lang="en-US" sz="1600" dirty="0"/>
              <a:t>like “he-she”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Projection of the embedding on the </a:t>
            </a:r>
            <a:r>
              <a:rPr lang="en-US" sz="1600" dirty="0" smtClean="0">
                <a:solidFill>
                  <a:schemeClr val="bg1"/>
                </a:solidFill>
              </a:rPr>
              <a:t>bias subspace is subtracted from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vector</a:t>
            </a:r>
          </a:p>
          <a:p>
            <a:pPr lvl="2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Gender-specific terms are </a:t>
            </a:r>
            <a:r>
              <a:rPr lang="en-US" sz="1600" dirty="0" smtClean="0"/>
              <a:t>averaged </a:t>
            </a:r>
            <a:r>
              <a:rPr lang="en-US" sz="1600" dirty="0"/>
              <a:t>out to have the same vector length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done to ensure that the neutral terms are equidistant to all equality </a:t>
            </a:r>
            <a:r>
              <a:rPr lang="en-US" sz="1600" dirty="0" smtClean="0">
                <a:solidFill>
                  <a:schemeClr val="bg1"/>
                </a:solidFill>
              </a:rPr>
              <a:t>pairs</a:t>
            </a:r>
            <a:endParaRPr lang="en-US" sz="1600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example, the term doctor should be equidistant to both guy-girl and </a:t>
            </a:r>
            <a:r>
              <a:rPr lang="en-US" sz="1600" dirty="0" smtClean="0">
                <a:solidFill>
                  <a:schemeClr val="bg1"/>
                </a:solidFill>
              </a:rPr>
              <a:t>man-woman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36625" y="541421"/>
            <a:ext cx="0" cy="118812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36625" y="1729543"/>
            <a:ext cx="1375617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12" y="1880439"/>
            <a:ext cx="1082842" cy="168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702265" y="1059343"/>
            <a:ext cx="930442" cy="1669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7149" y="1157542"/>
            <a:ext cx="730240" cy="1900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900" smtClean="0">
                <a:solidFill>
                  <a:schemeClr val="accent1"/>
                </a:solidFill>
                <a:latin typeface="+mn-lt"/>
                <a:cs typeface="+mn-cs"/>
              </a:rPr>
              <a:t>Programmer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336625" y="2884276"/>
            <a:ext cx="0" cy="118812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36625" y="4072398"/>
            <a:ext cx="1375617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3012" y="4223294"/>
            <a:ext cx="1082842" cy="168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5702265" y="3402198"/>
            <a:ext cx="930442" cy="1669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 rot="18510739">
            <a:off x="6074373" y="3296463"/>
            <a:ext cx="1487766" cy="27009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36914" y="2526670"/>
            <a:ext cx="401033" cy="1677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900" smtClean="0">
                <a:solidFill>
                  <a:schemeClr val="accent1"/>
                </a:solidFill>
                <a:latin typeface="+mn-lt"/>
                <a:cs typeface="+mn-cs"/>
              </a:rPr>
              <a:t>Woman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ight Arrow 32"/>
          <p:cNvSpPr/>
          <p:nvPr/>
        </p:nvSpPr>
        <p:spPr>
          <a:xfrm rot="19459436">
            <a:off x="6265816" y="3553243"/>
            <a:ext cx="1126220" cy="27438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07505" y="3747815"/>
            <a:ext cx="337019" cy="190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900" smtClean="0">
                <a:solidFill>
                  <a:schemeClr val="accent1"/>
                </a:solidFill>
                <a:latin typeface="+mn-lt"/>
                <a:cs typeface="+mn-cs"/>
              </a:rPr>
              <a:t>Man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ight Arrow 35"/>
          <p:cNvSpPr/>
          <p:nvPr/>
        </p:nvSpPr>
        <p:spPr>
          <a:xfrm rot="18284170">
            <a:off x="6137712" y="1097830"/>
            <a:ext cx="1117475" cy="27908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Controlling bias: Hard </a:t>
            </a:r>
            <a:r>
              <a:rPr lang="en-US" sz="2000" b="1" dirty="0" err="1" smtClean="0"/>
              <a:t>Debias</a:t>
            </a:r>
            <a:r>
              <a:rPr lang="en-US" sz="2000" b="1" dirty="0" smtClean="0"/>
              <a:t> Algorithm</a:t>
            </a:r>
            <a:r>
              <a:rPr lang="en-US" sz="2000" b="1" dirty="0"/>
              <a:t> 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5425933" cy="2450095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Step2</a:t>
            </a:r>
            <a:r>
              <a:rPr lang="en-US" sz="1600" dirty="0"/>
              <a:t>: </a:t>
            </a:r>
            <a:r>
              <a:rPr lang="en-US" sz="1600" dirty="0" err="1"/>
              <a:t>Neutralise</a:t>
            </a:r>
            <a:r>
              <a:rPr lang="en-US" sz="1600" dirty="0"/>
              <a:t> </a:t>
            </a:r>
          </a:p>
          <a:p>
            <a:r>
              <a:rPr lang="en-US" sz="1600" dirty="0"/>
              <a:t>Gender-neutral terms are made equidistant from </a:t>
            </a:r>
            <a:r>
              <a:rPr lang="en-US" sz="1600" dirty="0" err="1" smtClean="0"/>
              <a:t>genderpairs</a:t>
            </a:r>
            <a:r>
              <a:rPr lang="en-US" sz="1600" dirty="0" smtClean="0"/>
              <a:t> </a:t>
            </a:r>
            <a:r>
              <a:rPr lang="en-US" sz="1600" dirty="0"/>
              <a:t>like “he-she”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Projection of the embedding on the </a:t>
            </a:r>
            <a:r>
              <a:rPr lang="en-US" sz="1600" dirty="0" smtClean="0">
                <a:solidFill>
                  <a:schemeClr val="bg1"/>
                </a:solidFill>
              </a:rPr>
              <a:t>bias subspace is subtracted from </a:t>
            </a: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smtClean="0">
                <a:solidFill>
                  <a:schemeClr val="bg1"/>
                </a:solidFill>
              </a:rPr>
              <a:t>vector</a:t>
            </a:r>
          </a:p>
          <a:p>
            <a:pPr lvl="2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Gender-specific terms are </a:t>
            </a:r>
            <a:r>
              <a:rPr lang="en-US" sz="1600" dirty="0" smtClean="0"/>
              <a:t>averaged </a:t>
            </a:r>
            <a:r>
              <a:rPr lang="en-US" sz="1600" dirty="0"/>
              <a:t>out to have the same vector length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is done to ensure that the neutral terms are equidistant to all equality </a:t>
            </a:r>
            <a:r>
              <a:rPr lang="en-US" sz="1600" dirty="0" smtClean="0">
                <a:solidFill>
                  <a:schemeClr val="bg1"/>
                </a:solidFill>
              </a:rPr>
              <a:t>pairs</a:t>
            </a:r>
            <a:endParaRPr lang="en-US" sz="1600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example, the term doctor should be equidistant to both guy-girl and </a:t>
            </a:r>
            <a:r>
              <a:rPr lang="en-US" sz="1600" dirty="0" smtClean="0">
                <a:solidFill>
                  <a:schemeClr val="bg1"/>
                </a:solidFill>
              </a:rPr>
              <a:t>man-woman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36625" y="541421"/>
            <a:ext cx="0" cy="118812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36625" y="1729543"/>
            <a:ext cx="1375617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12" y="1880439"/>
            <a:ext cx="1082842" cy="168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702265" y="1059343"/>
            <a:ext cx="930442" cy="1669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5774578" y="1074427"/>
            <a:ext cx="1117475" cy="27908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97149" y="1157542"/>
            <a:ext cx="730240" cy="1900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900" smtClean="0">
                <a:solidFill>
                  <a:schemeClr val="accent1"/>
                </a:solidFill>
                <a:latin typeface="+mn-lt"/>
                <a:cs typeface="+mn-cs"/>
              </a:rPr>
              <a:t>Programmer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336625" y="2884276"/>
            <a:ext cx="0" cy="118812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36625" y="4072398"/>
            <a:ext cx="1375617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83012" y="4223294"/>
            <a:ext cx="1082842" cy="168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Gender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5702265" y="3402198"/>
            <a:ext cx="930442" cy="1669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Dimension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 rot="18510739">
            <a:off x="6134651" y="3421467"/>
            <a:ext cx="1157706" cy="27518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236914" y="2526670"/>
            <a:ext cx="401033" cy="1677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900" smtClean="0">
                <a:solidFill>
                  <a:schemeClr val="accent1"/>
                </a:solidFill>
                <a:latin typeface="+mn-lt"/>
                <a:cs typeface="+mn-cs"/>
              </a:rPr>
              <a:t>Woman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ight Arrow 32"/>
          <p:cNvSpPr/>
          <p:nvPr/>
        </p:nvSpPr>
        <p:spPr>
          <a:xfrm rot="19459436">
            <a:off x="6265816" y="3553243"/>
            <a:ext cx="1126220" cy="27438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07505" y="3747815"/>
            <a:ext cx="337019" cy="1900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900" smtClean="0">
                <a:solidFill>
                  <a:schemeClr val="accent1"/>
                </a:solidFill>
                <a:latin typeface="+mn-lt"/>
                <a:cs typeface="+mn-cs"/>
              </a:rPr>
              <a:t>Man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Use Case: </a:t>
            </a:r>
            <a:r>
              <a:rPr lang="en-US" sz="2000" b="1" dirty="0" smtClean="0"/>
              <a:t>Gender and Race Bias in Sentiment Analysis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4733" y="1021768"/>
            <a:ext cx="7803151" cy="1901906"/>
          </a:xfrm>
        </p:spPr>
        <p:txBody>
          <a:bodyPr>
            <a:no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ssess </a:t>
            </a:r>
            <a:r>
              <a:rPr lang="en-US" sz="1600" dirty="0"/>
              <a:t>scoring differences in </a:t>
            </a:r>
            <a:r>
              <a:rPr lang="en-US" sz="1600" dirty="0" smtClean="0"/>
              <a:t>~200 </a:t>
            </a:r>
            <a:r>
              <a:rPr lang="en-US" sz="1600" dirty="0"/>
              <a:t>sentiment analysis systems by switching </a:t>
            </a:r>
            <a:r>
              <a:rPr lang="en-US" sz="1600" dirty="0" smtClean="0"/>
              <a:t>names </a:t>
            </a:r>
            <a:r>
              <a:rPr lang="en-US" sz="1600" dirty="0"/>
              <a:t>and pronouns (</a:t>
            </a:r>
            <a:r>
              <a:rPr lang="en-US" sz="1600" dirty="0" err="1" smtClean="0"/>
              <a:t>Kiritchenko</a:t>
            </a:r>
            <a:r>
              <a:rPr lang="en-US" sz="1600" dirty="0" smtClean="0"/>
              <a:t> &amp; Mohammad, 2018)</a:t>
            </a:r>
            <a:endParaRPr lang="en-US" sz="1600" dirty="0"/>
          </a:p>
          <a:p>
            <a:r>
              <a:rPr lang="en-US" sz="1600" dirty="0" smtClean="0"/>
              <a:t>Switching </a:t>
            </a:r>
            <a:r>
              <a:rPr lang="en-US" sz="1600" dirty="0"/>
              <a:t>between male and female pronouns, and between prototypical white and black American first names based on name </a:t>
            </a:r>
            <a:r>
              <a:rPr lang="en-US" sz="1600" dirty="0" smtClean="0"/>
              <a:t>register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Amanda feels angry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Lakisha feels angry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 smtClean="0"/>
              <a:t>Results </a:t>
            </a:r>
            <a:r>
              <a:rPr lang="en-US" sz="1600" dirty="0"/>
              <a:t>show that male pronouns are associated with higher scores for negative polarity, and prototypical </a:t>
            </a:r>
            <a:r>
              <a:rPr lang="en-US" sz="1600" dirty="0" smtClean="0"/>
              <a:t>African American names </a:t>
            </a:r>
            <a:r>
              <a:rPr lang="en-US" sz="1600" dirty="0"/>
              <a:t>with higher scores for negative emotions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2063" y="4685425"/>
            <a:ext cx="25867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https://</a:t>
            </a:r>
            <a:r>
              <a:rPr lang="en-US" sz="900" dirty="0" err="1">
                <a:solidFill>
                  <a:srgbClr val="000000"/>
                </a:solidFill>
                <a:latin typeface="Arial" charset="0"/>
              </a:rPr>
              <a:t>aclanthology.org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/S18-2005.pdf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77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Use Case: Differential Diagnosis in Mental Health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146716" cy="3020843"/>
          </a:xfrm>
        </p:spPr>
        <p:txBody>
          <a:bodyPr>
            <a:noAutofit/>
          </a:bodyPr>
          <a:lstStyle/>
          <a:p>
            <a:r>
              <a:rPr lang="en-US" sz="1600" dirty="0" smtClean="0"/>
              <a:t>Differentiating </a:t>
            </a:r>
            <a:r>
              <a:rPr lang="en-US" sz="1600" dirty="0"/>
              <a:t>post-traumatic stress disorder (PTSD) </a:t>
            </a:r>
            <a:r>
              <a:rPr lang="en-US" sz="1600" dirty="0" smtClean="0"/>
              <a:t>and depression </a:t>
            </a:r>
            <a:r>
              <a:rPr lang="en-US" sz="1600" dirty="0"/>
              <a:t>is difficult</a:t>
            </a:r>
          </a:p>
          <a:p>
            <a:r>
              <a:rPr lang="en-US" sz="1600" dirty="0"/>
              <a:t>Early work on this task produced AUCs greater than 0.85 </a:t>
            </a:r>
            <a:r>
              <a:rPr lang="en-US" sz="1600" dirty="0" smtClean="0"/>
              <a:t>(Coppersmith </a:t>
            </a:r>
            <a:r>
              <a:rPr lang="en-US" sz="1600" dirty="0"/>
              <a:t>et al., </a:t>
            </a:r>
            <a:r>
              <a:rPr lang="en-US" sz="1600" dirty="0" smtClean="0"/>
              <a:t>2015)</a:t>
            </a:r>
            <a:endParaRPr lang="en-US" sz="1600" dirty="0"/>
          </a:p>
          <a:p>
            <a:r>
              <a:rPr lang="en-US" sz="1600" dirty="0"/>
              <a:t>Labels of depression and PTSD </a:t>
            </a:r>
            <a:r>
              <a:rPr lang="en-US" sz="1600" dirty="0" smtClean="0"/>
              <a:t>were automatically </a:t>
            </a:r>
            <a:r>
              <a:rPr lang="en-US" sz="1600" dirty="0"/>
              <a:t>derived from profile data of individuals who stated their diagnosis</a:t>
            </a:r>
          </a:p>
          <a:p>
            <a:r>
              <a:rPr lang="en-US" sz="1600" dirty="0" smtClean="0"/>
              <a:t>Label balance was 50/50</a:t>
            </a:r>
            <a:endParaRPr lang="en-US" sz="1600" dirty="0"/>
          </a:p>
          <a:p>
            <a:r>
              <a:rPr lang="en-US" sz="1600" dirty="0"/>
              <a:t>Classifiers primarily picked up on differences in age or </a:t>
            </a:r>
            <a:r>
              <a:rPr lang="en-US" sz="1600" dirty="0" smtClean="0"/>
              <a:t>gender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Subjects </a:t>
            </a:r>
            <a:r>
              <a:rPr lang="en-US" sz="1600" dirty="0">
                <a:solidFill>
                  <a:schemeClr val="bg1"/>
                </a:solidFill>
              </a:rPr>
              <a:t>with PTSD were more likely to be older than those with </a:t>
            </a:r>
            <a:r>
              <a:rPr lang="en-US" sz="1600" dirty="0" smtClean="0">
                <a:solidFill>
                  <a:schemeClr val="bg1"/>
                </a:solidFill>
              </a:rPr>
              <a:t>depression</a:t>
            </a:r>
            <a:endParaRPr lang="en-US" sz="1600" dirty="0" smtClean="0"/>
          </a:p>
          <a:p>
            <a:r>
              <a:rPr lang="en-US" sz="1600" dirty="0"/>
              <a:t>C</a:t>
            </a:r>
            <a:r>
              <a:rPr lang="en-US" sz="1600" dirty="0" smtClean="0"/>
              <a:t>lassifiers predicted </a:t>
            </a:r>
            <a:r>
              <a:rPr lang="en-US" sz="1600" dirty="0"/>
              <a:t>nearly </a:t>
            </a:r>
            <a:r>
              <a:rPr lang="en-US" sz="1600" dirty="0"/>
              <a:t>o</a:t>
            </a:r>
            <a:r>
              <a:rPr lang="en-US" sz="1600" dirty="0" smtClean="0"/>
              <a:t>lder </a:t>
            </a:r>
            <a:r>
              <a:rPr lang="en-US" sz="1600" dirty="0"/>
              <a:t>individuals to have </a:t>
            </a:r>
            <a:r>
              <a:rPr lang="en-US" sz="1600" dirty="0" smtClean="0"/>
              <a:t>PTSD and younger </a:t>
            </a:r>
            <a:r>
              <a:rPr lang="en-US" sz="1600" dirty="0"/>
              <a:t>to have depression, despite the 50/50 split</a:t>
            </a:r>
          </a:p>
        </p:txBody>
      </p:sp>
    </p:spTree>
    <p:extLst>
      <p:ext uri="{BB962C8B-B14F-4D97-AF65-F5344CB8AC3E}">
        <p14:creationId xmlns:p14="http://schemas.microsoft.com/office/powerpoint/2010/main" val="319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 anchor="ctr"/>
          <a:lstStyle/>
          <a:p>
            <a:r>
              <a:rPr lang="en-US" sz="2000" b="1" dirty="0" smtClean="0"/>
              <a:t>Key Takeaways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62495" cy="1366042"/>
          </a:xfrm>
        </p:spPr>
        <p:txBody>
          <a:bodyPr>
            <a:noAutofit/>
          </a:bodyPr>
          <a:lstStyle/>
          <a:p>
            <a:r>
              <a:rPr lang="en-US" sz="1600" dirty="0" smtClean="0"/>
              <a:t>Biases can originate from the data, language or model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Monitoring of the data collection and annotation procedure is important</a:t>
            </a:r>
          </a:p>
          <a:p>
            <a:r>
              <a:rPr lang="en-US" sz="1600" dirty="0" smtClean="0"/>
              <a:t>There are established techniques to address model bias issues, including biases coming from language</a:t>
            </a:r>
          </a:p>
          <a:p>
            <a:r>
              <a:rPr lang="en-US" sz="1600" dirty="0" smtClean="0"/>
              <a:t>Only some type of biases (e.g., age, gender) are well-studied</a:t>
            </a:r>
            <a:endParaRPr lang="en-US" sz="1600" dirty="0"/>
          </a:p>
          <a:p>
            <a:r>
              <a:rPr lang="en-US" sz="1600" dirty="0" smtClean="0"/>
              <a:t>Anticipation and data analysis are important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82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/>
          <a:lstStyle/>
          <a:p>
            <a:r>
              <a:rPr lang="en-US" sz="2000" b="1" dirty="0" smtClean="0"/>
              <a:t>Session</a:t>
            </a:r>
            <a:r>
              <a:rPr lang="en-US" sz="3600" b="1" dirty="0" smtClean="0"/>
              <a:t> </a:t>
            </a:r>
            <a:r>
              <a:rPr lang="en-US" sz="2000" b="1" dirty="0"/>
              <a:t>Outline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62495" cy="3555790"/>
          </a:xfrm>
        </p:spPr>
        <p:txBody>
          <a:bodyPr>
            <a:noAutofit/>
          </a:bodyPr>
          <a:lstStyle/>
          <a:p>
            <a:r>
              <a:rPr lang="en-US" sz="1600" dirty="0"/>
              <a:t>Bias </a:t>
            </a:r>
            <a:r>
              <a:rPr lang="en-US" sz="1600" dirty="0" smtClean="0"/>
              <a:t>definition</a:t>
            </a:r>
          </a:p>
          <a:p>
            <a:r>
              <a:rPr lang="en-US" sz="1600" dirty="0"/>
              <a:t>Types of bias in </a:t>
            </a:r>
            <a:r>
              <a:rPr lang="en-US" sz="1600" dirty="0" smtClean="0"/>
              <a:t>NLP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Data bias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Overamplification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Semantic bias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Key </a:t>
            </a:r>
            <a:r>
              <a:rPr lang="en-US" sz="1600" dirty="0" smtClean="0"/>
              <a:t>Takeaways</a:t>
            </a:r>
            <a:endParaRPr lang="en-US" sz="1600" dirty="0"/>
          </a:p>
          <a:p>
            <a:r>
              <a:rPr lang="en-US" sz="1600" b="1" dirty="0"/>
              <a:t>Learning </a:t>
            </a:r>
            <a:r>
              <a:rPr lang="en-US" sz="1600" b="1" dirty="0" smtClean="0"/>
              <a:t>Outcomes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Spot bias problems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Awareness of </a:t>
            </a:r>
            <a:r>
              <a:rPr lang="en-US" sz="1600" dirty="0" smtClean="0">
                <a:solidFill>
                  <a:schemeClr val="bg1"/>
                </a:solidFill>
              </a:rPr>
              <a:t>methods </a:t>
            </a:r>
            <a:r>
              <a:rPr lang="en-US" sz="1600" dirty="0">
                <a:solidFill>
                  <a:schemeClr val="bg1"/>
                </a:solidFill>
              </a:rPr>
              <a:t>to address them</a:t>
            </a:r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474" y="4692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9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8" y="1028242"/>
            <a:ext cx="4604755" cy="2432268"/>
          </a:xfrm>
        </p:spPr>
        <p:txBody>
          <a:bodyPr>
            <a:noAutofit/>
          </a:bodyPr>
          <a:lstStyle/>
          <a:p>
            <a:r>
              <a:rPr lang="en-US" sz="1600" dirty="0" smtClean="0"/>
              <a:t>Language </a:t>
            </a:r>
            <a:r>
              <a:rPr lang="en-US" sz="1600" dirty="0"/>
              <a:t>reflects the </a:t>
            </a:r>
            <a:r>
              <a:rPr lang="en-US" sz="1600" dirty="0" smtClean="0"/>
              <a:t>demographics</a:t>
            </a:r>
            <a:r>
              <a:rPr lang="en-US" sz="1600" dirty="0"/>
              <a:t>, backgrounds, </a:t>
            </a:r>
            <a:r>
              <a:rPr lang="en-US" sz="1600" dirty="0" smtClean="0"/>
              <a:t>experience and </a:t>
            </a:r>
            <a:r>
              <a:rPr lang="en-US" sz="1600" dirty="0"/>
              <a:t>personalities of </a:t>
            </a:r>
            <a:r>
              <a:rPr lang="en-US" sz="1600" dirty="0" smtClean="0"/>
              <a:t>humans</a:t>
            </a:r>
          </a:p>
          <a:p>
            <a:r>
              <a:rPr lang="en-US" sz="1600" dirty="0" smtClean="0"/>
              <a:t>This </a:t>
            </a:r>
            <a:r>
              <a:rPr lang="en-US" sz="1600" dirty="0"/>
              <a:t>variation can lead models to pick up on </a:t>
            </a:r>
            <a:r>
              <a:rPr lang="en-US" sz="1600" dirty="0" smtClean="0"/>
              <a:t>non-</a:t>
            </a:r>
            <a:r>
              <a:rPr lang="en-US" sz="1600" dirty="0" err="1" smtClean="0"/>
              <a:t>generalisable</a:t>
            </a:r>
            <a:r>
              <a:rPr lang="en-US" sz="1600" dirty="0" smtClean="0"/>
              <a:t> patterns and </a:t>
            </a:r>
            <a:r>
              <a:rPr lang="en-US" sz="1600" dirty="0"/>
              <a:t>rely on </a:t>
            </a:r>
            <a:r>
              <a:rPr lang="en-US" sz="1600" dirty="0" smtClean="0"/>
              <a:t>undesirable relationships</a:t>
            </a:r>
          </a:p>
          <a:p>
            <a:r>
              <a:rPr lang="en-US" sz="1600" dirty="0" smtClean="0"/>
              <a:t>Undetected </a:t>
            </a:r>
            <a:r>
              <a:rPr lang="en-US" sz="1600" dirty="0"/>
              <a:t>and unaddressed, biases can lead to negative consequences</a:t>
            </a:r>
          </a:p>
          <a:p>
            <a:r>
              <a:rPr lang="en-US" sz="1600" dirty="0"/>
              <a:t>Predictive bias is a situation in which AI is found to give systematically different predictions for subgroups of population that are in reality identical 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Bias Definition</a:t>
            </a:r>
            <a:endParaRPr lang="en-US" sz="2000" b="1" dirty="0"/>
          </a:p>
        </p:txBody>
      </p:sp>
      <p:pic>
        <p:nvPicPr>
          <p:cNvPr id="2" name="Picture 2" descr="https://lh6.googleusercontent.com/3c7juO01j1t523i3AeaXvx3gTQyRUUR5VFOD4FY-vRtBmGWOmUlfNmMbYy7kdRhzB8Y-8K3b6MqdQ8hhNr_sET1wsTVohFmd1fw1BuaWHCkm8VyzcfWw8GBvLXwI1oZazBxmTbtmas8Nkpxdx2WFy1IDNwMp1sbjYukY4kEBWHWl9xI_X-wW7hrcgLL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75" y="677591"/>
            <a:ext cx="3253204" cy="162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47775" y="4618533"/>
            <a:ext cx="37190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https://</a:t>
            </a:r>
            <a:r>
              <a:rPr lang="en-US" sz="900" dirty="0" err="1" smtClean="0">
                <a:solidFill>
                  <a:srgbClr val="000000"/>
                </a:solidFill>
                <a:latin typeface="Arial" charset="0"/>
              </a:rPr>
              <a:t>lattice.com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/library/how-to-reduce-unconscious-bias-at-work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591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Types of Bias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18" y="2645017"/>
            <a:ext cx="5034563" cy="20755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58568" y="562175"/>
            <a:ext cx="2743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https://</a:t>
            </a:r>
            <a:r>
              <a:rPr lang="en-US" sz="900" dirty="0" err="1" smtClean="0">
                <a:solidFill>
                  <a:srgbClr val="000000"/>
                </a:solidFill>
                <a:latin typeface="Arial" charset="0"/>
              </a:rPr>
              <a:t>aclanthology.org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/2020.acl-main.468v2.pdf</a:t>
            </a:r>
            <a:endParaRPr lang="en-US" sz="9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4734" y="1021768"/>
            <a:ext cx="6895434" cy="2432268"/>
          </a:xfrm>
        </p:spPr>
        <p:txBody>
          <a:bodyPr>
            <a:noAutofit/>
          </a:bodyPr>
          <a:lstStyle/>
          <a:p>
            <a:r>
              <a:rPr lang="en-US" sz="1600" dirty="0"/>
              <a:t>Bias may originate: 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Training labels 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label bias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Training and testing data  - </a:t>
            </a:r>
            <a:r>
              <a:rPr lang="en-US" sz="1600" b="1" dirty="0" smtClean="0">
                <a:solidFill>
                  <a:schemeClr val="bg1"/>
                </a:solidFill>
              </a:rPr>
              <a:t>selection bias</a:t>
            </a:r>
            <a:endParaRPr lang="en-US" sz="1600" b="1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Text </a:t>
            </a:r>
            <a:r>
              <a:rPr lang="en-US" sz="1600" dirty="0" err="1" smtClean="0">
                <a:solidFill>
                  <a:schemeClr val="bg1"/>
                </a:solidFill>
              </a:rPr>
              <a:t>embeddings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semantic bias</a:t>
            </a:r>
            <a:endParaRPr lang="en-US" sz="1600" b="1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Model training - </a:t>
            </a:r>
            <a:r>
              <a:rPr lang="en-US" sz="1600" b="1" dirty="0" err="1" smtClean="0">
                <a:solidFill>
                  <a:schemeClr val="bg1"/>
                </a:solidFill>
              </a:rPr>
              <a:t>overamplification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Origins of bias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4733" y="1021768"/>
            <a:ext cx="7803151" cy="2432268"/>
          </a:xfrm>
        </p:spPr>
        <p:txBody>
          <a:bodyPr>
            <a:noAutofit/>
          </a:bodyPr>
          <a:lstStyle/>
          <a:p>
            <a:r>
              <a:rPr lang="en-US" sz="1600" b="1" dirty="0"/>
              <a:t>L</a:t>
            </a:r>
            <a:r>
              <a:rPr lang="en-US" sz="1600" b="1" dirty="0" smtClean="0"/>
              <a:t>abel bias</a:t>
            </a:r>
            <a:r>
              <a:rPr lang="en-US" sz="1600" dirty="0" smtClean="0"/>
              <a:t>:</a:t>
            </a:r>
            <a:endParaRPr lang="en-US" sz="1600" dirty="0"/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Lack of domain expertise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Stereotypes held </a:t>
            </a:r>
            <a:r>
              <a:rPr lang="en-US" sz="1600" dirty="0" smtClean="0">
                <a:solidFill>
                  <a:schemeClr val="bg1"/>
                </a:solidFill>
              </a:rPr>
              <a:t>by annotators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/>
          </a:p>
          <a:p>
            <a:r>
              <a:rPr lang="en-US" sz="1600" b="1" dirty="0" smtClean="0"/>
              <a:t>Selection bias</a:t>
            </a:r>
            <a:r>
              <a:rPr lang="en-US" sz="1600" dirty="0" smtClean="0"/>
              <a:t>:</a:t>
            </a:r>
            <a:r>
              <a:rPr lang="en-US" sz="1600" dirty="0"/>
              <a:t> 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Training </a:t>
            </a:r>
            <a:r>
              <a:rPr lang="en-US" sz="1600" dirty="0" smtClean="0">
                <a:solidFill>
                  <a:schemeClr val="bg1"/>
                </a:solidFill>
              </a:rPr>
              <a:t>examples differ </a:t>
            </a:r>
            <a:r>
              <a:rPr lang="en-US" sz="1600" dirty="0">
                <a:solidFill>
                  <a:schemeClr val="bg1"/>
                </a:solidFill>
              </a:rPr>
              <a:t>from the </a:t>
            </a:r>
            <a:r>
              <a:rPr lang="en-US" sz="1600" dirty="0" smtClean="0">
                <a:solidFill>
                  <a:schemeClr val="bg1"/>
                </a:solidFill>
              </a:rPr>
              <a:t>testing data</a:t>
            </a:r>
            <a:endParaRPr lang="en-US" sz="1600" dirty="0">
              <a:solidFill>
                <a:schemeClr val="bg1"/>
              </a:solidFill>
            </a:endParaRPr>
          </a:p>
          <a:p>
            <a:pPr lvl="3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example, </a:t>
            </a:r>
            <a:r>
              <a:rPr lang="en-US" sz="1600" dirty="0">
                <a:solidFill>
                  <a:schemeClr val="bg1"/>
                </a:solidFill>
              </a:rPr>
              <a:t>syntactic parsers and part-of-speech taggers are most accurate over language written by middle-aged white men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Model may have selection bias for one </a:t>
            </a:r>
            <a:r>
              <a:rPr lang="en-US" sz="1600" dirty="0" smtClean="0">
                <a:solidFill>
                  <a:schemeClr val="bg1"/>
                </a:solidFill>
              </a:rPr>
              <a:t>application </a:t>
            </a:r>
            <a:r>
              <a:rPr lang="en-US" sz="1600" dirty="0">
                <a:solidFill>
                  <a:schemeClr val="bg1"/>
                </a:solidFill>
              </a:rPr>
              <a:t>but not for another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can not know a priori what sort </a:t>
            </a:r>
            <a:r>
              <a:rPr lang="en-US" sz="1600" dirty="0" smtClean="0">
                <a:solidFill>
                  <a:schemeClr val="bg1"/>
                </a:solidFill>
              </a:rPr>
              <a:t>of </a:t>
            </a:r>
            <a:r>
              <a:rPr lang="en-US" sz="1600" dirty="0">
                <a:solidFill>
                  <a:schemeClr val="bg1"/>
                </a:solidFill>
              </a:rPr>
              <a:t>attribute will </a:t>
            </a:r>
            <a:r>
              <a:rPr lang="en-US" sz="1600" dirty="0" smtClean="0">
                <a:solidFill>
                  <a:schemeClr val="bg1"/>
                </a:solidFill>
              </a:rPr>
              <a:t>need to be controlled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Age </a:t>
            </a:r>
            <a:r>
              <a:rPr lang="en-US" sz="1600" dirty="0">
                <a:solidFill>
                  <a:schemeClr val="bg1"/>
                </a:solidFill>
              </a:rPr>
              <a:t>and gender are </a:t>
            </a:r>
            <a:r>
              <a:rPr lang="en-US" sz="1600" dirty="0" smtClean="0">
                <a:solidFill>
                  <a:schemeClr val="bg1"/>
                </a:solidFill>
              </a:rPr>
              <a:t>well-studied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Controlling Label &amp; Selection Bias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4733" y="1021768"/>
            <a:ext cx="7803151" cy="2432268"/>
          </a:xfrm>
        </p:spPr>
        <p:txBody>
          <a:bodyPr>
            <a:noAutofit/>
          </a:bodyPr>
          <a:lstStyle/>
          <a:p>
            <a:r>
              <a:rPr lang="en-US" sz="1600" b="1" dirty="0"/>
              <a:t>Controlling for biases of the </a:t>
            </a:r>
            <a:r>
              <a:rPr lang="en-US" sz="1600" b="1" dirty="0" smtClean="0"/>
              <a:t>annotators: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During </a:t>
            </a:r>
            <a:r>
              <a:rPr lang="en-US" sz="1600" dirty="0">
                <a:solidFill>
                  <a:schemeClr val="bg1"/>
                </a:solidFill>
              </a:rPr>
              <a:t>collection: attaching confidence scores to each </a:t>
            </a:r>
            <a:r>
              <a:rPr lang="en-US" sz="1600" dirty="0" smtClean="0">
                <a:solidFill>
                  <a:schemeClr val="bg1"/>
                </a:solidFill>
              </a:rPr>
              <a:t>annotator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During </a:t>
            </a:r>
            <a:r>
              <a:rPr lang="en-US" sz="1600" dirty="0">
                <a:solidFill>
                  <a:schemeClr val="bg1"/>
                </a:solidFill>
              </a:rPr>
              <a:t>training: weighting updates by the amount of disagreement on the </a:t>
            </a:r>
            <a:r>
              <a:rPr lang="en-US" sz="1600" dirty="0" smtClean="0">
                <a:solidFill>
                  <a:schemeClr val="bg1"/>
                </a:solidFill>
              </a:rPr>
              <a:t>labels</a:t>
            </a:r>
          </a:p>
          <a:p>
            <a:pPr lvl="2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/>
              <a:t>Controlling selection </a:t>
            </a:r>
            <a:r>
              <a:rPr lang="en-US" sz="1600" b="1" dirty="0" smtClean="0"/>
              <a:t>bias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Re-stratify </a:t>
            </a:r>
            <a:r>
              <a:rPr lang="en-US" sz="1600" dirty="0">
                <a:solidFill>
                  <a:schemeClr val="bg1"/>
                </a:solidFill>
              </a:rPr>
              <a:t>the data </a:t>
            </a:r>
            <a:r>
              <a:rPr lang="en-US" sz="1600" dirty="0" smtClean="0">
                <a:solidFill>
                  <a:schemeClr val="bg1"/>
                </a:solidFill>
              </a:rPr>
              <a:t>to </a:t>
            </a:r>
            <a:r>
              <a:rPr lang="en-US" sz="1600" dirty="0">
                <a:solidFill>
                  <a:schemeClr val="bg1"/>
                </a:solidFill>
              </a:rPr>
              <a:t>match the ideal </a:t>
            </a:r>
            <a:r>
              <a:rPr lang="en-US" sz="1600" dirty="0" smtClean="0">
                <a:solidFill>
                  <a:schemeClr val="bg1"/>
                </a:solidFill>
              </a:rPr>
              <a:t>distribution</a:t>
            </a:r>
          </a:p>
          <a:p>
            <a:pPr lvl="3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dirty="0" smtClean="0">
                <a:solidFill>
                  <a:schemeClr val="bg1"/>
                </a:solidFill>
              </a:rPr>
              <a:t>his </a:t>
            </a:r>
            <a:r>
              <a:rPr lang="en-US" sz="1600" dirty="0">
                <a:solidFill>
                  <a:schemeClr val="bg1"/>
                </a:solidFill>
              </a:rPr>
              <a:t>often involves </a:t>
            </a:r>
            <a:r>
              <a:rPr lang="en-US" sz="1600" dirty="0" err="1">
                <a:solidFill>
                  <a:schemeClr val="bg1"/>
                </a:solidFill>
              </a:rPr>
              <a:t>downsampling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the majority </a:t>
            </a:r>
            <a:r>
              <a:rPr lang="en-US" sz="1600" dirty="0">
                <a:solidFill>
                  <a:schemeClr val="bg1"/>
                </a:solidFill>
              </a:rPr>
              <a:t>class, which </a:t>
            </a:r>
            <a:r>
              <a:rPr lang="en-US" sz="1600" dirty="0" smtClean="0">
                <a:solidFill>
                  <a:schemeClr val="bg1"/>
                </a:solidFill>
              </a:rPr>
              <a:t>may lead to data sparsity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Reweighting examples during training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Origins of bias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4733" y="1021768"/>
            <a:ext cx="7803151" cy="1817685"/>
          </a:xfrm>
        </p:spPr>
        <p:txBody>
          <a:bodyPr>
            <a:noAutofit/>
          </a:bodyPr>
          <a:lstStyle/>
          <a:p>
            <a:r>
              <a:rPr lang="en-US" sz="1600" b="1" dirty="0" err="1"/>
              <a:t>Overamplification</a:t>
            </a:r>
            <a:r>
              <a:rPr lang="en-US" sz="1600" dirty="0"/>
              <a:t>: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Model </a:t>
            </a:r>
            <a:r>
              <a:rPr lang="en-US" sz="1600" dirty="0">
                <a:solidFill>
                  <a:schemeClr val="bg1"/>
                </a:solidFill>
              </a:rPr>
              <a:t>relies </a:t>
            </a:r>
            <a:r>
              <a:rPr lang="en-US" sz="1600" dirty="0" smtClean="0">
                <a:solidFill>
                  <a:schemeClr val="bg1"/>
                </a:solidFill>
              </a:rPr>
              <a:t>on </a:t>
            </a:r>
            <a:r>
              <a:rPr lang="en-US" sz="1600" dirty="0">
                <a:solidFill>
                  <a:schemeClr val="bg1"/>
                </a:solidFill>
              </a:rPr>
              <a:t>small </a:t>
            </a:r>
            <a:r>
              <a:rPr lang="en-US" sz="1600" dirty="0" smtClean="0">
                <a:solidFill>
                  <a:schemeClr val="bg1"/>
                </a:solidFill>
              </a:rPr>
              <a:t>differences of features </a:t>
            </a:r>
            <a:r>
              <a:rPr lang="en-US" sz="1600" dirty="0">
                <a:solidFill>
                  <a:schemeClr val="bg1"/>
                </a:solidFill>
              </a:rPr>
              <a:t>with respect to the </a:t>
            </a:r>
            <a:r>
              <a:rPr lang="en-US" sz="1600" dirty="0" smtClean="0">
                <a:solidFill>
                  <a:schemeClr val="bg1"/>
                </a:solidFill>
              </a:rPr>
              <a:t>objective, </a:t>
            </a:r>
            <a:r>
              <a:rPr lang="en-US" sz="1600" dirty="0">
                <a:solidFill>
                  <a:schemeClr val="bg1"/>
                </a:solidFill>
              </a:rPr>
              <a:t>but amplifies this </a:t>
            </a:r>
            <a:r>
              <a:rPr lang="en-US" sz="1600" dirty="0" smtClean="0">
                <a:solidFill>
                  <a:schemeClr val="bg1"/>
                </a:solidFill>
              </a:rPr>
              <a:t>difference </a:t>
            </a:r>
            <a:r>
              <a:rPr lang="en-US" sz="1600" dirty="0">
                <a:solidFill>
                  <a:schemeClr val="bg1"/>
                </a:solidFill>
              </a:rPr>
              <a:t>in the predicted outcomes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For image, image </a:t>
            </a:r>
            <a:r>
              <a:rPr lang="en-US" sz="1600" dirty="0">
                <a:solidFill>
                  <a:schemeClr val="bg1"/>
                </a:solidFill>
              </a:rPr>
              <a:t>captioning data set, 58% of captions </a:t>
            </a:r>
            <a:r>
              <a:rPr lang="en-US" sz="1600" dirty="0" smtClean="0">
                <a:solidFill>
                  <a:schemeClr val="bg1"/>
                </a:solidFill>
              </a:rPr>
              <a:t>mention women in kitchen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</a:t>
            </a:r>
            <a:r>
              <a:rPr lang="en-US" sz="1600" dirty="0" smtClean="0">
                <a:solidFill>
                  <a:schemeClr val="bg1"/>
                </a:solidFill>
              </a:rPr>
              <a:t>tandard </a:t>
            </a:r>
            <a:r>
              <a:rPr lang="en-US" sz="1600" dirty="0">
                <a:solidFill>
                  <a:schemeClr val="bg1"/>
                </a:solidFill>
              </a:rPr>
              <a:t>models trained on such </a:t>
            </a:r>
            <a:r>
              <a:rPr lang="en-US" sz="1600" dirty="0" smtClean="0">
                <a:solidFill>
                  <a:schemeClr val="bg1"/>
                </a:solidFill>
              </a:rPr>
              <a:t>data predict people </a:t>
            </a:r>
            <a:r>
              <a:rPr lang="en-US" sz="1600" dirty="0">
                <a:solidFill>
                  <a:schemeClr val="bg1"/>
                </a:solidFill>
              </a:rPr>
              <a:t>depicted in kitchens as women 63% of the time </a:t>
            </a:r>
          </a:p>
          <a:p>
            <a:pPr lvl="2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b="1" dirty="0"/>
              <a:t>Semantic bias</a:t>
            </a:r>
          </a:p>
          <a:p>
            <a:pPr lvl="2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Embeddings</a:t>
            </a:r>
            <a:r>
              <a:rPr lang="en-US" sz="1600" dirty="0">
                <a:solidFill>
                  <a:schemeClr val="bg1"/>
                </a:solidFill>
              </a:rPr>
              <a:t> often contain unintended societal stereotypes </a:t>
            </a:r>
          </a:p>
          <a:p>
            <a:pPr lvl="3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example, connecting medical doctors more frequently to male pronouns than female pronouns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bias is related to words in contexts rather than real-life </a:t>
            </a:r>
            <a:r>
              <a:rPr lang="en-US" sz="1600" dirty="0" smtClean="0">
                <a:solidFill>
                  <a:schemeClr val="bg1"/>
                </a:solidFill>
              </a:rPr>
              <a:t>situations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862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Controlling bias: </a:t>
            </a:r>
            <a:r>
              <a:rPr lang="en-US" sz="2000" b="1" dirty="0" err="1" smtClean="0"/>
              <a:t>Overamplification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98637" y="1021767"/>
            <a:ext cx="7803151" cy="3706643"/>
          </a:xfrm>
        </p:spPr>
        <p:txBody>
          <a:bodyPr>
            <a:noAutofit/>
          </a:bodyPr>
          <a:lstStyle/>
          <a:p>
            <a:r>
              <a:rPr lang="en-US" sz="1600" dirty="0" smtClean="0"/>
              <a:t>Semantic </a:t>
            </a:r>
            <a:r>
              <a:rPr lang="en-US" sz="1600" dirty="0"/>
              <a:t>bias</a:t>
            </a:r>
          </a:p>
          <a:p>
            <a:pPr lvl="2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Downweighting</a:t>
            </a:r>
            <a:r>
              <a:rPr lang="en-US" sz="1600" dirty="0">
                <a:solidFill>
                  <a:schemeClr val="bg1"/>
                </a:solidFill>
              </a:rPr>
              <a:t> the biased instances </a:t>
            </a:r>
            <a:r>
              <a:rPr lang="en-US" sz="1600" dirty="0" smtClean="0">
                <a:solidFill>
                  <a:schemeClr val="bg1"/>
                </a:solidFill>
              </a:rPr>
              <a:t>during training </a:t>
            </a:r>
            <a:r>
              <a:rPr lang="en-US" sz="1600" dirty="0">
                <a:solidFill>
                  <a:schemeClr val="bg1"/>
                </a:solidFill>
              </a:rPr>
              <a:t>to discourage the model from exaggerating the </a:t>
            </a:r>
            <a:r>
              <a:rPr lang="en-US" sz="1600" dirty="0" smtClean="0">
                <a:solidFill>
                  <a:schemeClr val="bg1"/>
                </a:solidFill>
              </a:rPr>
              <a:t>effects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Synthetic text:</a:t>
            </a:r>
            <a:endParaRPr lang="en-US" sz="1600" dirty="0">
              <a:solidFill>
                <a:schemeClr val="bg1"/>
              </a:solidFill>
            </a:endParaRPr>
          </a:p>
          <a:p>
            <a:pPr lvl="3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“The </a:t>
            </a:r>
            <a:r>
              <a:rPr lang="en-US" sz="1600" dirty="0">
                <a:solidFill>
                  <a:schemeClr val="bg1"/>
                </a:solidFill>
              </a:rPr>
              <a:t>doctor went to the room and </a:t>
            </a:r>
            <a:r>
              <a:rPr lang="en-US" sz="1600" dirty="0">
                <a:solidFill>
                  <a:schemeClr val="accent1"/>
                </a:solidFill>
              </a:rPr>
              <a:t>he</a:t>
            </a:r>
            <a:r>
              <a:rPr lang="en-US" sz="1600" dirty="0">
                <a:solidFill>
                  <a:schemeClr val="bg1"/>
                </a:solidFill>
              </a:rPr>
              <a:t> grabbed the syringe” could be augmented to </a:t>
            </a:r>
            <a:r>
              <a:rPr lang="en-US" sz="1600" dirty="0" smtClean="0">
                <a:solidFill>
                  <a:schemeClr val="bg1"/>
                </a:solidFill>
              </a:rPr>
              <a:t>“The </a:t>
            </a:r>
            <a:r>
              <a:rPr lang="en-US" sz="1600" dirty="0">
                <a:solidFill>
                  <a:schemeClr val="bg1"/>
                </a:solidFill>
              </a:rPr>
              <a:t>doctor went to the room and </a:t>
            </a:r>
            <a:r>
              <a:rPr lang="en-US" sz="1600" dirty="0">
                <a:solidFill>
                  <a:schemeClr val="accent1"/>
                </a:solidFill>
              </a:rPr>
              <a:t>she</a:t>
            </a:r>
            <a:r>
              <a:rPr lang="en-US" sz="1600" dirty="0">
                <a:solidFill>
                  <a:schemeClr val="bg1"/>
                </a:solidFill>
              </a:rPr>
              <a:t> grabbed the syringe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pPr lvl="2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Example of a method:</a:t>
            </a:r>
          </a:p>
          <a:p>
            <a:pPr lvl="3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Step </a:t>
            </a:r>
            <a:r>
              <a:rPr lang="en-US" sz="1600" dirty="0">
                <a:solidFill>
                  <a:schemeClr val="bg1"/>
                </a:solidFill>
              </a:rPr>
              <a:t>1: </a:t>
            </a:r>
            <a:r>
              <a:rPr lang="en-US" sz="1600" dirty="0" smtClean="0">
                <a:solidFill>
                  <a:schemeClr val="bg1"/>
                </a:solidFill>
              </a:rPr>
              <a:t>List </a:t>
            </a:r>
            <a:r>
              <a:rPr lang="en-US" sz="1600" dirty="0">
                <a:solidFill>
                  <a:schemeClr val="bg1"/>
                </a:solidFill>
              </a:rPr>
              <a:t>of </a:t>
            </a:r>
            <a:r>
              <a:rPr lang="en-US" sz="1600" dirty="0" smtClean="0">
                <a:solidFill>
                  <a:schemeClr val="bg1"/>
                </a:solidFill>
              </a:rPr>
              <a:t>relevant words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 smtClean="0">
                <a:solidFill>
                  <a:schemeClr val="bg1"/>
                </a:solidFill>
              </a:rPr>
              <a:t>indicating profession</a:t>
            </a:r>
            <a:endParaRPr lang="en-US" sz="1600" dirty="0">
              <a:solidFill>
                <a:schemeClr val="bg1"/>
              </a:solidFill>
            </a:endParaRPr>
          </a:p>
          <a:p>
            <a:pPr lvl="3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Step </a:t>
            </a:r>
            <a:r>
              <a:rPr lang="en-US" sz="1600" dirty="0">
                <a:solidFill>
                  <a:schemeClr val="bg1"/>
                </a:solidFill>
              </a:rPr>
              <a:t>2: </a:t>
            </a:r>
            <a:r>
              <a:rPr lang="en-US" sz="1600" dirty="0" smtClean="0">
                <a:solidFill>
                  <a:schemeClr val="bg1"/>
                </a:solidFill>
              </a:rPr>
              <a:t>Apply </a:t>
            </a:r>
            <a:r>
              <a:rPr lang="en-US" sz="1600" dirty="0" err="1" smtClean="0">
                <a:solidFill>
                  <a:schemeClr val="bg1"/>
                </a:solidFill>
              </a:rPr>
              <a:t>coreference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resolution model</a:t>
            </a:r>
          </a:p>
          <a:p>
            <a:pPr lvl="3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Step 3: </a:t>
            </a:r>
            <a:r>
              <a:rPr lang="en-US" sz="1600" dirty="0" smtClean="0">
                <a:solidFill>
                  <a:schemeClr val="bg1"/>
                </a:solidFill>
              </a:rPr>
              <a:t>Apply </a:t>
            </a:r>
            <a:r>
              <a:rPr lang="en-US" sz="1600" dirty="0">
                <a:solidFill>
                  <a:schemeClr val="bg1"/>
                </a:solidFill>
              </a:rPr>
              <a:t>swapping rules: “her → him” and “her → his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</a:p>
          <a:p>
            <a:pPr lvl="2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rofessions </a:t>
            </a:r>
            <a:r>
              <a:rPr lang="en-US" sz="1600" dirty="0">
                <a:solidFill>
                  <a:schemeClr val="bg1"/>
                </a:solidFill>
              </a:rPr>
              <a:t>associated with stereotypes: carpenter, driver, farmer, janitor, cook, CEO, editor, accountant, baker, clerk, teacher, cleaner, </a:t>
            </a:r>
            <a:r>
              <a:rPr lang="en-US" sz="1600" dirty="0" smtClean="0">
                <a:solidFill>
                  <a:schemeClr val="bg1"/>
                </a:solidFill>
              </a:rPr>
              <a:t>secretary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Controlling bias: Semantic bias</a:t>
            </a:r>
            <a:endParaRPr lang="en-US" sz="20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8923" y="1028243"/>
            <a:ext cx="5815623" cy="1137442"/>
          </a:xfrm>
        </p:spPr>
        <p:txBody>
          <a:bodyPr>
            <a:noAutofit/>
          </a:bodyPr>
          <a:lstStyle/>
          <a:p>
            <a:r>
              <a:rPr lang="en-US" sz="1600" dirty="0"/>
              <a:t>Analogies and vector </a:t>
            </a:r>
            <a:r>
              <a:rPr lang="en-US" sz="1600" dirty="0" smtClean="0"/>
              <a:t>arithmetic</a:t>
            </a:r>
            <a:endParaRPr lang="en-US" sz="1600" dirty="0"/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Puzzle “man </a:t>
            </a:r>
            <a:r>
              <a:rPr lang="en-US" sz="1600" dirty="0">
                <a:solidFill>
                  <a:schemeClr val="bg1"/>
                </a:solidFill>
              </a:rPr>
              <a:t>is to king as woman is to x”</a:t>
            </a:r>
          </a:p>
          <a:p>
            <a:pPr lvl="2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 </a:t>
            </a:r>
            <a:r>
              <a:rPr lang="en-US" sz="1600" dirty="0">
                <a:solidFill>
                  <a:schemeClr val="bg1"/>
                </a:solidFill>
              </a:rPr>
              <a:t>− woman ≈ king − queen </a:t>
            </a:r>
          </a:p>
          <a:p>
            <a:pPr lvl="2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 − woman ≈ computer programmer − homemaker</a:t>
            </a:r>
            <a:r>
              <a:rPr lang="en-US" sz="600" dirty="0"/>
              <a:t> </a:t>
            </a:r>
          </a:p>
        </p:txBody>
      </p:sp>
      <p:pic>
        <p:nvPicPr>
          <p:cNvPr id="10242" name="Picture 2" descr="https://lh5.googleusercontent.com/SfCfYEaU-9Z2E2trr7eSWRxTY4KgejLv8CjLeLL8O1FDf-037klLPHObdfa0RAgaTKqyN7VyG7Tumg7QQsp0AFngpLSvGv67Qvc7dycuQts6DRBVSB95_r3mVw0Guns8dU2uRAzsjxTneCe2NEBOqUz6TiInOr0waCgZA9xGLjeKgSweg2QvR9c5A2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25" y="2382253"/>
            <a:ext cx="5007948" cy="21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86214" y="4596063"/>
            <a:ext cx="19992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arxiv.org</a:t>
            </a:r>
            <a:r>
              <a:rPr lang="en-US" sz="900" dirty="0"/>
              <a:t>/pdf/1607.06520.pdf</a:t>
            </a:r>
          </a:p>
        </p:txBody>
      </p:sp>
      <p:sp>
        <p:nvSpPr>
          <p:cNvPr id="7" name="Oval 6"/>
          <p:cNvSpPr/>
          <p:nvPr/>
        </p:nvSpPr>
        <p:spPr>
          <a:xfrm>
            <a:off x="6304547" y="3519696"/>
            <a:ext cx="2065424" cy="775579"/>
          </a:xfrm>
          <a:prstGeom prst="ellipse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5779" y="3623969"/>
            <a:ext cx="2065424" cy="775579"/>
          </a:xfrm>
          <a:prstGeom prst="ellipse">
            <a:avLst/>
          </a:prstGeom>
          <a:solidFill>
            <a:schemeClr val="accent6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5779" y="4011758"/>
            <a:ext cx="920596" cy="25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“She” subspace proximity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9976" y="4011758"/>
            <a:ext cx="920596" cy="25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subspace proximity 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2" y="1988906"/>
            <a:ext cx="920596" cy="3933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 gender-neutral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4248" y="4630221"/>
            <a:ext cx="920596" cy="3933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 gender-specific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3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700</Words>
  <Application>Microsoft Macintosh PowerPoint</Application>
  <PresentationFormat>On-screen Show (16:9)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Algorithms and tools for mitigating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Julia Ive</cp:lastModifiedBy>
  <cp:revision>81</cp:revision>
  <cp:lastPrinted>2017-11-14T13:34:51Z</cp:lastPrinted>
  <dcterms:created xsi:type="dcterms:W3CDTF">2017-03-06T16:45:41Z</dcterms:created>
  <dcterms:modified xsi:type="dcterms:W3CDTF">2022-10-02T09:35:13Z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