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sldIdLst>
    <p:sldId id="831" r:id="rId5"/>
    <p:sldId id="836" r:id="rId6"/>
    <p:sldId id="837" r:id="rId7"/>
    <p:sldId id="853" r:id="rId8"/>
    <p:sldId id="854" r:id="rId9"/>
    <p:sldId id="855" r:id="rId10"/>
    <p:sldId id="856" r:id="rId11"/>
    <p:sldId id="857" r:id="rId12"/>
    <p:sldId id="858" r:id="rId13"/>
    <p:sldId id="859" r:id="rId14"/>
    <p:sldId id="866" r:id="rId15"/>
    <p:sldId id="864" r:id="rId16"/>
    <p:sldId id="861" r:id="rId17"/>
    <p:sldId id="860" r:id="rId18"/>
    <p:sldId id="862" r:id="rId19"/>
    <p:sldId id="863" r:id="rId20"/>
    <p:sldId id="865" r:id="rId21"/>
    <p:sldId id="849" r:id="rId22"/>
  </p:sldIdLst>
  <p:sldSz cx="9144000" cy="5143500" type="screen16x9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3B75A66-9E91-4DD9-B746-828A96ED2253}">
          <p14:sldIdLst>
            <p14:sldId id="831"/>
            <p14:sldId id="836"/>
            <p14:sldId id="837"/>
            <p14:sldId id="853"/>
            <p14:sldId id="854"/>
            <p14:sldId id="855"/>
            <p14:sldId id="856"/>
            <p14:sldId id="857"/>
            <p14:sldId id="858"/>
            <p14:sldId id="859"/>
            <p14:sldId id="866"/>
            <p14:sldId id="864"/>
            <p14:sldId id="861"/>
            <p14:sldId id="860"/>
            <p14:sldId id="862"/>
            <p14:sldId id="863"/>
            <p14:sldId id="865"/>
            <p14:sldId id="84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CC"/>
    <a:srgbClr val="3DF5A2"/>
    <a:srgbClr val="0070C0"/>
    <a:srgbClr val="F26A0E"/>
    <a:srgbClr val="F1A00F"/>
    <a:srgbClr val="404040"/>
    <a:srgbClr val="1C1C1C"/>
    <a:srgbClr val="DEDEDE"/>
    <a:srgbClr val="00FFFF"/>
    <a:srgbClr val="00F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98"/>
    <p:restoredTop sz="94073"/>
  </p:normalViewPr>
  <p:slideViewPr>
    <p:cSldViewPr snapToGrid="0">
      <p:cViewPr>
        <p:scale>
          <a:sx n="106" d="100"/>
          <a:sy n="106" d="100"/>
        </p:scale>
        <p:origin x="13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4235226-B145-4E10-983B-1CC3FFD77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4CFC5A7-8C8B-4687-B28B-5BF9AEB6A4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418932-800F-49B7-9B85-80D8118CABFE}" type="datetimeFigureOut">
              <a:rPr lang="en-GB"/>
              <a:pPr>
                <a:defRPr/>
              </a:pPr>
              <a:t>25/09/2022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46F1F158-007E-427F-8465-C26131594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44E36E06-D37F-4889-B95F-01BE44729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F15012-0BDA-4DFA-8088-A120A094BD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AE7443-C6D5-424B-AFA3-DE5D71095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0FE0A2-34EE-413D-B87D-BE548BE2D9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39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xmlns="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xmlns="" id="{880E1784-6502-40DF-8151-F6A3B84DF5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75648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1EFE4AFE-B570-485B-8926-6A4990AFE3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374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xmlns="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xmlns="" id="{FA79611A-8145-4287-999D-C17E624B80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1075" y="1294731"/>
            <a:ext cx="3921125" cy="304866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609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  <p15:guide id="7" pos="2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xmlns="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1076" y="1294731"/>
            <a:ext cx="3921124" cy="3048668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002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xmlns="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1076" y="682940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66DCB931-AF3E-493E-BBC5-0ACD78686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326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2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79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E819D4C3-6603-43E5-90D7-20E616ECFD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4113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63DD6AC7-34D2-4DCA-AEEA-3FFE241C70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DDDC7B71-8338-4886-9324-FE10798586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9347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pos="68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50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0AB5B7F-65EB-40B3-8ADF-96F4B0AC0201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xmlns="" id="{D68D267A-F5EA-4642-8DED-8C076DFFD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xmlns="" id="{4ECC00A9-083C-4789-9FCC-AB8D7284A6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AB7EF0F4-6140-4CA6-AC02-2ADC1F1CA43D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80CF1839-676C-46B5-A599-21AA96E532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20A1946A-052F-4EDE-BDC4-BAB850806D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5338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xmlns="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19363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2F6DC436-4D86-413D-BBB3-A15CE4285A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5337A4C9-22E2-49AC-B029-CC29936ED3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850" y="3161758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15935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  <p15:guide id="10" pos="208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1">
            <a:extLst>
              <a:ext uri="{FF2B5EF4-FFF2-40B4-BE49-F238E27FC236}">
                <a16:creationId xmlns:a16="http://schemas.microsoft.com/office/drawing/2014/main" xmlns="" id="{C9863077-8CC3-4BBF-B430-3855EC0D66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xmlns="" id="{DA455E2B-2D9B-44D5-AF1B-E5C2833F6E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xmlns="" id="{40A893CA-5C26-4EC6-BAD0-71AE64858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160713"/>
            <a:ext cx="2520000" cy="701304"/>
          </a:xfrm>
        </p:spPr>
        <p:txBody>
          <a:bodyPr/>
          <a:lstStyle>
            <a:lvl1pPr marL="288000" indent="-288000">
              <a:lnSpc>
                <a:spcPct val="100000"/>
              </a:lnSpc>
              <a:spcAft>
                <a:spcPts val="500"/>
              </a:spcAft>
              <a:buFontTx/>
              <a:buChar char="–"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471527B-53ED-44E4-B84A-A9BF95EDB671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xmlns="" id="{BB69E7F7-A753-4EE6-A6F6-2E1E773084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xmlns="" id="{C756934B-E4E0-4141-9A7B-4932B5A304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xmlns="" id="{9E943CD3-34B8-45E5-AFBD-CA8813D4BE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8356D04E-96CE-42C6-8797-23AC35DCD5B2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5CABF2-DF5C-477C-A26C-AC42B4516332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89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7" pos="2086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2797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>
              <a:lnSpc>
                <a:spcPct val="100000"/>
              </a:lnSpc>
              <a:defRPr sz="3400" b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8CBD8555-5574-479C-8AEF-5074012734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40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xmlns="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38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E64C0798-3A00-4D85-AA21-D37CEDB1FA2D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6CB00C7-989B-45C7-AA4C-E065DBEAFA1C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48DA490F-DDDB-45E4-BA8E-6EAC2B08F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8598B511-DCBF-4838-9F07-F0BAEBE4EA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0336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xmlns="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245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  <p15:guide id="10" pos="208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xmlns="" id="{D9026A22-B87C-46F8-B2F4-6A0F11F9AF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51911C50-0DDD-4A01-9B6D-DC79062CAB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BFD4059-1CEA-431F-9737-E09AE1FE1EB5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6C88001-0B7A-4142-B613-954FB5D1A6C1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07A71E79-A98D-4A0F-8EA8-7B9B1469E422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F94767EF-D844-43F5-980B-C5081407A3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0719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7" pos="2086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xmlns="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47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xmlns="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48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xmlns="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xmlns="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xmlns="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47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23412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1156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xmlns="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50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xmlns="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50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xmlns="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xmlns="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xmlns="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50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62381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2608" userDrawn="1">
          <p15:clr>
            <a:srgbClr val="FBAE40"/>
          </p15:clr>
        </p15:guide>
        <p15:guide id="9" pos="3152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xmlns="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xmlns="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xmlns="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97341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3152">
          <p15:clr>
            <a:srgbClr val="FBAE40"/>
          </p15:clr>
        </p15:guide>
        <p15:guide id="9" pos="1156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xmlns="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xmlns="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xmlns="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29239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608">
          <p15:clr>
            <a:srgbClr val="FBAE40"/>
          </p15:clr>
        </p15:guide>
        <p15:guide id="9" pos="3152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xmlns="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xmlns="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xmlns="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xmlns="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9712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971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xmlns="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xmlns="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9712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4853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7" orient="horz" pos="2981" userDrawn="1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3606" userDrawn="1">
          <p15:clr>
            <a:srgbClr val="FBAE40"/>
          </p15:clr>
        </p15:guide>
        <p15:guide id="11" pos="4037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9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xmlns="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800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xmlns="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xmlns="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9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xmlns="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5386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5387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xmlns="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xmlns="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5386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2106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7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xmlns="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98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3061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xmlns="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06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xmlns="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xmlns="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7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xmlns="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3061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xmlns="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24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2426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xmlns="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xmlns="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24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385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606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4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xmlns="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7388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xmlns="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7389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xmlns="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xmlns="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4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xmlns="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7388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xmlns="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6752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6753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xmlns="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xmlns="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6752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96812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xmlns="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8"/>
            <a:ext cx="3921122" cy="366046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xmlns="" id="{226ACCD3-1FD3-493E-8616-B63E8A20F5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80869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xmlns="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9"/>
            <a:ext cx="3921122" cy="36604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xmlns="" id="{AB92DF82-0651-4A19-A491-404FD49C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0534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42433C-D1E5-434C-A331-94DFD8E56D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18AD8BE2-39B8-493E-A60F-709B51DE3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86CEE51E-47DA-420E-A605-A66715C1C7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63DFB02D-3DF9-49E2-9A6D-B72407AD2A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xmlns="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1"/>
            <a:ext cx="8280400" cy="701303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2B46A236-957D-4887-92B6-C3508EBA75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xmlns="" id="{7BB2F8B0-CCF9-4D70-8E8C-5DB5EDD306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xmlns="" id="{5E3CB6D2-1B45-4D2F-8AFC-B6E91CA4C4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xmlns="" id="{559A9BBB-29D4-4E25-96F2-45FFB59BB4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180783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655">
          <p15:clr>
            <a:srgbClr val="FBAE40"/>
          </p15:clr>
        </p15:guide>
        <p15:guide id="7" pos="1338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xmlns="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60A7FD4F-3D37-4D8B-A9B3-D5F373E2D7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05C377DA-F54D-4453-89EF-AEFF11E3EA8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2A77FCAB-7CBA-41F2-B0EC-B501072A82D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xmlns="" id="{A9B4D847-24A5-4D2D-99D1-6BDFA0F50E1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xmlns="" id="{88317DC6-D786-44BE-BB0D-2E3ACEE086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xmlns="" id="{285E84A1-A3F9-4397-ACBE-343412EAB7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xmlns="" id="{E2EB35B6-1653-4BA9-B107-4F31F5F00B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xmlns="" id="{B84A5278-D33F-4E87-A19A-20E0D80E2E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878594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338">
          <p15:clr>
            <a:srgbClr val="FBAE40"/>
          </p15:clr>
        </p15:guide>
        <p15:guide id="7" pos="1655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xmlns="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386212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xmlns="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2058459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411163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496994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411162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71951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438DEE8-034B-4AA1-A8A7-6DFB691A44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425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1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8549AF7-992D-4DF7-8F38-87B6CA8397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836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xmlns="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>
                <a:solidFill>
                  <a:schemeClr val="bg1"/>
                </a:solidFill>
              </a:defRPr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2095488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xmlns="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154512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eading, bullets, image (Ligh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xmlns="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Text Placeholder 25">
            <a:extLst>
              <a:ext uri="{FF2B5EF4-FFF2-40B4-BE49-F238E27FC236}">
                <a16:creationId xmlns:a16="http://schemas.microsoft.com/office/drawing/2014/main" xmlns="" id="{018247D9-5503-486A-97BE-69C90ACD67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325887"/>
            <a:ext cx="3921124" cy="3017512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743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>
          <p15:clr>
            <a:srgbClr val="FBAE40"/>
          </p15:clr>
        </p15:guide>
        <p15:guide id="6" pos="54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xmlns="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1314449"/>
            <a:ext cx="3921124" cy="3028949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70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xmlns="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E70E3B20-94D5-4F38-BAE2-3DD3B53ED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17820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>
            <a:extLst>
              <a:ext uri="{FF2B5EF4-FFF2-40B4-BE49-F238E27FC236}">
                <a16:creationId xmlns:a16="http://schemas.microsoft.com/office/drawing/2014/main" xmlns="" id="{5FA0B099-D98B-4334-B69B-347B6181D5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1800" y="431800"/>
            <a:ext cx="82804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564EA9-55AA-41D3-854D-4E8DBDF8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3963"/>
            <a:ext cx="8280400" cy="14430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add sub-header text</a:t>
            </a:r>
          </a:p>
          <a:p>
            <a:pPr lvl="0"/>
            <a:endParaRPr lang="en-GB"/>
          </a:p>
          <a:p>
            <a:pPr marL="28800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lang="en-GB"/>
          </a:p>
          <a:p>
            <a:pPr lvl="0"/>
            <a:endParaRPr lang="en-GB"/>
          </a:p>
          <a:p>
            <a:pPr lvl="0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43" r:id="rId2"/>
    <p:sldLayoutId id="2147483945" r:id="rId3"/>
    <p:sldLayoutId id="2147483947" r:id="rId4"/>
    <p:sldLayoutId id="2147483946" r:id="rId5"/>
    <p:sldLayoutId id="2147483948" r:id="rId6"/>
    <p:sldLayoutId id="2147483989" r:id="rId7"/>
    <p:sldLayoutId id="2147483956" r:id="rId8"/>
    <p:sldLayoutId id="2147483955" r:id="rId9"/>
    <p:sldLayoutId id="2147483957" r:id="rId10"/>
    <p:sldLayoutId id="2147483988" r:id="rId11"/>
    <p:sldLayoutId id="2147483960" r:id="rId12"/>
    <p:sldLayoutId id="2147483961" r:id="rId13"/>
    <p:sldLayoutId id="2147483962" r:id="rId14"/>
    <p:sldLayoutId id="2147483970" r:id="rId15"/>
    <p:sldLayoutId id="2147483978" r:id="rId16"/>
    <p:sldLayoutId id="2147483951" r:id="rId17"/>
    <p:sldLayoutId id="2147483950" r:id="rId18"/>
    <p:sldLayoutId id="2147483981" r:id="rId19"/>
    <p:sldLayoutId id="2147483982" r:id="rId20"/>
    <p:sldLayoutId id="2147483983" r:id="rId21"/>
    <p:sldLayoutId id="2147483984" r:id="rId22"/>
    <p:sldLayoutId id="2147483971" r:id="rId23"/>
    <p:sldLayoutId id="2147483973" r:id="rId24"/>
    <p:sldLayoutId id="2147483985" r:id="rId25"/>
    <p:sldLayoutId id="2147483986" r:id="rId26"/>
    <p:sldLayoutId id="2147483976" r:id="rId27"/>
    <p:sldLayoutId id="2147483977" r:id="rId28"/>
    <p:sldLayoutId id="2147483975" r:id="rId29"/>
    <p:sldLayoutId id="2147483974" r:id="rId30"/>
    <p:sldLayoutId id="2147483964" r:id="rId31"/>
    <p:sldLayoutId id="2147483958" r:id="rId32"/>
    <p:sldLayoutId id="2147483990" r:id="rId33"/>
    <p:sldLayoutId id="2147483991" r:id="rId34"/>
    <p:sldLayoutId id="2147483965" r:id="rId35"/>
    <p:sldLayoutId id="2147483966" r:id="rId36"/>
    <p:sldLayoutId id="2147483967" r:id="rId37"/>
    <p:sldLayoutId id="2147483968" r:id="rId38"/>
    <p:sldLayoutId id="2147483979" r:id="rId39"/>
    <p:sldLayoutId id="2147483980" r:id="rId40"/>
  </p:sldLayoutIdLst>
  <p:hf hdr="0"/>
  <p:txStyles>
    <p:titleStyle>
      <a:lvl1pPr marL="0" indent="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88000" marR="0" indent="-288000" algn="l" defTabSz="914400" rtl="0" eaLnBrk="0" fontAlgn="base" latinLnBrk="0" hangingPunct="0">
        <a:lnSpc>
          <a:spcPct val="100000"/>
        </a:lnSpc>
        <a:spcBef>
          <a:spcPct val="0"/>
        </a:spcBef>
        <a:spcAft>
          <a:spcPts val="800"/>
        </a:spcAft>
        <a:buClrTx/>
        <a:buSzTx/>
        <a:buFont typeface="Arial" panose="020B0604020202020204" pitchFamily="34" charset="0"/>
        <a:buChar char="–"/>
        <a:tabLst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4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12.tiff"/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hyperlink" Target="https://www.reuters.com/article/uk-health-coronavirus-italy-robots-idUKKBN21J68H?edition-redirect=uk/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hyperlink" Target="https://www.reuters.com/article/uk-health-coronavirus-italy-robots-idUKKBN21J68H?edition-redirect=uk/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hyperlink" Target="https://www.reuters.com/article/uk-health-coronavirus-italy-robots-idUKKBN21J68H?edition-redirect=uk/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EA784D9-C0DF-48A5-A320-6F42AA76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2184921"/>
            <a:ext cx="4353561" cy="690253"/>
          </a:xfrm>
        </p:spPr>
        <p:txBody>
          <a:bodyPr/>
          <a:lstStyle/>
          <a:p>
            <a:r>
              <a:rPr lang="en-US" dirty="0"/>
              <a:t>Introduction into transparency in NLP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0DFAF6-4E83-4424-8C2E-D2D55863F3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00" y="3833485"/>
            <a:ext cx="4353560" cy="454025"/>
          </a:xfrm>
        </p:spPr>
        <p:txBody>
          <a:bodyPr/>
          <a:lstStyle/>
          <a:p>
            <a:r>
              <a:rPr lang="en-GB" dirty="0" smtClean="0"/>
              <a:t>Julia 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6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799" y="973548"/>
            <a:ext cx="8280400" cy="2058410"/>
          </a:xfrm>
        </p:spPr>
        <p:txBody>
          <a:bodyPr>
            <a:noAutofit/>
          </a:bodyPr>
          <a:lstStyle/>
          <a:p>
            <a:r>
              <a:rPr lang="en-US" sz="1600" dirty="0" smtClean="0"/>
              <a:t>Input feature </a:t>
            </a:r>
            <a:r>
              <a:rPr lang="en-US" sz="1600" dirty="0"/>
              <a:t>importance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Identify parts of the input that are important for the prediction 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Explanation could be a list of importance </a:t>
            </a:r>
            <a:r>
              <a:rPr lang="en-US" sz="1600" dirty="0" smtClean="0">
                <a:solidFill>
                  <a:schemeClr val="bg1"/>
                </a:solidFill>
              </a:rPr>
              <a:t>(aka attribution) scores</a:t>
            </a:r>
            <a:r>
              <a:rPr lang="en-US" sz="1600" dirty="0" smtClean="0"/>
              <a:t> 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Essential properties:</a:t>
            </a:r>
          </a:p>
          <a:p>
            <a:pPr marL="1149350" lvl="3" indent="-285750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Compactness </a:t>
            </a:r>
          </a:p>
          <a:p>
            <a:pPr marL="1149350" lvl="3" indent="-285750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Sufficiency: they suffice for prediction as a substitute of the original text</a:t>
            </a:r>
          </a:p>
          <a:p>
            <a:pPr marL="1149350" lvl="3" indent="-285750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(Often) Comprehensiveness</a:t>
            </a:r>
          </a:p>
          <a:p>
            <a:pPr marL="717550" lvl="2" indent="-285750">
              <a:buFont typeface="Arial" charset="0"/>
              <a:buChar char="•"/>
            </a:pPr>
            <a:endParaRPr lang="en-US" sz="16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799" y="380532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What to explain?</a:t>
            </a:r>
          </a:p>
        </p:txBody>
      </p:sp>
    </p:spTree>
    <p:extLst>
      <p:ext uri="{BB962C8B-B14F-4D97-AF65-F5344CB8AC3E}">
        <p14:creationId xmlns:p14="http://schemas.microsoft.com/office/powerpoint/2010/main" val="21045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799" y="973548"/>
            <a:ext cx="8280400" cy="1637305"/>
          </a:xfrm>
        </p:spPr>
        <p:txBody>
          <a:bodyPr>
            <a:noAutofit/>
          </a:bodyPr>
          <a:lstStyle/>
          <a:p>
            <a:r>
              <a:rPr lang="en-US" sz="1600" dirty="0" smtClean="0"/>
              <a:t>Influence of training examples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Select influential examples </a:t>
            </a:r>
            <a:r>
              <a:rPr lang="en-US" sz="1600" dirty="0">
                <a:solidFill>
                  <a:schemeClr val="bg1"/>
                </a:solidFill>
              </a:rPr>
              <a:t>from the training set to explain </a:t>
            </a:r>
            <a:r>
              <a:rPr lang="en-US" sz="1600" dirty="0" smtClean="0">
                <a:solidFill>
                  <a:schemeClr val="bg1"/>
                </a:solidFill>
              </a:rPr>
              <a:t>model’s prediction</a:t>
            </a:r>
          </a:p>
          <a:p>
            <a:pPr marL="717550" lvl="2" indent="-285750">
              <a:buFont typeface="Arial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/>
              <a:t>Model </a:t>
            </a:r>
            <a:r>
              <a:rPr lang="en-US" sz="1600" dirty="0"/>
              <a:t>misbehavior </a:t>
            </a:r>
            <a:endParaRPr lang="en-US" sz="1600" dirty="0" smtClean="0"/>
          </a:p>
          <a:p>
            <a:pPr marL="717550" lvl="2" indent="-285750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Adversarial </a:t>
            </a:r>
            <a:r>
              <a:rPr lang="en-US" sz="1600" dirty="0" smtClean="0">
                <a:solidFill>
                  <a:schemeClr val="bg1"/>
                </a:solidFill>
              </a:rPr>
              <a:t>inputs reveal changes </a:t>
            </a:r>
            <a:r>
              <a:rPr lang="en-US" sz="1600" dirty="0">
                <a:solidFill>
                  <a:schemeClr val="bg1"/>
                </a:solidFill>
              </a:rPr>
              <a:t>in the inputs that could change the </a:t>
            </a:r>
            <a:r>
              <a:rPr lang="en-US" sz="1600" dirty="0" smtClean="0">
                <a:solidFill>
                  <a:schemeClr val="bg1"/>
                </a:solidFill>
              </a:rPr>
              <a:t>predictions</a:t>
            </a:r>
            <a:endParaRPr lang="en-US" sz="1600" dirty="0">
              <a:solidFill>
                <a:schemeClr val="bg1"/>
              </a:solidFill>
            </a:endParaRPr>
          </a:p>
          <a:p>
            <a:pPr lvl="2" indent="-288000">
              <a:buFont typeface="Arial" charset="0"/>
              <a:buChar char="•"/>
            </a:pPr>
            <a:endParaRPr lang="en-US" sz="16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799" y="380532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What to explain?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24947" y="2977047"/>
            <a:ext cx="1263316" cy="98139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0492" y="3145498"/>
            <a:ext cx="2347317" cy="3092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i="0" u="none" strike="noStrike" kern="1200" normalizeH="0" baseline="0" noProof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 think the food not good</a:t>
            </a:r>
            <a:endParaRPr kumimoji="0" lang="en-US" sz="1600" i="0" u="none" strike="noStrike" kern="1200" normalizeH="0" baseline="0" noProof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45672" y="3596765"/>
            <a:ext cx="603586" cy="113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39655" y="3288771"/>
            <a:ext cx="603586" cy="113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50492" y="3475953"/>
            <a:ext cx="2347317" cy="3092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i="0" u="none" strike="noStrike" kern="1200" normalizeH="0" baseline="0" noProof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 think the food </a:t>
            </a:r>
            <a:r>
              <a:rPr kumimoji="0" lang="en-US" sz="1600" i="0" u="none" strike="sngStrike" kern="1200" normalizeH="0" baseline="0" noProof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</a:t>
            </a:r>
            <a:r>
              <a:rPr kumimoji="0" lang="en-US" sz="1600" i="0" u="none" strike="noStrike" kern="1200" normalizeH="0" baseline="0" noProof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i="0" u="none" strike="noStrike" kern="1200" normalizeH="0" baseline="0" noProof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good</a:t>
            </a:r>
            <a:endParaRPr kumimoji="0" lang="en-US" sz="1600" i="0" u="none" strike="noStrike" kern="1200" normalizeH="0" baseline="0" noProof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34153" y="3301685"/>
            <a:ext cx="603586" cy="113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7158" y="3575448"/>
            <a:ext cx="603586" cy="113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69345" y="3158411"/>
            <a:ext cx="844220" cy="3092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Negative</a:t>
            </a:r>
            <a:endParaRPr kumimoji="0" lang="en-US" sz="1600" i="0" u="none" strike="noStrike" kern="1200" normalizeH="0" baseline="0" noProof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69345" y="3420821"/>
            <a:ext cx="844220" cy="3092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6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Negative</a:t>
            </a:r>
            <a:endParaRPr kumimoji="0" lang="en-US" sz="1600" i="0" u="none" strike="noStrike" kern="1200" normalizeH="0" baseline="0" noProof="0" dirty="0" smtClean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0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799" y="973547"/>
            <a:ext cx="4820652" cy="3105158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Highligths</a:t>
            </a:r>
            <a:r>
              <a:rPr lang="en-US" sz="1600" dirty="0" smtClean="0"/>
              <a:t> (aka rationales)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Mark input elements (words, phrases, or sentences) that explain a prediction </a:t>
            </a:r>
          </a:p>
          <a:p>
            <a:r>
              <a:rPr lang="en-US" sz="1600" dirty="0" smtClean="0"/>
              <a:t>Free-text </a:t>
            </a:r>
            <a:r>
              <a:rPr lang="en-US" sz="1600" dirty="0"/>
              <a:t>(textual or natural language explanations)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Not constrained </a:t>
            </a:r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smtClean="0">
                <a:solidFill>
                  <a:schemeClr val="bg1"/>
                </a:solidFill>
              </a:rPr>
              <a:t>input words </a:t>
            </a:r>
            <a:endParaRPr lang="en-US" sz="1600" dirty="0">
              <a:solidFill>
                <a:schemeClr val="bg1"/>
              </a:solidFill>
            </a:endParaRPr>
          </a:p>
          <a:p>
            <a:pPr marL="717550" lvl="2" indent="-285750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More expressive and </a:t>
            </a:r>
            <a:r>
              <a:rPr lang="en-US" sz="1600" dirty="0" smtClean="0">
                <a:solidFill>
                  <a:schemeClr val="bg1"/>
                </a:solidFill>
              </a:rPr>
              <a:t>more </a:t>
            </a:r>
            <a:r>
              <a:rPr lang="en-US" sz="1600" dirty="0">
                <a:solidFill>
                  <a:schemeClr val="bg1"/>
                </a:solidFill>
              </a:rPr>
              <a:t>readable than </a:t>
            </a:r>
            <a:r>
              <a:rPr lang="en-US" sz="1600" dirty="0" smtClean="0">
                <a:solidFill>
                  <a:schemeClr val="bg1"/>
                </a:solidFill>
              </a:rPr>
              <a:t>highlights</a:t>
            </a:r>
            <a:endParaRPr lang="en-US" sz="1600" dirty="0"/>
          </a:p>
          <a:p>
            <a:pPr lvl="2" indent="-288000">
              <a:buFont typeface="Arial" charset="0"/>
              <a:buChar char="•"/>
            </a:pPr>
            <a:endParaRPr lang="en-US" sz="16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799" y="380532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How do we present the explanations?</a:t>
            </a:r>
            <a:endParaRPr lang="en-US" sz="2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843423"/>
              </p:ext>
            </p:extLst>
          </p:nvPr>
        </p:nvGraphicFramePr>
        <p:xfrm>
          <a:off x="5338009" y="731182"/>
          <a:ext cx="3288632" cy="231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316"/>
                <a:gridCol w="1644316"/>
              </a:tblGrid>
              <a:tr h="37921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Example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Explanation</a:t>
                      </a:r>
                      <a:endParaRPr lang="en-US" sz="1000" dirty="0"/>
                    </a:p>
                  </a:txBody>
                  <a:tcPr/>
                </a:tc>
              </a:tr>
              <a:tr h="103122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Premise</a:t>
                      </a:r>
                      <a:r>
                        <a:rPr lang="en-US" sz="1000" dirty="0" smtClean="0"/>
                        <a:t>: A white race dog with a number runs on the track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accent3"/>
                          </a:solidFill>
                        </a:rPr>
                        <a:t>Highlight</a:t>
                      </a:r>
                      <a:r>
                        <a:rPr lang="en-US" sz="1000" baseline="0" dirty="0" smtClean="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sz="1000" i="1" dirty="0" smtClean="0"/>
                        <a:t>Premise</a:t>
                      </a:r>
                      <a:r>
                        <a:rPr lang="en-US" sz="1000" dirty="0" smtClean="0"/>
                        <a:t>: </a:t>
                      </a:r>
                      <a:r>
                        <a:rPr lang="en-US" sz="1000" dirty="0" smtClean="0"/>
                        <a:t>A white race dog with a number runs on the </a:t>
                      </a:r>
                      <a:r>
                        <a:rPr lang="en-US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track</a:t>
                      </a:r>
                      <a:r>
                        <a:rPr lang="en-US" sz="1000" dirty="0" smtClean="0"/>
                        <a:t>. </a:t>
                      </a:r>
                      <a:r>
                        <a:rPr lang="en-US" sz="1000" i="1" dirty="0" smtClean="0"/>
                        <a:t>Hypothesis</a:t>
                      </a:r>
                      <a:r>
                        <a:rPr lang="en-US" sz="1000" dirty="0" smtClean="0"/>
                        <a:t>: A white race</a:t>
                      </a:r>
                      <a:r>
                        <a:rPr lang="en-US" sz="1000" baseline="0" dirty="0" smtClean="0"/>
                        <a:t> dog runs around his </a:t>
                      </a:r>
                      <a:r>
                        <a:rPr lang="en-US" sz="10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yard</a:t>
                      </a:r>
                      <a:endParaRPr lang="en-US" sz="1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379218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Hypothesis</a:t>
                      </a:r>
                      <a:r>
                        <a:rPr lang="en-US" sz="1000" dirty="0" smtClean="0"/>
                        <a:t>: A white race</a:t>
                      </a:r>
                      <a:r>
                        <a:rPr lang="en-US" sz="1000" baseline="0" dirty="0" smtClean="0"/>
                        <a:t> dog runs around his yard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3"/>
                          </a:solidFill>
                        </a:rPr>
                        <a:t>Free-text</a:t>
                      </a:r>
                      <a:r>
                        <a:rPr lang="en-US" sz="1000" dirty="0" smtClean="0"/>
                        <a:t> A race track</a:t>
                      </a:r>
                      <a:r>
                        <a:rPr lang="en-US" sz="1000" baseline="0" dirty="0" smtClean="0"/>
                        <a:t> is usually not in the yard.</a:t>
                      </a:r>
                      <a:endParaRPr lang="en-US" sz="1000" dirty="0"/>
                    </a:p>
                  </a:txBody>
                  <a:tcPr/>
                </a:tc>
              </a:tr>
              <a:tr h="379218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Label</a:t>
                      </a:r>
                      <a:r>
                        <a:rPr lang="en-US" sz="1000" dirty="0" smtClean="0"/>
                        <a:t>:</a:t>
                      </a:r>
                      <a:r>
                        <a:rPr lang="en-US" sz="1000" baseline="0" dirty="0" smtClean="0"/>
                        <a:t> Contradiction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12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799" y="973547"/>
            <a:ext cx="8280400" cy="1360579"/>
          </a:xfrm>
        </p:spPr>
        <p:txBody>
          <a:bodyPr>
            <a:noAutofit/>
          </a:bodyPr>
          <a:lstStyle/>
          <a:p>
            <a:endParaRPr lang="en-US" sz="1600" dirty="0"/>
          </a:p>
          <a:p>
            <a:r>
              <a:rPr lang="en-US" sz="1600" dirty="0"/>
              <a:t>Structured </a:t>
            </a:r>
            <a:r>
              <a:rPr lang="en-US" sz="1600" dirty="0" smtClean="0"/>
              <a:t>(template-like) explanations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Template creation is costly</a:t>
            </a:r>
            <a:endParaRPr lang="en-US" sz="1600" dirty="0">
              <a:solidFill>
                <a:schemeClr val="bg1"/>
              </a:solidFill>
            </a:endParaRPr>
          </a:p>
          <a:p>
            <a:pPr lvl="2" indent="-288000">
              <a:buFont typeface="Arial" charset="0"/>
              <a:buChar char="•"/>
            </a:pPr>
            <a:endParaRPr lang="en-US" sz="16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799" y="380532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How do we present the explanations?</a:t>
            </a:r>
            <a:endParaRPr 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6007461"/>
                  </p:ext>
                </p:extLst>
              </p:nvPr>
            </p:nvGraphicFramePr>
            <p:xfrm>
              <a:off x="2410325" y="2334126"/>
              <a:ext cx="4323348" cy="1686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7001"/>
                    <a:gridCol w="165634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Example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Explanation</a:t>
                          </a:r>
                          <a:endParaRPr lang="en-US" sz="1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000" b="1" dirty="0" smtClean="0"/>
                            <a:t>Premise</a:t>
                          </a:r>
                          <a:r>
                            <a:rPr lang="en-US" sz="1000" dirty="0" smtClean="0"/>
                            <a:t>: A white race dog with a number runs on the track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 smtClean="0">
                              <a:solidFill>
                                <a:schemeClr val="accent3"/>
                              </a:solidFill>
                            </a:rPr>
                            <a:t>Structured </a:t>
                          </a:r>
                        </a:p>
                        <a:p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</a:rPr>
                            <a:t>NEW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</a:rPr>
                            <a:t> WORD</a:t>
                          </a:r>
                          <a:r>
                            <a:rPr lang="en-US" sz="1000" baseline="0" dirty="0" smtClean="0">
                              <a:solidFill>
                                <a:schemeClr val="tx1"/>
                              </a:solidFill>
                            </a:rPr>
                            <a:t>: yard </a:t>
                          </a:r>
                        </a:p>
                        <a:p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</a:rPr>
                            <a:t>REASON</a:t>
                          </a:r>
                          <a:r>
                            <a:rPr lang="en-US" sz="1000" baseline="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GB" sz="1000" b="0" i="0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yard</m:t>
                              </m:r>
                              <m:r>
                                <a:rPr lang="en-GB" sz="1000" b="0" i="0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sz="1000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∉</m:t>
                              </m:r>
                              <m:r>
                                <a:rPr lang="en-GB" sz="1000" b="0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𝑡𝑟𝑎𝑐𝑘</m:t>
                              </m:r>
                            </m:oMath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000" b="1" dirty="0" smtClean="0"/>
                            <a:t>Hypothesis</a:t>
                          </a:r>
                          <a:r>
                            <a:rPr lang="en-US" sz="1000" dirty="0" smtClean="0"/>
                            <a:t>: A white race</a:t>
                          </a:r>
                          <a:r>
                            <a:rPr lang="en-US" sz="1000" baseline="0" dirty="0" smtClean="0"/>
                            <a:t> dog runs around his yard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000" b="1" dirty="0" smtClean="0"/>
                            <a:t>Label</a:t>
                          </a:r>
                          <a:r>
                            <a:rPr lang="en-US" sz="1000" dirty="0" smtClean="0"/>
                            <a:t>:</a:t>
                          </a:r>
                          <a:r>
                            <a:rPr lang="en-US" sz="1000" baseline="0" dirty="0" smtClean="0"/>
                            <a:t> Contradiction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6007461"/>
                  </p:ext>
                </p:extLst>
              </p:nvPr>
            </p:nvGraphicFramePr>
            <p:xfrm>
              <a:off x="2410325" y="2334126"/>
              <a:ext cx="4323348" cy="1686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7001"/>
                    <a:gridCol w="165634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Example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Explanation</a:t>
                          </a:r>
                          <a:endParaRPr lang="en-US" sz="1000" dirty="0"/>
                        </a:p>
                      </a:txBody>
                      <a:tcPr/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sz="1000" b="1" dirty="0" smtClean="0"/>
                            <a:t>Premise</a:t>
                          </a:r>
                          <a:r>
                            <a:rPr lang="en-US" sz="1000" dirty="0" smtClean="0"/>
                            <a:t>: A white race dog with a number runs on the track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1397" t="-68132" r="-1471" b="-140659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1000" b="1" dirty="0" smtClean="0"/>
                            <a:t>Hypothesis</a:t>
                          </a:r>
                          <a:r>
                            <a:rPr lang="en-US" sz="1000" dirty="0" smtClean="0"/>
                            <a:t>: A white race</a:t>
                          </a:r>
                          <a:r>
                            <a:rPr lang="en-US" sz="1000" baseline="0" dirty="0" smtClean="0"/>
                            <a:t> dog runs around his yard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000" b="1" dirty="0" smtClean="0"/>
                            <a:t>Label</a:t>
                          </a:r>
                          <a:r>
                            <a:rPr lang="en-US" sz="1000" dirty="0" smtClean="0"/>
                            <a:t>:</a:t>
                          </a:r>
                          <a:r>
                            <a:rPr lang="en-US" sz="1000" baseline="0" dirty="0" smtClean="0"/>
                            <a:t> Contradiction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722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11483" y="1081833"/>
            <a:ext cx="8280400" cy="2431389"/>
          </a:xfrm>
        </p:spPr>
        <p:txBody>
          <a:bodyPr>
            <a:noAutofit/>
          </a:bodyPr>
          <a:lstStyle/>
          <a:p>
            <a:r>
              <a:rPr lang="en-US" sz="1600" dirty="0" smtClean="0"/>
              <a:t>NLP models can make correct predicts for bad reasons</a:t>
            </a:r>
          </a:p>
          <a:p>
            <a:r>
              <a:rPr lang="en-US" sz="1600" dirty="0" smtClean="0"/>
              <a:t>Humans can </a:t>
            </a:r>
            <a:r>
              <a:rPr lang="en-US" sz="1600" dirty="0"/>
              <a:t>to improve the model </a:t>
            </a:r>
            <a:r>
              <a:rPr lang="en-US" sz="1600" dirty="0" smtClean="0"/>
              <a:t>by </a:t>
            </a:r>
            <a:r>
              <a:rPr lang="en-US" sz="1600" dirty="0"/>
              <a:t>confirming or correcting </a:t>
            </a:r>
            <a:r>
              <a:rPr lang="en-US" sz="1600" dirty="0" smtClean="0"/>
              <a:t>model explanations</a:t>
            </a:r>
            <a:endParaRPr lang="en-US" sz="1600" dirty="0"/>
          </a:p>
          <a:p>
            <a:r>
              <a:rPr lang="en-US" sz="1600" dirty="0"/>
              <a:t>Form of feedback </a:t>
            </a:r>
            <a:r>
              <a:rPr lang="en-US" sz="1600" dirty="0" smtClean="0"/>
              <a:t>defines how </a:t>
            </a:r>
            <a:r>
              <a:rPr lang="en-US" sz="1600" dirty="0"/>
              <a:t>to update the </a:t>
            </a:r>
            <a:r>
              <a:rPr lang="en-US" sz="1600" dirty="0" smtClean="0"/>
              <a:t>model</a:t>
            </a:r>
            <a:endParaRPr lang="en-US" sz="1600" dirty="0"/>
          </a:p>
          <a:p>
            <a:r>
              <a:rPr lang="en-US" sz="1600" dirty="0"/>
              <a:t>Humans can provide </a:t>
            </a:r>
            <a:r>
              <a:rPr lang="en-US" sz="1600" dirty="0" smtClean="0"/>
              <a:t>free-text explanations </a:t>
            </a:r>
            <a:r>
              <a:rPr lang="en-US" sz="1600" dirty="0"/>
              <a:t>to show how the humans would reason about the models’ failure cases</a:t>
            </a:r>
          </a:p>
          <a:p>
            <a:r>
              <a:rPr lang="en-US" sz="1600" dirty="0"/>
              <a:t>For example, feedback for a hate speech detection </a:t>
            </a:r>
            <a:r>
              <a:rPr lang="en-US" sz="1600" dirty="0" smtClean="0"/>
              <a:t>model is </a:t>
            </a:r>
            <a:r>
              <a:rPr lang="en-US" sz="1600" dirty="0"/>
              <a:t>“Because X is the word dumb, Y is a hateful word, and X is directly before Y, the attribution scores of both X and Y as well as the interaction score between X and Y should be increased”</a:t>
            </a:r>
          </a:p>
          <a:p>
            <a:r>
              <a:rPr lang="en-US" sz="1600" dirty="0"/>
              <a:t>Special training for feedback providers</a:t>
            </a:r>
          </a:p>
          <a:p>
            <a:pPr lvl="2" indent="-288000">
              <a:buFont typeface="Arial" charset="0"/>
              <a:buChar char="•"/>
            </a:pPr>
            <a:endParaRPr lang="en-US" sz="16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799" y="380532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Keep human in the loop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6509" y="847217"/>
            <a:ext cx="2555690" cy="469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really hated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movie. It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long and boring.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1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799" y="1005287"/>
            <a:ext cx="6726990" cy="2014639"/>
          </a:xfrm>
        </p:spPr>
        <p:txBody>
          <a:bodyPr>
            <a:noAutofit/>
          </a:bodyPr>
          <a:lstStyle/>
          <a:p>
            <a:r>
              <a:rPr lang="en-US" sz="1600" dirty="0"/>
              <a:t>LIME (Local Interpretable Model-Agnostic Explanations) perturb the input around its </a:t>
            </a:r>
            <a:r>
              <a:rPr lang="en-US" sz="1600" dirty="0" err="1"/>
              <a:t>neighbourhood</a:t>
            </a:r>
            <a:r>
              <a:rPr lang="en-US" sz="1600" dirty="0"/>
              <a:t> and observe predictions</a:t>
            </a:r>
          </a:p>
          <a:p>
            <a:r>
              <a:rPr lang="en-US" sz="1600" dirty="0" smtClean="0"/>
              <a:t>Local post-hoc local transparency with attribute scores: 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Learn an explainer model </a:t>
            </a:r>
            <a:r>
              <a:rPr lang="en-US" sz="1600" dirty="0">
                <a:solidFill>
                  <a:schemeClr val="bg1"/>
                </a:solidFill>
              </a:rPr>
              <a:t>to predict important words that influence the predictions the most</a:t>
            </a:r>
          </a:p>
          <a:p>
            <a:r>
              <a:rPr lang="en-US" sz="1600" dirty="0" smtClean="0"/>
              <a:t>We will read the LIME paper in </a:t>
            </a:r>
            <a:r>
              <a:rPr lang="en-US" sz="1600" b="1" dirty="0" smtClean="0"/>
              <a:t>Lesson</a:t>
            </a:r>
            <a:r>
              <a:rPr lang="en-US" sz="1600" dirty="0" smtClean="0"/>
              <a:t> </a:t>
            </a:r>
            <a:r>
              <a:rPr lang="en-US" sz="1600" b="1" dirty="0" smtClean="0"/>
              <a:t>AI2.2</a:t>
            </a:r>
            <a:r>
              <a:rPr lang="en-US" sz="1600" b="1" dirty="0"/>
              <a:t>. LIME / SHAP transparency approach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799" y="380532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LIME</a:t>
            </a:r>
            <a:endParaRPr lang="en-US" sz="2000" b="1" dirty="0"/>
          </a:p>
        </p:txBody>
      </p:sp>
      <p:pic>
        <p:nvPicPr>
          <p:cNvPr id="28674" name="Picture 2" descr="https://lh6.googleusercontent.com/46Zuzmx6ksgIlVl6iCORXf3CXWYXD54JXDEFSMDltgAtiyWmhTVKitgHfe6DHVIo9Gy7BjbbWA3zOqy1x5TMm_0YZBEby1b3qryMLmeU-_ux9bxDZZZlbFwNdVFkEAnWJQM1TAFi90BYfNlu1hQBMhYubxdj88xIVn2MuWmCeArf50UCpcNA5AA38P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831" y="659148"/>
            <a:ext cx="1685224" cy="119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33737" y="4665193"/>
            <a:ext cx="36881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 charset="0"/>
              </a:rPr>
              <a:t>https://</a:t>
            </a:r>
            <a:r>
              <a:rPr lang="en-US" sz="900" dirty="0" err="1">
                <a:solidFill>
                  <a:srgbClr val="000000"/>
                </a:solidFill>
                <a:latin typeface="Arial" charset="0"/>
              </a:rPr>
              <a:t>neptune.ai</a:t>
            </a:r>
            <a:r>
              <a:rPr lang="en-US" sz="900" dirty="0">
                <a:solidFill>
                  <a:srgbClr val="000000"/>
                </a:solidFill>
                <a:latin typeface="Arial" charset="0"/>
              </a:rPr>
              <a:t>/blog/ml-model-interpretation-tools</a:t>
            </a:r>
            <a:endParaRPr lang="en-US" sz="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194823"/>
            <a:ext cx="4114800" cy="1321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282" y="3194823"/>
            <a:ext cx="4042611" cy="129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799" y="973549"/>
            <a:ext cx="8014369" cy="2900620"/>
          </a:xfrm>
        </p:spPr>
        <p:txBody>
          <a:bodyPr>
            <a:noAutofit/>
          </a:bodyPr>
          <a:lstStyle/>
          <a:p>
            <a:r>
              <a:rPr lang="en-US" sz="1600" dirty="0" smtClean="0"/>
              <a:t>SHAP (</a:t>
            </a:r>
            <a:r>
              <a:rPr lang="en-US" sz="1600" dirty="0" err="1" smtClean="0"/>
              <a:t>SHapley</a:t>
            </a:r>
            <a:r>
              <a:rPr lang="en-US" sz="1600" dirty="0" smtClean="0"/>
              <a:t> </a:t>
            </a:r>
            <a:r>
              <a:rPr lang="en-US" sz="1600" dirty="0"/>
              <a:t>Additive </a:t>
            </a:r>
            <a:r>
              <a:rPr lang="en-US" sz="1600" dirty="0" err="1" smtClean="0"/>
              <a:t>exPlanations</a:t>
            </a:r>
            <a:r>
              <a:rPr lang="en-US" sz="1600" dirty="0" smtClean="0"/>
              <a:t>) based on the </a:t>
            </a:r>
            <a:r>
              <a:rPr lang="en-US" sz="1600" dirty="0"/>
              <a:t>algorithm was first published in 2017 by Lundberg and Lee </a:t>
            </a:r>
          </a:p>
          <a:p>
            <a:r>
              <a:rPr lang="en-US" sz="1600" dirty="0"/>
              <a:t>SHAP </a:t>
            </a:r>
            <a:r>
              <a:rPr lang="en-US" sz="1600" dirty="0" smtClean="0"/>
              <a:t>measures </a:t>
            </a:r>
            <a:r>
              <a:rPr lang="en-US" sz="1600" dirty="0"/>
              <a:t>the contribution </a:t>
            </a:r>
            <a:r>
              <a:rPr lang="en-US" sz="1600" dirty="0" smtClean="0"/>
              <a:t>of </a:t>
            </a:r>
            <a:r>
              <a:rPr lang="en-US" sz="1600" dirty="0"/>
              <a:t>each feature brings to the prediction made by the </a:t>
            </a:r>
            <a:r>
              <a:rPr lang="en-US" sz="1600" dirty="0" smtClean="0"/>
              <a:t>model</a:t>
            </a:r>
            <a:endParaRPr lang="en-US" sz="1600" dirty="0"/>
          </a:p>
          <a:p>
            <a:r>
              <a:rPr lang="en-US" sz="1600" dirty="0" smtClean="0"/>
              <a:t>Train </a:t>
            </a:r>
            <a:r>
              <a:rPr lang="en-US" sz="1600" dirty="0"/>
              <a:t>a separate </a:t>
            </a:r>
            <a:r>
              <a:rPr lang="en-US" sz="1600" dirty="0" smtClean="0"/>
              <a:t>model </a:t>
            </a:r>
            <a:r>
              <a:rPr lang="en-US" sz="1600" dirty="0"/>
              <a:t>for each possible combination of the available features, always with the same </a:t>
            </a:r>
            <a:r>
              <a:rPr lang="en-US" sz="1600" dirty="0" err="1"/>
              <a:t>hyperparameters</a:t>
            </a:r>
            <a:r>
              <a:rPr lang="en-US" sz="1600" dirty="0"/>
              <a:t> and training </a:t>
            </a:r>
            <a:r>
              <a:rPr lang="en-US" sz="1600" dirty="0" smtClean="0"/>
              <a:t>data</a:t>
            </a:r>
          </a:p>
          <a:p>
            <a:r>
              <a:rPr lang="en-US" sz="1600" dirty="0" smtClean="0"/>
              <a:t>Average performance difference between models that can be attributed to the presence of the target feature (marginal contribution)</a:t>
            </a:r>
          </a:p>
          <a:p>
            <a:r>
              <a:rPr lang="en-US" sz="1600" dirty="0" smtClean="0"/>
              <a:t>Use approximations </a:t>
            </a:r>
            <a:r>
              <a:rPr lang="en-US" sz="1600" dirty="0"/>
              <a:t>and </a:t>
            </a:r>
            <a:r>
              <a:rPr lang="en-US" sz="1600" dirty="0" smtClean="0"/>
              <a:t>sampling </a:t>
            </a:r>
            <a:r>
              <a:rPr lang="en-US" sz="1600" dirty="0"/>
              <a:t>to make the </a:t>
            </a:r>
            <a:r>
              <a:rPr lang="en-US" sz="1600" dirty="0" smtClean="0"/>
              <a:t>computation tractable</a:t>
            </a:r>
          </a:p>
          <a:p>
            <a:r>
              <a:rPr lang="en-US" sz="1600" dirty="0"/>
              <a:t>We will read the </a:t>
            </a:r>
            <a:r>
              <a:rPr lang="en-US" sz="1600" dirty="0" smtClean="0"/>
              <a:t>SHAP paper </a:t>
            </a:r>
            <a:r>
              <a:rPr lang="en-US" sz="1600" dirty="0"/>
              <a:t>in </a:t>
            </a:r>
            <a:r>
              <a:rPr lang="en-US" sz="1600" b="1" dirty="0"/>
              <a:t>Lesson</a:t>
            </a:r>
            <a:r>
              <a:rPr lang="en-US" sz="1600" dirty="0"/>
              <a:t> </a:t>
            </a:r>
            <a:r>
              <a:rPr lang="en-US" sz="1600" b="1" dirty="0"/>
              <a:t>AI2.2. LIME / SHAP transparency approach</a:t>
            </a:r>
            <a:endParaRPr lang="en-US" sz="1600" dirty="0"/>
          </a:p>
          <a:p>
            <a:endParaRPr lang="en-US" sz="1600" dirty="0"/>
          </a:p>
          <a:p>
            <a:pPr lvl="2" indent="-288000">
              <a:buFont typeface="Arial" charset="0"/>
              <a:buChar char="•"/>
            </a:pPr>
            <a:endParaRPr lang="en-US" sz="16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799" y="380532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SHAP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6039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799" y="973548"/>
            <a:ext cx="7821863" cy="1613241"/>
          </a:xfrm>
        </p:spPr>
        <p:txBody>
          <a:bodyPr>
            <a:noAutofit/>
          </a:bodyPr>
          <a:lstStyle/>
          <a:p>
            <a:r>
              <a:rPr lang="en-US" sz="1600" dirty="0" smtClean="0"/>
              <a:t>SHAP diagrams for the prediction of the ICU </a:t>
            </a:r>
            <a:r>
              <a:rPr lang="en-US" sz="1600" dirty="0"/>
              <a:t>stay </a:t>
            </a:r>
            <a:r>
              <a:rPr lang="en-US" sz="1600" dirty="0" smtClean="0"/>
              <a:t>length</a:t>
            </a:r>
          </a:p>
          <a:p>
            <a:r>
              <a:rPr lang="en-US" sz="1600" dirty="0" smtClean="0"/>
              <a:t>Each </a:t>
            </a:r>
            <a:r>
              <a:rPr lang="en-US" sz="1600" dirty="0"/>
              <a:t>row of the </a:t>
            </a:r>
            <a:r>
              <a:rPr lang="en-US" sz="1600" dirty="0" err="1"/>
              <a:t>heatmap</a:t>
            </a:r>
            <a:r>
              <a:rPr lang="en-US" sz="1600" dirty="0"/>
              <a:t> represents one of the </a:t>
            </a:r>
            <a:r>
              <a:rPr lang="en-US" sz="1600" dirty="0" smtClean="0"/>
              <a:t>features </a:t>
            </a:r>
          </a:p>
          <a:p>
            <a:r>
              <a:rPr lang="en-US" sz="1600" dirty="0" smtClean="0"/>
              <a:t>Each </a:t>
            </a:r>
            <a:r>
              <a:rPr lang="en-US" sz="1600" dirty="0"/>
              <a:t>feature can contribute positively 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red</a:t>
            </a:r>
            <a:r>
              <a:rPr lang="en-US" sz="1600" dirty="0"/>
              <a:t>) or negatively (</a:t>
            </a:r>
            <a:r>
              <a:rPr lang="en-US" sz="1600" dirty="0" smtClean="0">
                <a:solidFill>
                  <a:schemeClr val="accent1"/>
                </a:solidFill>
              </a:rPr>
              <a:t>blue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Length of </a:t>
            </a:r>
            <a:r>
              <a:rPr lang="en-US" sz="1600" dirty="0"/>
              <a:t>each </a:t>
            </a:r>
            <a:r>
              <a:rPr lang="en-US" sz="1600" dirty="0" smtClean="0"/>
              <a:t>row represents </a:t>
            </a:r>
            <a:r>
              <a:rPr lang="en-US" sz="1600" dirty="0"/>
              <a:t>the importance of the </a:t>
            </a:r>
            <a:r>
              <a:rPr lang="en-US" sz="1600" dirty="0" smtClean="0"/>
              <a:t>feature contribution</a:t>
            </a:r>
            <a:endParaRPr lang="en-US" sz="16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799" y="380532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SHAP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63" y="2745205"/>
            <a:ext cx="7347284" cy="15254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9084" y="4680284"/>
            <a:ext cx="1925053" cy="1804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(Zhang et. al ,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2022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9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431800" y="326941"/>
            <a:ext cx="8280400" cy="701301"/>
          </a:xfrm>
        </p:spPr>
        <p:txBody>
          <a:bodyPr anchor="ctr"/>
          <a:lstStyle/>
          <a:p>
            <a:r>
              <a:rPr lang="en-US" sz="2000" b="1" dirty="0" smtClean="0"/>
              <a:t>Key Takeaways</a:t>
            </a:r>
            <a:endParaRPr lang="en-US" sz="2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028242"/>
            <a:ext cx="8062495" cy="2316537"/>
          </a:xfrm>
        </p:spPr>
        <p:txBody>
          <a:bodyPr>
            <a:noAutofit/>
          </a:bodyPr>
          <a:lstStyle/>
          <a:p>
            <a:r>
              <a:rPr lang="en-US" sz="1600" dirty="0" smtClean="0"/>
              <a:t>There are multiple ways to make an NLP model transparent</a:t>
            </a:r>
          </a:p>
          <a:p>
            <a:r>
              <a:rPr lang="en-US" sz="1600" dirty="0" smtClean="0"/>
              <a:t>Choice of methods depends on the use-case</a:t>
            </a:r>
          </a:p>
          <a:p>
            <a:r>
              <a:rPr lang="en-US" sz="1600" dirty="0" smtClean="0"/>
              <a:t>Generating </a:t>
            </a:r>
            <a:r>
              <a:rPr lang="en-US" sz="1600" dirty="0"/>
              <a:t>explanations for a group of </a:t>
            </a:r>
            <a:r>
              <a:rPr lang="en-US" sz="1600" dirty="0" smtClean="0"/>
              <a:t>predictions seems an optimal trade-off between utility and cost as compared to global explanations and local per example explanations</a:t>
            </a:r>
          </a:p>
          <a:p>
            <a:r>
              <a:rPr lang="en-US" sz="1600" dirty="0" smtClean="0"/>
              <a:t>Post-hoc explanation models can provide explanations for any model</a:t>
            </a:r>
          </a:p>
          <a:p>
            <a:r>
              <a:rPr lang="en-US" sz="1600" dirty="0" smtClean="0"/>
              <a:t>Explanations in natural language are human-friendly and are capable to efficiently </a:t>
            </a:r>
            <a:r>
              <a:rPr lang="en-US" sz="1600" dirty="0" err="1" smtClean="0"/>
              <a:t>generalise</a:t>
            </a:r>
            <a:r>
              <a:rPr lang="en-US" sz="1600" dirty="0" smtClean="0"/>
              <a:t> over groups of examples </a:t>
            </a:r>
          </a:p>
          <a:p>
            <a:r>
              <a:rPr lang="en-US" sz="1600" dirty="0" smtClean="0"/>
              <a:t>Human feedback is needed to make models more comprehensible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466474" y="46923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2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431800" y="326941"/>
            <a:ext cx="8280400" cy="701301"/>
          </a:xfrm>
        </p:spPr>
        <p:txBody>
          <a:bodyPr/>
          <a:lstStyle/>
          <a:p>
            <a:r>
              <a:rPr lang="en-US" sz="2000" b="1" dirty="0" smtClean="0"/>
              <a:t>Session</a:t>
            </a:r>
            <a:r>
              <a:rPr lang="en-US" sz="3600" b="1" dirty="0" smtClean="0"/>
              <a:t> </a:t>
            </a:r>
            <a:r>
              <a:rPr lang="en-US" sz="2000" b="1" dirty="0"/>
              <a:t>Outline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028242"/>
            <a:ext cx="8062495" cy="3555790"/>
          </a:xfrm>
        </p:spPr>
        <p:txBody>
          <a:bodyPr>
            <a:noAutofit/>
          </a:bodyPr>
          <a:lstStyle/>
          <a:p>
            <a:r>
              <a:rPr lang="en-US" sz="1600" dirty="0" smtClean="0"/>
              <a:t>What is transparency?</a:t>
            </a:r>
          </a:p>
          <a:p>
            <a:r>
              <a:rPr lang="en-US" sz="1600" dirty="0" smtClean="0"/>
              <a:t>How to understand an NLP model?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Do we want to understand model predictions overall or just for some examples?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How </a:t>
            </a:r>
            <a:r>
              <a:rPr lang="en-US" sz="1600" dirty="0">
                <a:solidFill>
                  <a:schemeClr val="bg1"/>
                </a:solidFill>
              </a:rPr>
              <a:t>do we get the explanations?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What to </a:t>
            </a:r>
            <a:r>
              <a:rPr lang="en-US" sz="1600" dirty="0">
                <a:solidFill>
                  <a:schemeClr val="bg1"/>
                </a:solidFill>
              </a:rPr>
              <a:t>explain?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How do we present the explanations?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Keep human in the loop</a:t>
            </a:r>
          </a:p>
          <a:p>
            <a:pPr marL="717550" lvl="2" indent="-285750">
              <a:buFont typeface="Arial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/>
              <a:t>Key </a:t>
            </a:r>
            <a:r>
              <a:rPr lang="en-US" sz="1600" dirty="0" smtClean="0"/>
              <a:t>Takeaways</a:t>
            </a:r>
            <a:endParaRPr lang="en-US" sz="1600" dirty="0"/>
          </a:p>
          <a:p>
            <a:r>
              <a:rPr lang="en-US" sz="1600" b="1" dirty="0"/>
              <a:t>Learning </a:t>
            </a:r>
            <a:r>
              <a:rPr lang="en-US" sz="1600" b="1" dirty="0" smtClean="0"/>
              <a:t>Outcomes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Awareness of the transparency requirement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Knowledge of the transparency workflow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Ability to distinguish types of transparency methods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6474" y="46923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9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799" y="1028242"/>
            <a:ext cx="5030537" cy="2432268"/>
          </a:xfrm>
        </p:spPr>
        <p:txBody>
          <a:bodyPr>
            <a:noAutofit/>
          </a:bodyPr>
          <a:lstStyle/>
          <a:p>
            <a:r>
              <a:rPr lang="en-US" sz="1600" dirty="0"/>
              <a:t>Ethically permissible design, implementation and outcome of the AI </a:t>
            </a:r>
            <a:r>
              <a:rPr lang="en-US" sz="1600" dirty="0" smtClean="0"/>
              <a:t>system -&gt; Design lectures</a:t>
            </a:r>
          </a:p>
          <a:p>
            <a:r>
              <a:rPr lang="en-US" sz="1600" dirty="0" smtClean="0"/>
              <a:t>Ability </a:t>
            </a:r>
            <a:r>
              <a:rPr lang="en-US" sz="1600" dirty="0"/>
              <a:t>of the AI system to explain its decisions :</a:t>
            </a:r>
            <a:endParaRPr lang="en-US" sz="1600" dirty="0" smtClean="0"/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Understanding </a:t>
            </a:r>
            <a:r>
              <a:rPr lang="en-US" sz="1600" dirty="0">
                <a:solidFill>
                  <a:schemeClr val="bg1"/>
                </a:solidFill>
              </a:rPr>
              <a:t>the rationale behind </a:t>
            </a:r>
            <a:r>
              <a:rPr lang="en-US" sz="1600" dirty="0" smtClean="0">
                <a:solidFill>
                  <a:schemeClr val="bg1"/>
                </a:solidFill>
              </a:rPr>
              <a:t>model’s decision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We </a:t>
            </a:r>
            <a:r>
              <a:rPr lang="en-US" sz="1600" dirty="0">
                <a:solidFill>
                  <a:schemeClr val="bg1"/>
                </a:solidFill>
              </a:rPr>
              <a:t>often </a:t>
            </a:r>
            <a:r>
              <a:rPr lang="en-US" sz="1600" dirty="0" smtClean="0">
                <a:solidFill>
                  <a:schemeClr val="bg1"/>
                </a:solidFill>
              </a:rPr>
              <a:t>use </a:t>
            </a:r>
            <a:r>
              <a:rPr lang="en-US" sz="1600" dirty="0">
                <a:solidFill>
                  <a:schemeClr val="bg1"/>
                </a:solidFill>
              </a:rPr>
              <a:t>the metaphor </a:t>
            </a:r>
            <a:r>
              <a:rPr lang="en-US" sz="1600" dirty="0" smtClean="0">
                <a:solidFill>
                  <a:schemeClr val="bg1"/>
                </a:solidFill>
              </a:rPr>
              <a:t>“opening </a:t>
            </a:r>
            <a:r>
              <a:rPr lang="en-US" sz="1600" dirty="0">
                <a:solidFill>
                  <a:schemeClr val="bg1"/>
                </a:solidFill>
              </a:rPr>
              <a:t>the black </a:t>
            </a:r>
            <a:r>
              <a:rPr lang="en-US" sz="1600" dirty="0" smtClean="0">
                <a:solidFill>
                  <a:schemeClr val="bg1"/>
                </a:solidFill>
              </a:rPr>
              <a:t>box”</a:t>
            </a:r>
            <a:endParaRPr lang="en-US" sz="1600" dirty="0"/>
          </a:p>
          <a:p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What is transparency?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5652197" y="4435051"/>
            <a:ext cx="2951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u="sng" dirty="0">
                <a:solidFill>
                  <a:srgbClr val="0097A7"/>
                </a:solidFill>
                <a:latin typeface="Arial" charset="0"/>
                <a:hlinkClick r:id="rId2"/>
              </a:rPr>
              <a:t>https://</a:t>
            </a:r>
            <a:r>
              <a:rPr lang="en-US" sz="900" u="sng" dirty="0" err="1" smtClean="0">
                <a:solidFill>
                  <a:srgbClr val="0097A7"/>
                </a:solidFill>
                <a:latin typeface="Arial" charset="0"/>
                <a:hlinkClick r:id="rId2"/>
              </a:rPr>
              <a:t>www.reuters.com</a:t>
            </a:r>
            <a:r>
              <a:rPr lang="en-US" sz="900" u="sng" dirty="0" smtClean="0">
                <a:solidFill>
                  <a:srgbClr val="0097A7"/>
                </a:solidFill>
                <a:latin typeface="Arial" charset="0"/>
                <a:hlinkClick r:id="rId2"/>
              </a:rPr>
              <a:t>/article/uk-health-coronavirus-italy-robots-idUKKBN21J68H?edition-redirect=</a:t>
            </a:r>
            <a:r>
              <a:rPr lang="en-US" sz="900" u="sng" dirty="0" err="1" smtClean="0">
                <a:solidFill>
                  <a:srgbClr val="0097A7"/>
                </a:solidFill>
                <a:latin typeface="Arial" charset="0"/>
                <a:hlinkClick r:id="rId2"/>
              </a:rPr>
              <a:t>uk</a:t>
            </a:r>
            <a:r>
              <a:rPr lang="en-US" sz="900" u="sng" dirty="0" smtClean="0">
                <a:solidFill>
                  <a:srgbClr val="0097A7"/>
                </a:solidFill>
                <a:latin typeface="Arial" charset="0"/>
                <a:hlinkClick r:id="rId2"/>
              </a:rPr>
              <a:t>/</a:t>
            </a:r>
            <a:endParaRPr lang="en-US" sz="900" dirty="0"/>
          </a:p>
        </p:txBody>
      </p:sp>
      <p:pic>
        <p:nvPicPr>
          <p:cNvPr id="1028" name="Picture 4" descr="https://lh3.googleusercontent.com/FL5aVQvqGi-JXPrQAg1XXgqIYL1A82ji6YeB0tMEgaKIUN7LQT4rt-4ubxnPX8lrRq6F5zVuETkOaYUkzAmxiIoeg1eI7ZrBdJ4P3w6wBxJ3LhF3441_XV28SbEsvikRQgK-VeDqyb75xfiUHOX4NSATGPUapmnxgZHrWuTTfRqZ15zPNpu9YE0s4-w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857" y="1227221"/>
            <a:ext cx="2598821" cy="173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0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799" y="1028242"/>
            <a:ext cx="5030537" cy="1931526"/>
          </a:xfrm>
        </p:spPr>
        <p:txBody>
          <a:bodyPr>
            <a:noAutofit/>
          </a:bodyPr>
          <a:lstStyle/>
          <a:p>
            <a:r>
              <a:rPr lang="en-US" sz="1600" dirty="0"/>
              <a:t>Data-driven methods are not intuitive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Learning from experience without clearly defined </a:t>
            </a:r>
            <a:r>
              <a:rPr lang="en-US" sz="1600" dirty="0" smtClean="0">
                <a:solidFill>
                  <a:schemeClr val="bg1"/>
                </a:solidFill>
              </a:rPr>
              <a:t>human-readable </a:t>
            </a:r>
            <a:r>
              <a:rPr lang="en-US" sz="1600" dirty="0">
                <a:solidFill>
                  <a:schemeClr val="bg1"/>
                </a:solidFill>
              </a:rPr>
              <a:t>relations</a:t>
            </a:r>
          </a:p>
          <a:p>
            <a:r>
              <a:rPr lang="en-US" sz="1600" dirty="0" smtClean="0"/>
              <a:t>State-of-the-art </a:t>
            </a:r>
            <a:r>
              <a:rPr lang="en-US" sz="1600" dirty="0"/>
              <a:t>neural </a:t>
            </a:r>
            <a:r>
              <a:rPr lang="en-US" sz="1600" dirty="0" smtClean="0"/>
              <a:t>models are black </a:t>
            </a:r>
            <a:r>
              <a:rPr lang="en-US" sz="1600" dirty="0"/>
              <a:t>box </a:t>
            </a:r>
          </a:p>
          <a:p>
            <a:r>
              <a:rPr lang="en-US" sz="1600" dirty="0"/>
              <a:t>Approximation given by the neural network does not provide insights on the function being </a:t>
            </a:r>
            <a:r>
              <a:rPr lang="en-US" sz="1600" dirty="0" smtClean="0"/>
              <a:t>approximated</a:t>
            </a:r>
            <a:endParaRPr lang="en-US" sz="16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What is transparency?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5652197" y="4435051"/>
            <a:ext cx="2951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u="sng" dirty="0">
                <a:solidFill>
                  <a:srgbClr val="0097A7"/>
                </a:solidFill>
                <a:latin typeface="Arial" charset="0"/>
                <a:hlinkClick r:id="rId2"/>
              </a:rPr>
              <a:t>https://</a:t>
            </a:r>
            <a:r>
              <a:rPr lang="en-US" sz="900" u="sng" dirty="0" err="1" smtClean="0">
                <a:solidFill>
                  <a:srgbClr val="0097A7"/>
                </a:solidFill>
                <a:latin typeface="Arial" charset="0"/>
                <a:hlinkClick r:id="rId2"/>
              </a:rPr>
              <a:t>www.reuters.com</a:t>
            </a:r>
            <a:r>
              <a:rPr lang="en-US" sz="900" u="sng" dirty="0" smtClean="0">
                <a:solidFill>
                  <a:srgbClr val="0097A7"/>
                </a:solidFill>
                <a:latin typeface="Arial" charset="0"/>
                <a:hlinkClick r:id="rId2"/>
              </a:rPr>
              <a:t>/article/uk-health-coronavirus-italy-robots-idUKKBN21J68H?edition-redirect=</a:t>
            </a:r>
            <a:r>
              <a:rPr lang="en-US" sz="900" u="sng" dirty="0" err="1" smtClean="0">
                <a:solidFill>
                  <a:srgbClr val="0097A7"/>
                </a:solidFill>
                <a:latin typeface="Arial" charset="0"/>
                <a:hlinkClick r:id="rId2"/>
              </a:rPr>
              <a:t>uk</a:t>
            </a:r>
            <a:r>
              <a:rPr lang="en-US" sz="900" u="sng" dirty="0" smtClean="0">
                <a:solidFill>
                  <a:srgbClr val="0097A7"/>
                </a:solidFill>
                <a:latin typeface="Arial" charset="0"/>
                <a:hlinkClick r:id="rId2"/>
              </a:rPr>
              <a:t>/</a:t>
            </a:r>
            <a:endParaRPr lang="en-US" sz="900" dirty="0"/>
          </a:p>
        </p:txBody>
      </p:sp>
      <p:pic>
        <p:nvPicPr>
          <p:cNvPr id="1028" name="Picture 4" descr="https://lh3.googleusercontent.com/FL5aVQvqGi-JXPrQAg1XXgqIYL1A82ji6YeB0tMEgaKIUN7LQT4rt-4ubxnPX8lrRq6F5zVuETkOaYUkzAmxiIoeg1eI7ZrBdJ4P3w6wBxJ3LhF3441_XV28SbEsvikRQgK-VeDqyb75xfiUHOX4NSATGPUapmnxgZHrWuTTfRqZ15zPNpu9YE0s4-w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857" y="1227221"/>
            <a:ext cx="2598821" cy="173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799" y="1028242"/>
            <a:ext cx="5030537" cy="2432268"/>
          </a:xfrm>
        </p:spPr>
        <p:txBody>
          <a:bodyPr>
            <a:noAutofit/>
          </a:bodyPr>
          <a:lstStyle/>
          <a:p>
            <a:r>
              <a:rPr lang="en-US" sz="1600" dirty="0"/>
              <a:t>Data-driven methods are not intuitive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Learning from experience without clearly defined </a:t>
            </a:r>
            <a:r>
              <a:rPr lang="en-US" sz="1600" dirty="0" smtClean="0">
                <a:solidFill>
                  <a:schemeClr val="bg1"/>
                </a:solidFill>
              </a:rPr>
              <a:t>human-readable </a:t>
            </a:r>
            <a:r>
              <a:rPr lang="en-US" sz="1600" dirty="0">
                <a:solidFill>
                  <a:schemeClr val="bg1"/>
                </a:solidFill>
              </a:rPr>
              <a:t>relations</a:t>
            </a:r>
          </a:p>
          <a:p>
            <a:r>
              <a:rPr lang="en-US" sz="1600" dirty="0" smtClean="0"/>
              <a:t>State-of-the-art </a:t>
            </a:r>
            <a:r>
              <a:rPr lang="en-US" sz="1600" dirty="0"/>
              <a:t>neural </a:t>
            </a:r>
            <a:r>
              <a:rPr lang="en-US" sz="1600" dirty="0" smtClean="0"/>
              <a:t>models are black </a:t>
            </a:r>
            <a:r>
              <a:rPr lang="en-US" sz="1600" dirty="0"/>
              <a:t>box </a:t>
            </a:r>
          </a:p>
          <a:p>
            <a:r>
              <a:rPr lang="en-US" sz="1600" dirty="0"/>
              <a:t>Approximation given by the neural network will not give you any insight on the function being approximated</a:t>
            </a:r>
          </a:p>
          <a:p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What is transparency?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5652197" y="4435051"/>
            <a:ext cx="2951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u="sng" dirty="0">
                <a:solidFill>
                  <a:srgbClr val="0097A7"/>
                </a:solidFill>
                <a:latin typeface="Arial" charset="0"/>
                <a:hlinkClick r:id="rId2"/>
              </a:rPr>
              <a:t>https://</a:t>
            </a:r>
            <a:r>
              <a:rPr lang="en-US" sz="900" u="sng" dirty="0" err="1" smtClean="0">
                <a:solidFill>
                  <a:srgbClr val="0097A7"/>
                </a:solidFill>
                <a:latin typeface="Arial" charset="0"/>
                <a:hlinkClick r:id="rId2"/>
              </a:rPr>
              <a:t>www.reuters.com</a:t>
            </a:r>
            <a:r>
              <a:rPr lang="en-US" sz="900" u="sng" dirty="0" smtClean="0">
                <a:solidFill>
                  <a:srgbClr val="0097A7"/>
                </a:solidFill>
                <a:latin typeface="Arial" charset="0"/>
                <a:hlinkClick r:id="rId2"/>
              </a:rPr>
              <a:t>/article/uk-health-coronavirus-italy-robots-idUKKBN21J68H?edition-redirect=</a:t>
            </a:r>
            <a:r>
              <a:rPr lang="en-US" sz="900" u="sng" dirty="0" err="1" smtClean="0">
                <a:solidFill>
                  <a:srgbClr val="0097A7"/>
                </a:solidFill>
                <a:latin typeface="Arial" charset="0"/>
                <a:hlinkClick r:id="rId2"/>
              </a:rPr>
              <a:t>uk</a:t>
            </a:r>
            <a:r>
              <a:rPr lang="en-US" sz="900" u="sng" dirty="0" smtClean="0">
                <a:solidFill>
                  <a:srgbClr val="0097A7"/>
                </a:solidFill>
                <a:latin typeface="Arial" charset="0"/>
                <a:hlinkClick r:id="rId2"/>
              </a:rPr>
              <a:t>/</a:t>
            </a:r>
            <a:endParaRPr lang="en-US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1070811" y="3549316"/>
            <a:ext cx="3489158" cy="3248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How to make the model transparent?</a:t>
            </a:r>
          </a:p>
        </p:txBody>
      </p:sp>
      <p:pic>
        <p:nvPicPr>
          <p:cNvPr id="20482" name="Picture 2" descr="https://lh5.googleusercontent.com/MR09CjQDTIVF2BKZzyPPWH-IkEZ10d1gllo3G0JGSr6C_-tyMiQbyDH0GQLanBPtYxp_7XJ-ZQsAiNEAsuWX-1whHCeo2qsgIRnLfleex7axf7aJuxBmXUdDLcYwXZ73E6p91R1VnA_kQjeffzWgxxW7iL8WmmOLHKjA1tUaekne1A80GAt5cJiI9P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36" y="1028242"/>
            <a:ext cx="2968635" cy="174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6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238922"/>
            <a:ext cx="5331326" cy="3609803"/>
          </a:xfrm>
        </p:spPr>
        <p:txBody>
          <a:bodyPr>
            <a:noAutofit/>
          </a:bodyPr>
          <a:lstStyle/>
          <a:p>
            <a:r>
              <a:rPr lang="en-US" sz="1600" dirty="0"/>
              <a:t>Global explanations explain the model </a:t>
            </a:r>
            <a:r>
              <a:rPr lang="en-US" sz="1600" dirty="0" smtClean="0"/>
              <a:t>overall</a:t>
            </a:r>
            <a:endParaRPr lang="en-US" sz="1600" dirty="0"/>
          </a:p>
          <a:p>
            <a:pPr lvl="2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They are not intuitive for humans</a:t>
            </a:r>
            <a:endParaRPr lang="en-US" sz="1600" dirty="0">
              <a:solidFill>
                <a:schemeClr val="bg1"/>
              </a:solidFill>
            </a:endParaRPr>
          </a:p>
          <a:p>
            <a:pPr lvl="2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Work </a:t>
            </a:r>
            <a:r>
              <a:rPr lang="en-US" sz="1600" dirty="0" smtClean="0">
                <a:solidFill>
                  <a:schemeClr val="bg1"/>
                </a:solidFill>
              </a:rPr>
              <a:t>for </a:t>
            </a:r>
            <a:r>
              <a:rPr lang="en-US" sz="1600" dirty="0">
                <a:solidFill>
                  <a:schemeClr val="bg1"/>
                </a:solidFill>
              </a:rPr>
              <a:t>significant </a:t>
            </a:r>
            <a:r>
              <a:rPr lang="en-US" sz="1600" dirty="0" smtClean="0">
                <a:solidFill>
                  <a:schemeClr val="bg1"/>
                </a:solidFill>
              </a:rPr>
              <a:t>problems (such </a:t>
            </a:r>
            <a:r>
              <a:rPr lang="en-US" sz="1600" dirty="0">
                <a:solidFill>
                  <a:schemeClr val="bg1"/>
                </a:solidFill>
              </a:rPr>
              <a:t>as gender </a:t>
            </a:r>
            <a:r>
              <a:rPr lang="en-US" sz="1600" dirty="0" smtClean="0">
                <a:solidFill>
                  <a:schemeClr val="bg1"/>
                </a:solidFill>
              </a:rPr>
              <a:t>bias)</a:t>
            </a:r>
            <a:endParaRPr lang="en-US" sz="1600" dirty="0" smtClean="0"/>
          </a:p>
          <a:p>
            <a:r>
              <a:rPr lang="en-US" sz="1600" dirty="0" smtClean="0"/>
              <a:t>Local </a:t>
            </a:r>
            <a:r>
              <a:rPr lang="en-US" sz="1600" dirty="0"/>
              <a:t>explanations explain </a:t>
            </a:r>
            <a:r>
              <a:rPr lang="en-US" sz="1600" dirty="0" smtClean="0"/>
              <a:t>model predictions </a:t>
            </a:r>
            <a:r>
              <a:rPr lang="en-US" sz="1600" dirty="0"/>
              <a:t>for individual </a:t>
            </a:r>
            <a:r>
              <a:rPr lang="en-US" sz="1600" dirty="0" smtClean="0"/>
              <a:t>inputs</a:t>
            </a:r>
          </a:p>
          <a:p>
            <a:pPr lvl="2" indent="-28800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Costly human help </a:t>
            </a:r>
            <a:r>
              <a:rPr lang="en-US" sz="1600" dirty="0">
                <a:solidFill>
                  <a:schemeClr val="bg1"/>
                </a:solidFill>
              </a:rPr>
              <a:t>to inspect </a:t>
            </a:r>
            <a:r>
              <a:rPr lang="en-US" sz="1600" dirty="0" smtClean="0">
                <a:solidFill>
                  <a:schemeClr val="bg1"/>
                </a:solidFill>
              </a:rPr>
              <a:t>explanations for every </a:t>
            </a:r>
            <a:r>
              <a:rPr lang="en-US" sz="1600" dirty="0">
                <a:solidFill>
                  <a:schemeClr val="bg1"/>
                </a:solidFill>
              </a:rPr>
              <a:t>single </a:t>
            </a:r>
            <a:r>
              <a:rPr lang="en-US" sz="1600" dirty="0" smtClean="0">
                <a:solidFill>
                  <a:schemeClr val="bg1"/>
                </a:solidFill>
              </a:rPr>
              <a:t>example</a:t>
            </a:r>
          </a:p>
          <a:p>
            <a:pPr lvl="2" indent="-288000">
              <a:buFont typeface="Arial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/>
              <a:t>We can also generating explanations for a group of predictions  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However, we need to choose right groups of examples</a:t>
            </a:r>
          </a:p>
          <a:p>
            <a:pPr lvl="2" indent="-288000">
              <a:buFont typeface="Arial" charset="0"/>
              <a:buChar char="•"/>
            </a:pPr>
            <a:endParaRPr lang="en-US" sz="1600" dirty="0"/>
          </a:p>
          <a:p>
            <a:pPr lvl="2" indent="-288000">
              <a:buFont typeface="Arial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799" y="380532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Do we want to understand model predictions overall or just for some examples?</a:t>
            </a:r>
          </a:p>
        </p:txBody>
      </p:sp>
      <p:pic>
        <p:nvPicPr>
          <p:cNvPr id="21506" name="Picture 2" descr="https://lh3.googleusercontent.com/sXVVSzBx0JnZfUOMUhg8WIXacO76GUP6F3XZ_dGIU6FEsGjlKsVzkL4vXHqiRkLDXXHZEyoh9WGl-4t1O6UuMGDIg_3jWAYD3wIHlyfa9jg3NMvNzr7RMn0bXTvQpOMUdgHhH5GeXCYbwPBmyj39etzQsJqsalRw6HDjlH0fdTbsAndx9VhrkKcKzPIj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1" b="46920"/>
          <a:stretch/>
        </p:blipFill>
        <p:spPr bwMode="auto">
          <a:xfrm>
            <a:off x="6048227" y="831475"/>
            <a:ext cx="2078082" cy="101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8913" y="3242510"/>
            <a:ext cx="2555690" cy="469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love this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necklace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134727" y="1931550"/>
            <a:ext cx="0" cy="3128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46758" y="3874168"/>
            <a:ext cx="0" cy="3128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56882" y="2352901"/>
            <a:ext cx="2555690" cy="3092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i="0" u="none" strike="noStrike" kern="1200" normalizeH="0" baseline="0" noProof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Topic: Clothing &amp; Jewelry</a:t>
            </a:r>
            <a:endParaRPr kumimoji="0" lang="en-US" sz="1600" i="0" u="none" strike="noStrike" kern="1200" normalizeH="0" baseline="0" noProof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8913" y="4250426"/>
            <a:ext cx="2555690" cy="3092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i="0" u="none" strike="noStrike" kern="1200" normalizeH="0" baseline="0" noProof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Topic: Clothing &amp; Jewelry</a:t>
            </a:r>
            <a:endParaRPr kumimoji="0" lang="en-US" sz="1600" i="0" u="none" strike="noStrike" kern="1200" normalizeH="0" baseline="0" noProof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0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799" y="986258"/>
            <a:ext cx="5597358" cy="2647279"/>
          </a:xfrm>
        </p:spPr>
        <p:txBody>
          <a:bodyPr>
            <a:noAutofit/>
          </a:bodyPr>
          <a:lstStyle/>
          <a:p>
            <a:r>
              <a:rPr lang="en-US" sz="1600" dirty="0"/>
              <a:t>Self-explaining </a:t>
            </a:r>
            <a:r>
              <a:rPr lang="en-US" sz="1600" dirty="0" smtClean="0"/>
              <a:t>methods</a:t>
            </a:r>
          </a:p>
          <a:p>
            <a:pPr lvl="2" indent="-28800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Interpretable </a:t>
            </a:r>
            <a:r>
              <a:rPr lang="en-US" sz="1600" dirty="0">
                <a:solidFill>
                  <a:schemeClr val="bg1"/>
                </a:solidFill>
              </a:rPr>
              <a:t>techniques Machine Learning techniques (e.g., Naive Bayes, Logistic regression, Decision Trees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lvl="2" indent="-288000">
              <a:buFont typeface="Arial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/>
              <a:t>Post-hoc </a:t>
            </a:r>
            <a:r>
              <a:rPr lang="en-US" sz="1600" dirty="0"/>
              <a:t>(after-the-fact) explanation methods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Model-agnostic 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Deduce explanations from a trained model or using </a:t>
            </a:r>
            <a:r>
              <a:rPr lang="en-US" sz="1600" dirty="0">
                <a:solidFill>
                  <a:schemeClr val="bg1"/>
                </a:solidFill>
              </a:rPr>
              <a:t>prediction </a:t>
            </a:r>
            <a:r>
              <a:rPr lang="en-US" sz="1600" dirty="0" smtClean="0">
                <a:solidFill>
                  <a:schemeClr val="bg1"/>
                </a:solidFill>
              </a:rPr>
              <a:t>results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799" y="380532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How do we get the explanations?</a:t>
            </a:r>
          </a:p>
        </p:txBody>
      </p:sp>
      <p:pic>
        <p:nvPicPr>
          <p:cNvPr id="22530" name="Picture 2" descr="https://lh5.googleusercontent.com/tRSxjbfxHCo504jYp_Y3AQq65CmHOFcvhu-Ng7kDJv6UFBStNwYDLLqr7CLjXu2E8FMKTG29lvC5MmVTWh8fyV-ThyJLCY-mhwM_rrDuOvim9ReigLWeh_TXjGbz3YNJwFtst6SJq8RErI3FeGpsmY_nyHb6rRrD8klnUcK7MRYnYUCxQK6volszJbz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157" y="986258"/>
            <a:ext cx="2683042" cy="159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6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973548"/>
            <a:ext cx="5174916" cy="2058410"/>
          </a:xfrm>
        </p:spPr>
        <p:txBody>
          <a:bodyPr>
            <a:noAutofit/>
          </a:bodyPr>
          <a:lstStyle/>
          <a:p>
            <a:r>
              <a:rPr lang="en-US" sz="1600" dirty="0" smtClean="0"/>
              <a:t>We can </a:t>
            </a:r>
            <a:r>
              <a:rPr lang="en-US" sz="1600" dirty="0" err="1" smtClean="0"/>
              <a:t>analyse</a:t>
            </a:r>
            <a:r>
              <a:rPr lang="en-US" sz="1600" dirty="0" smtClean="0"/>
              <a:t> attention scores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Attention </a:t>
            </a:r>
            <a:r>
              <a:rPr lang="en-US" sz="1600" dirty="0">
                <a:solidFill>
                  <a:schemeClr val="bg1"/>
                </a:solidFill>
              </a:rPr>
              <a:t>layers </a:t>
            </a:r>
            <a:r>
              <a:rPr lang="en-US" sz="1600" dirty="0" smtClean="0">
                <a:solidFill>
                  <a:schemeClr val="bg1"/>
                </a:solidFill>
              </a:rPr>
              <a:t>present or can </a:t>
            </a:r>
            <a:r>
              <a:rPr lang="en-US" sz="1600" dirty="0">
                <a:solidFill>
                  <a:schemeClr val="bg1"/>
                </a:solidFill>
              </a:rPr>
              <a:t>be added to most </a:t>
            </a:r>
            <a:r>
              <a:rPr lang="en-US" sz="1600" dirty="0" smtClean="0">
                <a:solidFill>
                  <a:schemeClr val="bg1"/>
                </a:solidFill>
              </a:rPr>
              <a:t>neural architectures 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It can </a:t>
            </a:r>
            <a:r>
              <a:rPr lang="en-US" sz="1600" dirty="0">
                <a:solidFill>
                  <a:schemeClr val="bg1"/>
                </a:solidFill>
              </a:rPr>
              <a:t>help indicate where </a:t>
            </a:r>
            <a:r>
              <a:rPr lang="en-US" sz="1600" dirty="0" smtClean="0">
                <a:solidFill>
                  <a:schemeClr val="bg1"/>
                </a:solidFill>
              </a:rPr>
              <a:t>the </a:t>
            </a:r>
            <a:r>
              <a:rPr lang="en-US" sz="1600" dirty="0">
                <a:solidFill>
                  <a:schemeClr val="bg1"/>
                </a:solidFill>
              </a:rPr>
              <a:t>model is “focusing</a:t>
            </a:r>
            <a:r>
              <a:rPr lang="en-US" sz="1600" dirty="0" smtClean="0">
                <a:solidFill>
                  <a:schemeClr val="bg1"/>
                </a:solidFill>
              </a:rPr>
              <a:t>”</a:t>
            </a:r>
          </a:p>
          <a:p>
            <a:pPr marL="717550" lvl="2" indent="-285750">
              <a:buFont typeface="Arial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/>
              <a:t>Calibration of machine learning models compares the distribution of the probability predicted by models with the distribution of probabilities observed in real data </a:t>
            </a:r>
          </a:p>
          <a:p>
            <a:r>
              <a:rPr lang="en-US" sz="1600" dirty="0" smtClean="0"/>
              <a:t>Gradient (rate of change) of </a:t>
            </a:r>
            <a:r>
              <a:rPr lang="en-US" sz="1600" dirty="0"/>
              <a:t>the output with respect to the input words </a:t>
            </a:r>
          </a:p>
          <a:p>
            <a:pPr lvl="2" indent="-288000">
              <a:buFont typeface="Arial" charset="0"/>
              <a:buChar char="•"/>
            </a:pPr>
            <a:endParaRPr lang="en-US" sz="16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799" y="380532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How do we get the explanations?</a:t>
            </a:r>
          </a:p>
        </p:txBody>
      </p:sp>
      <p:pic>
        <p:nvPicPr>
          <p:cNvPr id="23554" name="Picture 2" descr="https://lh6.googleusercontent.com/9O2dUXAW63Xsi95Pjw7HIKjXMrGQrjPMevs3ggWzPP1jfIp9HEnXeA2pISH02eKLFx3P7ZhJGnAdQv2DBZrBLq23WlBu_n3nJObPDNF-9HGUyX2b6ZvPVXPt-rhp4hdtB35U2ta-vBN-25EP9M63cmeRyfyVXGFr9_acs02pjF2sIDUSM2JRwo9q_WN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664" y="589548"/>
            <a:ext cx="1997242" cy="188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5967664" y="2713257"/>
            <a:ext cx="2120055" cy="5503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i="0" u="none" strike="noStrike" kern="1200" normalizeH="0" baseline="0" noProof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Attention</a:t>
            </a:r>
            <a:r>
              <a:rPr kumimoji="0" lang="en-US" sz="1600" i="0" u="none" strike="noStrike" kern="1200" normalizeH="0" noProof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correctly refers </a:t>
            </a:r>
            <a:r>
              <a:rPr kumimoji="0" lang="en-US" sz="1600" i="0" u="none" strike="noStrike" kern="1200" normalizeH="0" baseline="0" noProof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“It” to </a:t>
            </a:r>
            <a:r>
              <a:rPr kumimoji="0" lang="en-US" sz="1600" i="0" u="none" strike="noStrike" kern="1200" normalizeH="0" baseline="0" noProof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“animal”</a:t>
            </a:r>
            <a:endParaRPr kumimoji="0" lang="en-US" sz="1600" i="0" u="none" strike="noStrike" kern="1200" normalizeH="0" baseline="0" noProof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556" name="Picture 4" descr="https://lh4.googleusercontent.com/UQIcMRibjrrZcKwQa5-uOyOqKvepXJDvrxDV0MBM4-Q98MouJz7cOXnfytygiVWlyq0FBF0higtyVaTuYbcDrB933bBJGy76BTC9bYtyLNO0E9PBUGuehopYU295p6eCHxhb4_dluPIBKAWFpLoy_zfaNr2Mc4KaVbz06WmXT56Rad-po9WMbncKdqW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648" y="3440773"/>
            <a:ext cx="2003258" cy="133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8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799" y="973548"/>
            <a:ext cx="8495633" cy="736443"/>
          </a:xfrm>
        </p:spPr>
        <p:txBody>
          <a:bodyPr>
            <a:noAutofit/>
          </a:bodyPr>
          <a:lstStyle/>
          <a:p>
            <a:r>
              <a:rPr lang="en-US" sz="1600" dirty="0" smtClean="0"/>
              <a:t>With no </a:t>
            </a:r>
            <a:r>
              <a:rPr lang="en-US" sz="1600" dirty="0"/>
              <a:t>access to the model parameters, we train another </a:t>
            </a:r>
            <a:r>
              <a:rPr lang="en-US" sz="1600" dirty="0" smtClean="0"/>
              <a:t>explainer model </a:t>
            </a:r>
            <a:r>
              <a:rPr lang="en-US" sz="1600" dirty="0"/>
              <a:t>that </a:t>
            </a:r>
            <a:r>
              <a:rPr lang="en-US" sz="1600" dirty="0" smtClean="0"/>
              <a:t>predicts important </a:t>
            </a:r>
            <a:r>
              <a:rPr lang="en-US" sz="1600" dirty="0"/>
              <a:t>input words given the input to the target model and </a:t>
            </a:r>
            <a:r>
              <a:rPr lang="en-US" sz="1600"/>
              <a:t>its </a:t>
            </a:r>
            <a:r>
              <a:rPr lang="en-US" sz="1600" smtClean="0"/>
              <a:t>prediction</a:t>
            </a:r>
            <a:endParaRPr lang="en-US" sz="16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799" y="380532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How do we get the explanations?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821562" y="2638900"/>
            <a:ext cx="1263316" cy="98139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799" y="2657226"/>
            <a:ext cx="1710980" cy="3092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i="0" u="none" strike="noStrike" kern="1200" normalizeH="0" baseline="0" noProof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 hate this movie</a:t>
            </a:r>
            <a:endParaRPr kumimoji="0" lang="en-US" sz="1600" i="0" u="none" strike="noStrike" kern="1200" normalizeH="0" baseline="0" noProof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04515" y="4214424"/>
            <a:ext cx="1263316" cy="5534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Explainer model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090642" y="3108493"/>
            <a:ext cx="603586" cy="113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090642" y="3405134"/>
            <a:ext cx="603586" cy="113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84625" y="2800499"/>
            <a:ext cx="603586" cy="113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15216" y="2844483"/>
            <a:ext cx="603586" cy="113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18221" y="3118246"/>
            <a:ext cx="603586" cy="113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06190" y="3405134"/>
            <a:ext cx="603586" cy="113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50408" y="2701209"/>
            <a:ext cx="844220" cy="3092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Negative</a:t>
            </a:r>
            <a:endParaRPr kumimoji="0" lang="en-US" sz="1600" i="0" u="none" strike="noStrike" kern="1200" normalizeH="0" baseline="0" noProof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1799" y="3279016"/>
            <a:ext cx="1710980" cy="3092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i="0" u="none" strike="noStrike" kern="1200" normalizeH="0" baseline="0" noProof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1600" i="0" u="none" strike="dblStrike" kern="1200" normalizeH="0" noProof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hate</a:t>
            </a:r>
            <a:r>
              <a:rPr kumimoji="0" lang="en-US" sz="1600" i="0" u="none" strike="noStrike" kern="1200" normalizeH="0" baseline="0" noProof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i="0" u="none" strike="noStrike" kern="1200" normalizeH="0" baseline="0" noProof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this movie</a:t>
            </a:r>
            <a:endParaRPr kumimoji="0" lang="en-US" sz="1600" i="0" u="none" strike="noStrike" kern="1200" normalizeH="0" baseline="0" noProof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1799" y="2929130"/>
            <a:ext cx="1710980" cy="3092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i="0" u="none" strike="noStrike" kern="1200" normalizeH="0" baseline="0" noProof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 hate this </a:t>
            </a:r>
            <a:r>
              <a:rPr kumimoji="0" lang="en-US" sz="1600" i="0" u="none" strike="dblStrike" kern="1200" normalizeH="0" noProof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movie</a:t>
            </a:r>
            <a:endParaRPr kumimoji="0" lang="en-US" sz="1600" i="0" u="none" strike="dblStrike" kern="1200" normalizeH="0" noProof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50408" y="3279015"/>
            <a:ext cx="844220" cy="3092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6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Positive</a:t>
            </a:r>
            <a:endParaRPr kumimoji="0" lang="en-US" sz="1600" i="0" u="none" strike="noStrike" kern="1200" normalizeH="0" baseline="0" noProof="0" dirty="0" smtClean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49403" y="2990112"/>
            <a:ext cx="844220" cy="3092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Negative</a:t>
            </a:r>
            <a:endParaRPr kumimoji="0" lang="en-US" sz="1600" i="0" u="none" strike="noStrike" kern="1200" normalizeH="0" baseline="0" noProof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32191" y="3583238"/>
            <a:ext cx="1621919" cy="5075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811935" y="3604588"/>
            <a:ext cx="1263092" cy="4990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093793" y="2433825"/>
            <a:ext cx="13036" cy="23088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79465" y="2193309"/>
            <a:ext cx="844220" cy="3092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Training</a:t>
            </a:r>
            <a:endParaRPr kumimoji="0" lang="en-US" sz="1600" i="0" u="none" strike="noStrike" kern="1200" normalizeH="0" baseline="0" noProof="0" dirty="0" smtClean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64426" y="2206544"/>
            <a:ext cx="966177" cy="3092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Inference</a:t>
            </a:r>
            <a:endParaRPr kumimoji="0" lang="en-US" sz="1600" i="0" u="none" strike="noStrike" kern="1200" normalizeH="0" baseline="0" noProof="0" dirty="0" smtClean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079884" y="3279015"/>
            <a:ext cx="1263316" cy="5534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Explainer model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233420" y="2650607"/>
            <a:ext cx="1710980" cy="3092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i="0" u="none" strike="noStrike" kern="1200" normalizeH="0" baseline="0" noProof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 hate this book</a:t>
            </a:r>
            <a:endParaRPr kumimoji="0" lang="en-US" sz="1600" i="0" u="none" strike="noStrike" kern="1200" normalizeH="0" baseline="0" noProof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647514" y="3967277"/>
            <a:ext cx="0" cy="3181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870032" y="2959860"/>
            <a:ext cx="777482" cy="2785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70962" y="4340089"/>
            <a:ext cx="1641237" cy="3092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600" i="0" u="none" strike="noStrike" kern="1200" normalizeH="0" baseline="0" noProof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1600" i="0" u="none" strike="noStrike" kern="1200" normalizeH="0" baseline="0" noProof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hate</a:t>
            </a:r>
            <a:r>
              <a:rPr kumimoji="0" lang="en-US" sz="1600" i="0" u="none" strike="noStrike" kern="1200" normalizeH="0" baseline="0" noProof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this book</a:t>
            </a:r>
            <a:endParaRPr kumimoji="0" lang="en-US" sz="1600" i="0" u="none" strike="noStrike" kern="1200" normalizeH="0" baseline="0" noProof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63020" y="2588620"/>
            <a:ext cx="844220" cy="3092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Negative</a:t>
            </a:r>
            <a:endParaRPr kumimoji="0" lang="en-US" sz="1600" i="0" u="none" strike="noStrike" kern="1200" normalizeH="0" baseline="0" noProof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7799914" y="2873769"/>
            <a:ext cx="610803" cy="3673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2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ring Presentation Palette">
      <a:dk1>
        <a:srgbClr val="1C1C1C"/>
      </a:dk1>
      <a:lt1>
        <a:sysClr val="window" lastClr="FFFFFF"/>
      </a:lt1>
      <a:dk2>
        <a:srgbClr val="404040"/>
      </a:dk2>
      <a:lt2>
        <a:srgbClr val="DEDEDE"/>
      </a:lt2>
      <a:accent1>
        <a:srgbClr val="00B0F0"/>
      </a:accent1>
      <a:accent2>
        <a:srgbClr val="0070C0"/>
      </a:accent2>
      <a:accent3>
        <a:srgbClr val="06CA7B"/>
      </a:accent3>
      <a:accent4>
        <a:srgbClr val="002060"/>
      </a:accent4>
      <a:accent5>
        <a:srgbClr val="7D02C2"/>
      </a:accent5>
      <a:accent6>
        <a:srgbClr val="FF007D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 Alan Turing Master PPT with intro slides_widescreen_v3" id="{5DFD5C9A-0A2C-4E03-B4D8-1CB4749D4479}" vid="{9C62355F-E4EE-46CD-BECD-0FFB3DDDDA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A62DCEA4FAE4394823B509BA2709F" ma:contentTypeVersion="" ma:contentTypeDescription="Create a new document." ma:contentTypeScope="" ma:versionID="f5bdc85b8c2b59763cc3d43b64e49cc8">
  <xsd:schema xmlns:xsd="http://www.w3.org/2001/XMLSchema" xmlns:xs="http://www.w3.org/2001/XMLSchema" xmlns:p="http://schemas.microsoft.com/office/2006/metadata/properties" xmlns:ns2="ddc16f2e-ac79-420b-bf02-152a3fab2b22" xmlns:ns3="e5618448-e42b-40ea-80d2-fe7c2030a18b" targetNamespace="http://schemas.microsoft.com/office/2006/metadata/properties" ma:root="true" ma:fieldsID="fbecd554eafde8c36c37c40c8fe240c8" ns2:_="" ns3:_="">
    <xsd:import namespace="ddc16f2e-ac79-420b-bf02-152a3fab2b22"/>
    <xsd:import namespace="e5618448-e42b-40ea-80d2-fe7c2030a1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309E38-7117-474E-A583-87FAE7C2EDA1}" ma:internalName="TaxCatchAll" ma:showField="CatchAllData" ma:web="{08a1f6fd-e710-4379-a5a2-b3883be714e7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18448-e42b-40ea-80d2-fe7c2030a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b5eb1a5-37e6-488e-b8f0-ddc5ba4663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16f2e-ac79-420b-bf02-152a3fab2b22" xsi:nil="true"/>
    <lcf76f155ced4ddcb4097134ff3c332f xmlns="e5618448-e42b-40ea-80d2-fe7c2030a18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13A9A8B-8FD3-436A-9B3D-7176B95C81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c16f2e-ac79-420b-bf02-152a3fab2b22"/>
    <ds:schemaRef ds:uri="e5618448-e42b-40ea-80d2-fe7c2030a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A361FC-9574-4D3A-922B-90EB7E3EAC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D3EDB7-0ABD-4BC6-9C2A-32E4FC10473A}">
  <ds:schemaRefs>
    <ds:schemaRef ds:uri="http://schemas.microsoft.com/office/2006/metadata/properties"/>
    <ds:schemaRef ds:uri="http://schemas.microsoft.com/office/infopath/2007/PartnerControls"/>
    <ds:schemaRef ds:uri="ddc16f2e-ac79-420b-bf02-152a3fab2b22"/>
    <ds:schemaRef ds:uri="e5618448-e42b-40ea-80d2-fe7c2030a18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</TotalTime>
  <Words>1033</Words>
  <Application>Microsoft Macintosh PowerPoint</Application>
  <PresentationFormat>On-screen Show (16:9)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Cambria Math</vt:lpstr>
      <vt:lpstr>Arial</vt:lpstr>
      <vt:lpstr>Office Theme</vt:lpstr>
      <vt:lpstr>Introduction into transparency in NLP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Yellow Balloon Ltd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Alan Turing Institute</dc:title>
  <dc:creator>Sophie Mclvor</dc:creator>
  <cp:lastModifiedBy>Julia Ive</cp:lastModifiedBy>
  <cp:revision>72</cp:revision>
  <cp:lastPrinted>2017-11-14T13:34:51Z</cp:lastPrinted>
  <dcterms:created xsi:type="dcterms:W3CDTF">2017-03-06T16:45:41Z</dcterms:created>
  <dcterms:modified xsi:type="dcterms:W3CDTF">2022-09-26T10:00:56Z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Keywords">
    <vt:lpwstr/>
  </property>
  <property fmtid="{D5CDD505-2E9C-101B-9397-08002B2CF9AE}" pid="3" name="ContentTypeId">
    <vt:lpwstr>0x01010059AA62DCEA4FAE4394823B509BA2709F</vt:lpwstr>
  </property>
</Properties>
</file>