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sldIdLst>
    <p:sldId id="831" r:id="rId5"/>
    <p:sldId id="836" r:id="rId6"/>
    <p:sldId id="837" r:id="rId7"/>
    <p:sldId id="872" r:id="rId8"/>
    <p:sldId id="890" r:id="rId9"/>
    <p:sldId id="892" r:id="rId10"/>
    <p:sldId id="893" r:id="rId11"/>
    <p:sldId id="906" r:id="rId12"/>
    <p:sldId id="907" r:id="rId13"/>
    <p:sldId id="916" r:id="rId14"/>
    <p:sldId id="918" r:id="rId15"/>
    <p:sldId id="920" r:id="rId16"/>
    <p:sldId id="877" r:id="rId17"/>
    <p:sldId id="917" r:id="rId18"/>
    <p:sldId id="908" r:id="rId19"/>
    <p:sldId id="909" r:id="rId20"/>
    <p:sldId id="910" r:id="rId21"/>
    <p:sldId id="911" r:id="rId22"/>
    <p:sldId id="912" r:id="rId23"/>
    <p:sldId id="913" r:id="rId24"/>
    <p:sldId id="914" r:id="rId25"/>
    <p:sldId id="915" r:id="rId26"/>
    <p:sldId id="921" r:id="rId27"/>
    <p:sldId id="919" r:id="rId28"/>
    <p:sldId id="881" r:id="rId29"/>
    <p:sldId id="922" r:id="rId30"/>
    <p:sldId id="849" r:id="rId31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6"/>
            <p14:sldId id="837"/>
            <p14:sldId id="872"/>
            <p14:sldId id="890"/>
            <p14:sldId id="892"/>
            <p14:sldId id="893"/>
            <p14:sldId id="906"/>
            <p14:sldId id="907"/>
            <p14:sldId id="916"/>
            <p14:sldId id="918"/>
            <p14:sldId id="920"/>
            <p14:sldId id="877"/>
            <p14:sldId id="91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21"/>
            <p14:sldId id="919"/>
            <p14:sldId id="881"/>
            <p14:sldId id="922"/>
            <p14:sldId id="8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CC"/>
    <a:srgbClr val="3DF5A2"/>
    <a:srgbClr val="0070C0"/>
    <a:srgbClr val="F26A0E"/>
    <a:srgbClr val="F1A00F"/>
    <a:srgbClr val="404040"/>
    <a:srgbClr val="1C1C1C"/>
    <a:srgbClr val="DEDEDE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9"/>
    <p:restoredTop sz="94063"/>
  </p:normalViewPr>
  <p:slideViewPr>
    <p:cSldViewPr snapToGrid="0">
      <p:cViewPr>
        <p:scale>
          <a:sx n="106" d="100"/>
          <a:sy n="106" d="100"/>
        </p:scale>
        <p:origin x="6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04/01/2023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xmlns="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xmlns="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xmlns="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xmlns="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xmlns="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xmlns="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xmlns="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xmlns="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xmlns="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xmlns="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xmlns="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xmlns="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184921"/>
            <a:ext cx="4353561" cy="690253"/>
          </a:xfrm>
        </p:spPr>
        <p:txBody>
          <a:bodyPr/>
          <a:lstStyle/>
          <a:p>
            <a:r>
              <a:rPr lang="en-US" dirty="0" smtClean="0"/>
              <a:t>Introduction into Classification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3833485"/>
            <a:ext cx="4353560" cy="454025"/>
          </a:xfrm>
        </p:spPr>
        <p:txBody>
          <a:bodyPr/>
          <a:lstStyle/>
          <a:p>
            <a:r>
              <a:rPr lang="en-GB" dirty="0" smtClean="0"/>
              <a:t>Julia 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50463" cy="3261475"/>
          </a:xfrm>
        </p:spPr>
        <p:txBody>
          <a:bodyPr>
            <a:noAutofit/>
          </a:bodyPr>
          <a:lstStyle/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 err="1"/>
              <a:t>Rumours</a:t>
            </a:r>
            <a:r>
              <a:rPr lang="en-US" sz="1650" dirty="0"/>
              <a:t> usually provoke discussions between users on their likely veracity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For example, it has been shown that false </a:t>
            </a:r>
            <a:r>
              <a:rPr lang="en-US" sz="1650" dirty="0" err="1"/>
              <a:t>rumours</a:t>
            </a:r>
            <a:r>
              <a:rPr lang="en-US" sz="1650" dirty="0"/>
              <a:t> cause larger numbers of denying tweets than true ones (Procter et al., 2013) 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i="1" dirty="0"/>
              <a:t>Input</a:t>
            </a:r>
            <a:r>
              <a:rPr lang="en-US" sz="1650" dirty="0"/>
              <a:t>: set of posts associated with the same </a:t>
            </a:r>
            <a:r>
              <a:rPr lang="en-US" sz="1650" dirty="0" err="1"/>
              <a:t>rumour</a:t>
            </a:r>
            <a:endParaRPr lang="en-US" sz="1650" dirty="0"/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i="1" dirty="0"/>
              <a:t>Output</a:t>
            </a:r>
            <a:r>
              <a:rPr lang="en-US" sz="1650" dirty="0"/>
              <a:t>: label per post from a pre-defined set of stances (e.g., supporting, denying, querying or commenting)</a:t>
            </a:r>
            <a:endParaRPr lang="en-US" sz="165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Veracity </a:t>
            </a:r>
            <a:r>
              <a:rPr lang="en-US" sz="2000" b="1" dirty="0"/>
              <a:t>Classification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09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1" y="1028242"/>
            <a:ext cx="4633494" cy="3230937"/>
          </a:xfrm>
        </p:spPr>
        <p:txBody>
          <a:bodyPr>
            <a:noAutofit/>
          </a:bodyPr>
          <a:lstStyle/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PHEME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Twitter </a:t>
            </a:r>
            <a:r>
              <a:rPr lang="en-US" sz="1650" dirty="0">
                <a:solidFill>
                  <a:schemeClr val="bg1"/>
                </a:solidFill>
              </a:rPr>
              <a:t>conversations about news breaking events (</a:t>
            </a:r>
            <a:r>
              <a:rPr lang="en-US" sz="1650" dirty="0" err="1">
                <a:solidFill>
                  <a:schemeClr val="bg1"/>
                </a:solidFill>
              </a:rPr>
              <a:t>Zubiaga</a:t>
            </a:r>
            <a:r>
              <a:rPr lang="en-US" sz="1650" dirty="0">
                <a:solidFill>
                  <a:schemeClr val="bg1"/>
                </a:solidFill>
              </a:rPr>
              <a:t> et al., 2016): Charlie Hebdo, Ferguson, Sydney siege, </a:t>
            </a:r>
            <a:r>
              <a:rPr lang="en-US" sz="1650" dirty="0" smtClean="0">
                <a:solidFill>
                  <a:schemeClr val="bg1"/>
                </a:solidFill>
              </a:rPr>
              <a:t>etc.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Three </a:t>
            </a:r>
            <a:r>
              <a:rPr lang="en-US" sz="1650" dirty="0">
                <a:solidFill>
                  <a:schemeClr val="bg1"/>
                </a:solidFill>
              </a:rPr>
              <a:t>levels of annotations: detection (binary), stance (supporting, denying, querying or commenting) &amp; veracity (true, false or </a:t>
            </a:r>
            <a:r>
              <a:rPr lang="en-US" sz="1650" dirty="0" smtClean="0">
                <a:solidFill>
                  <a:schemeClr val="bg1"/>
                </a:solidFill>
              </a:rPr>
              <a:t>unverified)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Annotated </a:t>
            </a:r>
            <a:r>
              <a:rPr lang="en-US" sz="1650" dirty="0">
                <a:solidFill>
                  <a:schemeClr val="bg1"/>
                </a:solidFill>
              </a:rPr>
              <a:t>by professional journalists from full conversations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Datasets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8" y="677591"/>
            <a:ext cx="2539018" cy="3307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0260" y="4458656"/>
            <a:ext cx="2875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Kochkina</a:t>
            </a:r>
            <a:r>
              <a:rPr lang="en-US" sz="900" dirty="0"/>
              <a:t>. 2019. </a:t>
            </a:r>
            <a:r>
              <a:rPr lang="en-US" sz="900" dirty="0" err="1"/>
              <a:t>Rumour</a:t>
            </a:r>
            <a:r>
              <a:rPr lang="en-US" sz="900" dirty="0"/>
              <a:t> Stance and Veracity Classification in Social Media Conversations</a:t>
            </a:r>
          </a:p>
        </p:txBody>
      </p:sp>
    </p:spTree>
    <p:extLst>
      <p:ext uri="{BB962C8B-B14F-4D97-AF65-F5344CB8AC3E}">
        <p14:creationId xmlns:p14="http://schemas.microsoft.com/office/powerpoint/2010/main" val="480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1" y="1028242"/>
            <a:ext cx="4633494" cy="3230937"/>
          </a:xfrm>
        </p:spPr>
        <p:txBody>
          <a:bodyPr>
            <a:noAutofit/>
          </a:bodyPr>
          <a:lstStyle/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00" dirty="0" err="1"/>
              <a:t>RumourEval</a:t>
            </a:r>
            <a:r>
              <a:rPr lang="en-US" sz="1600" dirty="0"/>
              <a:t> </a:t>
            </a:r>
            <a:r>
              <a:rPr lang="en-US" sz="1600" dirty="0" smtClean="0"/>
              <a:t>2019</a:t>
            </a:r>
            <a:endParaRPr lang="en-US" sz="1600" dirty="0"/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Shared task at the annual </a:t>
            </a:r>
            <a:r>
              <a:rPr lang="en-US" sz="1600" dirty="0" err="1">
                <a:solidFill>
                  <a:schemeClr val="bg1"/>
                </a:solidFill>
              </a:rPr>
              <a:t>SemEval</a:t>
            </a:r>
            <a:r>
              <a:rPr lang="en-US" sz="1600" dirty="0">
                <a:solidFill>
                  <a:schemeClr val="bg1"/>
                </a:solidFill>
              </a:rPr>
              <a:t> competition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Twitter &amp; Reddit conversation trees associated with different news breaking events (extended subset of PHEME)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Stance &amp; veracity classification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Datasets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550260" y="4458656"/>
            <a:ext cx="2875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Kochkina</a:t>
            </a:r>
            <a:r>
              <a:rPr lang="en-US" sz="900" dirty="0"/>
              <a:t>. 2019. </a:t>
            </a:r>
            <a:r>
              <a:rPr lang="en-US" sz="900" dirty="0" err="1"/>
              <a:t>Rumour</a:t>
            </a:r>
            <a:r>
              <a:rPr lang="en-US" sz="900" dirty="0"/>
              <a:t> Stance and Veracity Classification in Social Media Conversations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93" y="686382"/>
            <a:ext cx="2795825" cy="35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7736" y="941695"/>
            <a:ext cx="4970379" cy="3108533"/>
          </a:xfrm>
        </p:spPr>
        <p:txBody>
          <a:bodyPr>
            <a:noAutofit/>
          </a:bodyPr>
          <a:lstStyle/>
          <a:p>
            <a:pPr lvl="0"/>
            <a:r>
              <a:rPr lang="en-GB" sz="1600" dirty="0" smtClean="0"/>
              <a:t>RNNs: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Encode </a:t>
            </a:r>
            <a:r>
              <a:rPr lang="en-US" sz="1600" dirty="0">
                <a:solidFill>
                  <a:schemeClr val="bg1"/>
                </a:solidFill>
              </a:rPr>
              <a:t>global </a:t>
            </a:r>
            <a:r>
              <a:rPr lang="en-US" sz="1600" dirty="0" smtClean="0">
                <a:solidFill>
                  <a:schemeClr val="bg1"/>
                </a:solidFill>
              </a:rPr>
              <a:t>sequence, poor </a:t>
            </a:r>
            <a:r>
              <a:rPr lang="en-US" sz="1600" dirty="0">
                <a:solidFill>
                  <a:schemeClr val="bg1"/>
                </a:solidFill>
              </a:rPr>
              <a:t>for long/structured </a:t>
            </a:r>
            <a:r>
              <a:rPr lang="en-US" sz="1600" dirty="0" smtClean="0">
                <a:solidFill>
                  <a:schemeClr val="bg1"/>
                </a:solidFill>
              </a:rPr>
              <a:t>text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</a:t>
            </a:r>
            <a:r>
              <a:rPr lang="en-US" sz="1600" dirty="0" smtClean="0">
                <a:solidFill>
                  <a:schemeClr val="bg1"/>
                </a:solidFill>
              </a:rPr>
              <a:t>hort </a:t>
            </a:r>
            <a:r>
              <a:rPr lang="en-US" sz="1600" dirty="0">
                <a:solidFill>
                  <a:schemeClr val="bg1"/>
                </a:solidFill>
              </a:rPr>
              <a:t>text, lots of training </a:t>
            </a:r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  <a:p>
            <a:pPr lvl="0"/>
            <a:r>
              <a:rPr lang="en-GB" sz="1600" dirty="0"/>
              <a:t>CNNs</a:t>
            </a:r>
            <a:r>
              <a:rPr lang="en-GB" sz="1600" dirty="0" smtClean="0"/>
              <a:t>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Encode </a:t>
            </a:r>
            <a:r>
              <a:rPr lang="en-US" sz="1600" dirty="0">
                <a:solidFill>
                  <a:schemeClr val="bg1"/>
                </a:solidFill>
              </a:rPr>
              <a:t>local sequence; but misses longer-distance </a:t>
            </a:r>
            <a:r>
              <a:rPr lang="en-US" sz="1600" dirty="0" smtClean="0">
                <a:solidFill>
                  <a:schemeClr val="bg1"/>
                </a:solidFill>
              </a:rPr>
              <a:t>dependencies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</a:t>
            </a:r>
            <a:r>
              <a:rPr lang="en-US" sz="1600" dirty="0" smtClean="0">
                <a:solidFill>
                  <a:schemeClr val="bg1"/>
                </a:solidFill>
              </a:rPr>
              <a:t>ong </a:t>
            </a:r>
            <a:r>
              <a:rPr lang="en-US" sz="1600" dirty="0">
                <a:solidFill>
                  <a:schemeClr val="bg1"/>
                </a:solidFill>
              </a:rPr>
              <a:t>text, outputs depend on local </a:t>
            </a:r>
            <a:r>
              <a:rPr lang="en-US" sz="1600" dirty="0" smtClean="0">
                <a:solidFill>
                  <a:schemeClr val="bg1"/>
                </a:solidFill>
              </a:rPr>
              <a:t>patterns</a:t>
            </a:r>
            <a:r>
              <a:rPr lang="en-GB" sz="1600" dirty="0"/>
              <a:t>	</a:t>
            </a:r>
          </a:p>
          <a:p>
            <a:pPr lvl="0"/>
            <a:r>
              <a:rPr lang="en-GB" sz="1600" dirty="0" smtClean="0"/>
              <a:t>BERT: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Captures </a:t>
            </a:r>
            <a:r>
              <a:rPr lang="en-GB" sz="1600" dirty="0">
                <a:solidFill>
                  <a:schemeClr val="bg1"/>
                </a:solidFill>
              </a:rPr>
              <a:t>dependencies between </a:t>
            </a:r>
            <a:r>
              <a:rPr lang="en-GB" sz="1600" dirty="0" smtClean="0">
                <a:solidFill>
                  <a:schemeClr val="bg1"/>
                </a:solidFill>
              </a:rPr>
              <a:t>words (better </a:t>
            </a:r>
            <a:r>
              <a:rPr lang="en-GB" sz="1600" dirty="0">
                <a:solidFill>
                  <a:schemeClr val="bg1"/>
                </a:solidFill>
              </a:rPr>
              <a:t>than </a:t>
            </a:r>
            <a:r>
              <a:rPr lang="en-GB" sz="1600" dirty="0" smtClean="0">
                <a:solidFill>
                  <a:schemeClr val="bg1"/>
                </a:solidFill>
              </a:rPr>
              <a:t>CNNs)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and </a:t>
            </a:r>
            <a:r>
              <a:rPr lang="en-GB" sz="1600" dirty="0">
                <a:solidFill>
                  <a:schemeClr val="bg1"/>
                </a:solidFill>
              </a:rPr>
              <a:t>sequence </a:t>
            </a:r>
            <a:r>
              <a:rPr lang="en-GB" sz="1600" dirty="0" smtClean="0">
                <a:solidFill>
                  <a:schemeClr val="bg1"/>
                </a:solidFill>
              </a:rPr>
              <a:t>information as well</a:t>
            </a:r>
            <a:endParaRPr lang="en-GB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Current </a:t>
            </a:r>
            <a:r>
              <a:rPr lang="en-GB" sz="1600" dirty="0">
                <a:solidFill>
                  <a:schemeClr val="bg1"/>
                </a:solidFill>
              </a:rPr>
              <a:t>NLP state of the art</a:t>
            </a:r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Neural Architectures for Classification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83" y="979398"/>
            <a:ext cx="3176317" cy="28153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91060" y="430568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Zhang et Wallace. 2016. A </a:t>
            </a:r>
            <a:r>
              <a:rPr lang="en-US" sz="1200" dirty="0"/>
              <a:t>Sensitivity Analysis of (and Practitioners’ Guide to) Convolutional Neural Networks for Sentence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445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20"/>
            <a:ext cx="8280400" cy="2434764"/>
          </a:xfrm>
        </p:spPr>
        <p:txBody>
          <a:bodyPr>
            <a:noAutofit/>
          </a:bodyPr>
          <a:lstStyle/>
          <a:p>
            <a:pPr lvl="0"/>
            <a:r>
              <a:rPr lang="en-GB" sz="1600" dirty="0" smtClean="0"/>
              <a:t>Non-contextualised </a:t>
            </a:r>
            <a:r>
              <a:rPr lang="en-GB" sz="1600" dirty="0"/>
              <a:t>(static) </a:t>
            </a:r>
            <a:r>
              <a:rPr lang="en-GB" sz="1600" dirty="0" err="1"/>
              <a:t>embeddings</a:t>
            </a:r>
            <a:r>
              <a:rPr lang="en-GB" sz="1600" dirty="0"/>
              <a:t> do not distinguish between meanings of the same word </a:t>
            </a:r>
          </a:p>
          <a:p>
            <a:pPr lvl="0"/>
            <a:r>
              <a:rPr lang="en-GB" sz="1600" dirty="0"/>
              <a:t>Bidirectional Encoder Representations from Transformers	</a:t>
            </a:r>
          </a:p>
          <a:p>
            <a:pPr lvl="0"/>
            <a:r>
              <a:rPr lang="en-GB" sz="1600" dirty="0"/>
              <a:t>Reuses core ideas</a:t>
            </a:r>
            <a:r>
              <a:rPr lang="en-GB" sz="1600" dirty="0" smtClean="0"/>
              <a:t>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Contextualised </a:t>
            </a:r>
            <a:r>
              <a:rPr lang="en-GB" sz="1600" dirty="0">
                <a:solidFill>
                  <a:schemeClr val="bg1"/>
                </a:solidFill>
              </a:rPr>
              <a:t>(dynamic) </a:t>
            </a:r>
            <a:r>
              <a:rPr lang="en-GB" sz="1600" dirty="0" err="1">
                <a:solidFill>
                  <a:schemeClr val="bg1"/>
                </a:solidFill>
              </a:rPr>
              <a:t>embeddings</a:t>
            </a:r>
            <a:r>
              <a:rPr lang="en-GB" sz="1600" dirty="0">
                <a:solidFill>
                  <a:schemeClr val="bg1"/>
                </a:solidFill>
              </a:rPr>
              <a:t> from language </a:t>
            </a:r>
            <a:r>
              <a:rPr lang="en-GB" sz="1600" dirty="0" smtClean="0">
                <a:solidFill>
                  <a:schemeClr val="bg1"/>
                </a:solidFill>
              </a:rPr>
              <a:t>modelling</a:t>
            </a:r>
          </a:p>
          <a:p>
            <a:pPr marL="717550" lvl="2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Semi-supervised </a:t>
            </a:r>
            <a:r>
              <a:rPr lang="en-GB" sz="1600" dirty="0">
                <a:solidFill>
                  <a:schemeClr val="bg1"/>
                </a:solidFill>
              </a:rPr>
              <a:t>learning </a:t>
            </a:r>
            <a:endParaRPr lang="en-GB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Pre-train </a:t>
            </a:r>
            <a:r>
              <a:rPr lang="en-GB" sz="1600" dirty="0">
                <a:solidFill>
                  <a:schemeClr val="bg1"/>
                </a:solidFill>
              </a:rPr>
              <a:t>a model on a large amount of unlabelled data to “grasp” language patterns</a:t>
            </a:r>
          </a:p>
          <a:p>
            <a:pPr lvl="0"/>
            <a:endParaRPr lang="en-US" sz="1600" dirty="0"/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BERT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Masked Language Model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6" name="Google Shape;454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7475" y="1507476"/>
            <a:ext cx="4349050" cy="300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2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Masked Language Model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7" name="Google Shape;460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3790" y="1028242"/>
            <a:ext cx="3587634" cy="386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6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Masked Language Model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6" name="Google Shape;466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91600" y="909700"/>
            <a:ext cx="3901045" cy="4095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0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20"/>
            <a:ext cx="8280400" cy="2434764"/>
          </a:xfrm>
        </p:spPr>
        <p:txBody>
          <a:bodyPr>
            <a:noAutofit/>
          </a:bodyPr>
          <a:lstStyle/>
          <a:p>
            <a:pPr lvl="0"/>
            <a:r>
              <a:rPr lang="en-GB" sz="1600" dirty="0"/>
              <a:t>[CLS] token is inserted at the beginning of each sentence</a:t>
            </a:r>
          </a:p>
          <a:p>
            <a:pPr lvl="0"/>
            <a:r>
              <a:rPr lang="en-GB" sz="1600" dirty="0"/>
              <a:t>Mask out 15% of the input words, and then predict the masked words</a:t>
            </a:r>
          </a:p>
          <a:p>
            <a:pPr lvl="0"/>
            <a:r>
              <a:rPr lang="en-GB" sz="1600" dirty="0"/>
              <a:t>Less masking - cost of training increases</a:t>
            </a:r>
          </a:p>
          <a:p>
            <a:pPr lvl="0"/>
            <a:r>
              <a:rPr lang="en-GB" sz="1600" dirty="0"/>
              <a:t>More masking - not enough context</a:t>
            </a:r>
          </a:p>
          <a:p>
            <a:pPr lvl="0"/>
            <a:endParaRPr lang="en-US" sz="1600" dirty="0"/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Masked Language 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20"/>
            <a:ext cx="8280400" cy="2434764"/>
          </a:xfrm>
        </p:spPr>
        <p:txBody>
          <a:bodyPr>
            <a:noAutofit/>
          </a:bodyPr>
          <a:lstStyle/>
          <a:p>
            <a:r>
              <a:rPr lang="en-GB" sz="1600" dirty="0"/>
              <a:t>Do not always replace with [MASK]: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80</a:t>
            </a:r>
            <a:r>
              <a:rPr lang="en-GB" sz="1600" dirty="0">
                <a:solidFill>
                  <a:schemeClr val="bg1"/>
                </a:solidFill>
              </a:rPr>
              <a:t>% of the time, replace with [MASK] </a:t>
            </a:r>
            <a:endParaRPr lang="en-GB" sz="1600" dirty="0" smtClean="0">
              <a:solidFill>
                <a:schemeClr val="bg1"/>
              </a:solidFill>
            </a:endParaRPr>
          </a:p>
          <a:p>
            <a:pPr marL="1149350" lvl="3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Rains </a:t>
            </a:r>
            <a:r>
              <a:rPr lang="en-GB" sz="1600" dirty="0">
                <a:solidFill>
                  <a:schemeClr val="bg1"/>
                </a:solidFill>
              </a:rPr>
              <a:t>in London → rains in [</a:t>
            </a:r>
            <a:r>
              <a:rPr lang="en-GB" sz="1600" dirty="0" smtClean="0">
                <a:solidFill>
                  <a:schemeClr val="bg1"/>
                </a:solidFill>
              </a:rPr>
              <a:t>MASK]</a:t>
            </a:r>
          </a:p>
          <a:p>
            <a:pPr marL="717550" lvl="2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10% of the time, replace with a random word 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</a:t>
            </a:r>
            <a:r>
              <a:rPr lang="en-GB" sz="1600" dirty="0" smtClean="0">
                <a:solidFill>
                  <a:schemeClr val="bg1"/>
                </a:solidFill>
              </a:rPr>
              <a:t>ains </a:t>
            </a:r>
            <a:r>
              <a:rPr lang="en-GB" sz="1600" dirty="0">
                <a:solidFill>
                  <a:schemeClr val="bg1"/>
                </a:solidFill>
              </a:rPr>
              <a:t>in London → rains in </a:t>
            </a:r>
            <a:r>
              <a:rPr lang="en-GB" sz="1600" dirty="0" smtClean="0">
                <a:solidFill>
                  <a:schemeClr val="bg1"/>
                </a:solidFill>
              </a:rPr>
              <a:t>dogs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10</a:t>
            </a:r>
            <a:r>
              <a:rPr lang="en-GB" sz="1600" dirty="0">
                <a:solidFill>
                  <a:schemeClr val="bg1"/>
                </a:solidFill>
              </a:rPr>
              <a:t>% of the time, keep </a:t>
            </a:r>
            <a:r>
              <a:rPr lang="en-GB" sz="1600" dirty="0" smtClean="0">
                <a:solidFill>
                  <a:schemeClr val="bg1"/>
                </a:solidFill>
              </a:rPr>
              <a:t>same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</a:t>
            </a:r>
            <a:r>
              <a:rPr lang="en-GB" sz="1600" dirty="0" smtClean="0">
                <a:solidFill>
                  <a:schemeClr val="bg1"/>
                </a:solidFill>
              </a:rPr>
              <a:t>ains </a:t>
            </a:r>
            <a:r>
              <a:rPr lang="en-GB" sz="1600" dirty="0">
                <a:solidFill>
                  <a:schemeClr val="bg1"/>
                </a:solidFill>
              </a:rPr>
              <a:t>in London → rains in </a:t>
            </a:r>
            <a:r>
              <a:rPr lang="en-GB" sz="1600" dirty="0" smtClean="0">
                <a:solidFill>
                  <a:schemeClr val="bg1"/>
                </a:solidFill>
              </a:rPr>
              <a:t>London</a:t>
            </a:r>
            <a:endParaRPr lang="en-GB" sz="1600" dirty="0">
              <a:solidFill>
                <a:schemeClr val="bg1"/>
              </a:solidFill>
            </a:endParaRPr>
          </a:p>
          <a:p>
            <a:pPr lvl="0"/>
            <a:endParaRPr lang="en-US" sz="1600" dirty="0"/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Masked Language 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/>
          <a:lstStyle/>
          <a:p>
            <a:r>
              <a:rPr lang="en-US" sz="2000" b="1" dirty="0" smtClean="0"/>
              <a:t>Session</a:t>
            </a:r>
            <a:r>
              <a:rPr lang="en-US" sz="3600" b="1" dirty="0" smtClean="0"/>
              <a:t> </a:t>
            </a:r>
            <a:r>
              <a:rPr lang="en-US" sz="2000" b="1" dirty="0"/>
              <a:t>Outline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387347" cy="3555790"/>
          </a:xfrm>
        </p:spPr>
        <p:txBody>
          <a:bodyPr>
            <a:noAutofit/>
          </a:bodyPr>
          <a:lstStyle/>
          <a:p>
            <a:r>
              <a:rPr lang="en-US" sz="1600" dirty="0" smtClean="0"/>
              <a:t>NLP Classification Tasks</a:t>
            </a:r>
          </a:p>
          <a:p>
            <a:r>
              <a:rPr lang="en-US" sz="1600" dirty="0" err="1" smtClean="0"/>
              <a:t>Rumour</a:t>
            </a:r>
            <a:r>
              <a:rPr lang="en-US" sz="1600" dirty="0" smtClean="0"/>
              <a:t> Verification Task</a:t>
            </a:r>
          </a:p>
          <a:p>
            <a:r>
              <a:rPr lang="en-US" sz="1600" dirty="0" smtClean="0"/>
              <a:t>Neural Architectures</a:t>
            </a:r>
            <a:r>
              <a:rPr lang="en-US" sz="1600" dirty="0" smtClean="0"/>
              <a:t> </a:t>
            </a:r>
            <a:r>
              <a:rPr lang="en-US" sz="1600" dirty="0" smtClean="0"/>
              <a:t>for NLP Classification</a:t>
            </a:r>
          </a:p>
          <a:p>
            <a:r>
              <a:rPr lang="en-US" sz="1600" dirty="0" smtClean="0"/>
              <a:t>Classification with BERT</a:t>
            </a:r>
          </a:p>
          <a:p>
            <a:endParaRPr lang="en-US" sz="1600" dirty="0" smtClean="0"/>
          </a:p>
          <a:p>
            <a:r>
              <a:rPr lang="en-US" sz="1600" dirty="0"/>
              <a:t>Key </a:t>
            </a:r>
            <a:r>
              <a:rPr lang="en-US" sz="1600" dirty="0" smtClean="0"/>
              <a:t>Takeaways</a:t>
            </a:r>
            <a:endParaRPr lang="en-US" sz="1600" dirty="0"/>
          </a:p>
          <a:p>
            <a:r>
              <a:rPr lang="en-US" sz="1600" b="1" dirty="0"/>
              <a:t>Learning </a:t>
            </a:r>
            <a:r>
              <a:rPr lang="en-US" sz="1600" b="1" dirty="0" smtClean="0"/>
              <a:t>Outcomes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Familiarity with the </a:t>
            </a:r>
            <a:r>
              <a:rPr lang="en-US" sz="1600" dirty="0" smtClean="0">
                <a:solidFill>
                  <a:schemeClr val="bg1"/>
                </a:solidFill>
              </a:rPr>
              <a:t>classification task in NLP using the example of </a:t>
            </a:r>
            <a:r>
              <a:rPr lang="en-US" sz="1600" dirty="0" err="1" smtClean="0">
                <a:solidFill>
                  <a:schemeClr val="bg1"/>
                </a:solidFill>
              </a:rPr>
              <a:t>rumour</a:t>
            </a:r>
            <a:r>
              <a:rPr lang="en-US" sz="1600" dirty="0" smtClean="0">
                <a:solidFill>
                  <a:schemeClr val="bg1"/>
                </a:solidFill>
              </a:rPr>
              <a:t> verification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Familiarity with the </a:t>
            </a:r>
            <a:r>
              <a:rPr lang="en-US" sz="1600" dirty="0" smtClean="0">
                <a:solidFill>
                  <a:schemeClr val="bg1"/>
                </a:solidFill>
              </a:rPr>
              <a:t>BERT fine-tuning process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6474" y="4692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9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20"/>
            <a:ext cx="8280400" cy="1051133"/>
          </a:xfrm>
        </p:spPr>
        <p:txBody>
          <a:bodyPr>
            <a:noAutofit/>
          </a:bodyPr>
          <a:lstStyle/>
          <a:p>
            <a:r>
              <a:rPr lang="en-GB" sz="1600" dirty="0"/>
              <a:t>Address the pre-training and fine-tuning mismatch: [MASK] token does not appear during fine-tuning</a:t>
            </a:r>
          </a:p>
          <a:p>
            <a:r>
              <a:rPr lang="en-GB" sz="1600" dirty="0"/>
              <a:t>Force the model to keep a distributional contextual representation of every input </a:t>
            </a:r>
            <a:r>
              <a:rPr lang="en-GB" sz="1600" dirty="0" smtClean="0"/>
              <a:t>token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Masked Language 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20"/>
            <a:ext cx="8280400" cy="1051133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Intuition</a:t>
            </a:r>
            <a:r>
              <a:rPr lang="en-GB" sz="1600" dirty="0"/>
              <a:t>: learn relationships between sentences</a:t>
            </a:r>
          </a:p>
          <a:p>
            <a:r>
              <a:rPr lang="en-GB" sz="1600" dirty="0"/>
              <a:t>No labelled data required</a:t>
            </a:r>
          </a:p>
          <a:p>
            <a:r>
              <a:rPr lang="en-GB" sz="1600" dirty="0"/>
              <a:t>Predict whether Sentence B is actual sentence that follows Sentence A (50% for training), or a random sentence (50% for training)</a:t>
            </a:r>
          </a:p>
          <a:p>
            <a:r>
              <a:rPr lang="en-GB" sz="1600" dirty="0"/>
              <a:t>Representation of  </a:t>
            </a:r>
            <a:r>
              <a:rPr lang="en-GB" sz="1600" dirty="0">
                <a:solidFill>
                  <a:schemeClr val="accent1"/>
                </a:solidFill>
              </a:rPr>
              <a:t>[CLS] </a:t>
            </a:r>
            <a:r>
              <a:rPr lang="en-GB" sz="1600" dirty="0"/>
              <a:t>token is taken as the representation of the input sequence </a:t>
            </a:r>
          </a:p>
          <a:p>
            <a:r>
              <a:rPr lang="en-GB" sz="1600" dirty="0"/>
              <a:t>This representation is fed to the classification layer</a:t>
            </a:r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Masked Language 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6" name="Google Shape;496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9170" y="1036732"/>
            <a:ext cx="7084178" cy="3439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20"/>
            <a:ext cx="8280400" cy="1051133"/>
          </a:xfrm>
        </p:spPr>
        <p:txBody>
          <a:bodyPr>
            <a:noAutofit/>
          </a:bodyPr>
          <a:lstStyle/>
          <a:p>
            <a:r>
              <a:rPr lang="en-GB" sz="1600" dirty="0"/>
              <a:t>Minimal changes to the BERT model</a:t>
            </a:r>
          </a:p>
          <a:p>
            <a:r>
              <a:rPr lang="en-GB" sz="1600" dirty="0"/>
              <a:t>Plug in the task-specific inputs and outputs and just change the classification layer</a:t>
            </a:r>
          </a:p>
          <a:p>
            <a:r>
              <a:rPr lang="en-GB" sz="1600" dirty="0"/>
              <a:t>Most hyper-parameters stay the same (except learning rate, batch size, etc.)</a:t>
            </a:r>
          </a:p>
          <a:p>
            <a:r>
              <a:rPr lang="en-GB" sz="1600" dirty="0" smtClean="0"/>
              <a:t>Fine-tuning </a:t>
            </a:r>
            <a:r>
              <a:rPr lang="en-GB" sz="1600" dirty="0"/>
              <a:t>step is fast - typically hours</a:t>
            </a:r>
            <a:br>
              <a:rPr lang="en-GB" sz="1600" dirty="0"/>
            </a:b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Fine-Tuning: Classification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7" name="Google Shape;508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5063" y="1028242"/>
            <a:ext cx="3482659" cy="3763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4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23400" y="1028242"/>
            <a:ext cx="8280400" cy="1724902"/>
          </a:xfrm>
        </p:spPr>
        <p:txBody>
          <a:bodyPr>
            <a:noAutofit/>
          </a:bodyPr>
          <a:lstStyle/>
          <a:p>
            <a:r>
              <a:rPr lang="en-US" sz="1600" dirty="0"/>
              <a:t>Initially achieved state-of-the-art performance in 11 natural language understanding tasks</a:t>
            </a:r>
          </a:p>
          <a:p>
            <a:r>
              <a:rPr lang="en-US" sz="1600" dirty="0"/>
              <a:t>State-of-the-art results in a wide variety of NLP tasks</a:t>
            </a:r>
          </a:p>
          <a:p>
            <a:r>
              <a:rPr lang="en-US" sz="1600" dirty="0"/>
              <a:t>Publicly available pre-trained models</a:t>
            </a:r>
          </a:p>
          <a:p>
            <a:r>
              <a:rPr lang="en-US" sz="1600" dirty="0"/>
              <a:t>Not only English: multilingual BERT trained on 104 </a:t>
            </a:r>
            <a:r>
              <a:rPr lang="en-US" sz="1600" dirty="0" smtClean="0"/>
              <a:t>languages</a:t>
            </a: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BERT Performance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DC3ED98-4CA2-9449-AD81-E072CE9A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51" y="2753144"/>
            <a:ext cx="7516098" cy="20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19"/>
            <a:ext cx="8280400" cy="2133975"/>
          </a:xfrm>
        </p:spPr>
        <p:txBody>
          <a:bodyPr>
            <a:noAutofit/>
          </a:bodyPr>
          <a:lstStyle/>
          <a:p>
            <a:r>
              <a:rPr lang="en-US" sz="1600" b="1" dirty="0" err="1"/>
              <a:t>RoBERTa</a:t>
            </a:r>
            <a:r>
              <a:rPr lang="en-US" sz="1600" dirty="0"/>
              <a:t> - dynamic masking; [MASK] changes during training epochs</a:t>
            </a:r>
          </a:p>
          <a:p>
            <a:r>
              <a:rPr lang="en-US" sz="1600" b="1" dirty="0" err="1"/>
              <a:t>XLNet</a:t>
            </a:r>
            <a:r>
              <a:rPr lang="en-US" sz="1600" dirty="0"/>
              <a:t> - permutation LM; all the tokens are predicted but in random order</a:t>
            </a:r>
          </a:p>
          <a:p>
            <a:r>
              <a:rPr lang="en-US" sz="1600" b="1" dirty="0" err="1"/>
              <a:t>DistilBERT</a:t>
            </a:r>
            <a:r>
              <a:rPr lang="en-US" sz="1600" b="1" dirty="0"/>
              <a:t> </a:t>
            </a:r>
            <a:r>
              <a:rPr lang="en-US" sz="1600" dirty="0"/>
              <a:t>- uses distillation to approximate the large neural network by a smaller one</a:t>
            </a:r>
            <a:endParaRPr lang="en-US" sz="1600" b="1" dirty="0"/>
          </a:p>
          <a:p>
            <a:r>
              <a:rPr lang="en-US" sz="1600" b="1" dirty="0"/>
              <a:t>ALBERT</a:t>
            </a:r>
            <a:r>
              <a:rPr lang="en-US" sz="1600" dirty="0"/>
              <a:t> - sharing parameters across layers</a:t>
            </a:r>
            <a:endParaRPr lang="en-US" sz="1600" b="1" dirty="0"/>
          </a:p>
          <a:p>
            <a:r>
              <a:rPr lang="en-US" sz="1600" b="1" dirty="0"/>
              <a:t>ELECTRA </a:t>
            </a:r>
            <a:r>
              <a:rPr lang="en-US" sz="1600" dirty="0"/>
              <a:t>- two Transformers: Generator generates tokens from [MASK]; Discriminator predicts if the generated token was the original one</a:t>
            </a:r>
            <a:endParaRPr lang="en-US" sz="1600" b="1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Relatives of BERT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65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 anchor="ctr"/>
          <a:lstStyle/>
          <a:p>
            <a:r>
              <a:rPr lang="en-US" sz="2000" b="1" dirty="0" smtClean="0"/>
              <a:t>Key Takeaways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1"/>
            <a:ext cx="8062495" cy="2629359"/>
          </a:xfrm>
        </p:spPr>
        <p:txBody>
          <a:bodyPr>
            <a:noAutofit/>
          </a:bodyPr>
          <a:lstStyle/>
          <a:p>
            <a:r>
              <a:rPr lang="en-US" sz="1600" dirty="0"/>
              <a:t>Text classification </a:t>
            </a:r>
            <a:r>
              <a:rPr lang="en-US" sz="1600" dirty="0" smtClean="0"/>
              <a:t>is a core NLP task</a:t>
            </a:r>
          </a:p>
          <a:p>
            <a:r>
              <a:rPr lang="en-US" sz="1600" dirty="0" smtClean="0"/>
              <a:t>Spread of </a:t>
            </a:r>
            <a:r>
              <a:rPr lang="en-US" sz="1600" dirty="0" err="1" smtClean="0"/>
              <a:t>rumours</a:t>
            </a:r>
            <a:r>
              <a:rPr lang="en-US" sz="1600" dirty="0" smtClean="0"/>
              <a:t> via social media poses </a:t>
            </a:r>
            <a:r>
              <a:rPr lang="en-US" sz="1600" dirty="0"/>
              <a:t>a real threat </a:t>
            </a:r>
            <a:r>
              <a:rPr lang="en-US" sz="1600" dirty="0" smtClean="0"/>
              <a:t>to the </a:t>
            </a:r>
            <a:r>
              <a:rPr lang="en-US" sz="1600" dirty="0"/>
              <a:t>veracity of the information and hence automatic rumor detection has become </a:t>
            </a:r>
            <a:r>
              <a:rPr lang="en-US" sz="1600" dirty="0" smtClean="0"/>
              <a:t>necessary</a:t>
            </a:r>
          </a:p>
          <a:p>
            <a:r>
              <a:rPr lang="en-US" sz="1600" dirty="0" smtClean="0"/>
              <a:t>Different types of neural networks are fit for different types of classification tasks</a:t>
            </a:r>
          </a:p>
          <a:p>
            <a:r>
              <a:rPr lang="en-US" sz="1600" dirty="0" smtClean="0"/>
              <a:t>Large pre-trained transformer-based models are the current state-of-the-art that handle both long-dependency and sequence information within text</a:t>
            </a:r>
          </a:p>
          <a:p>
            <a:r>
              <a:rPr lang="en-US" sz="1600" dirty="0" smtClean="0"/>
              <a:t>Such models (e.g., BERT) </a:t>
            </a:r>
            <a:r>
              <a:rPr lang="en-US" sz="1600" dirty="0"/>
              <a:t>can be fine-tuned for specific applications by adding lightweight classifier layers on top of </a:t>
            </a:r>
            <a:r>
              <a:rPr lang="en-US" sz="1600" dirty="0" smtClean="0"/>
              <a:t>their outputs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82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1102520"/>
            <a:ext cx="8280401" cy="894722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316"/>
              </a:spcAft>
            </a:pPr>
            <a:r>
              <a:rPr lang="en-US" sz="1600" dirty="0"/>
              <a:t>Given a set of texts label each of them with a category</a:t>
            </a:r>
          </a:p>
          <a:p>
            <a:pPr>
              <a:spcBef>
                <a:spcPts val="500"/>
              </a:spcBef>
              <a:spcAft>
                <a:spcPts val="316"/>
              </a:spcAft>
            </a:pPr>
            <a:r>
              <a:rPr lang="en-US" sz="1600" dirty="0"/>
              <a:t>Lies at the core of human intelligence and linguistic thinking: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Classification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399981" y="1900989"/>
            <a:ext cx="3880503" cy="1198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chair</a:t>
            </a:r>
            <a:r>
              <a:rPr lang="en-US" dirty="0">
                <a:solidFill>
                  <a:schemeClr val="bg1"/>
                </a:solidFill>
              </a:rPr>
              <a:t> - a separate seat for one person, typically with a back and four legs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https://en.oxforddictionaries.com</a:t>
            </a:r>
          </a:p>
        </p:txBody>
      </p:sp>
      <p:pic>
        <p:nvPicPr>
          <p:cNvPr id="6" name="Picture 2" descr="https://lh3.googleusercontent.com/jdPcRmroIjHjKqvIX-iWC9VL-h7ueKfjF_7wuK2uqfwen7LvMULBhopiFQ_-Rt_9UpRjtHOO5MvmZlEJMuiw0lNXXxvPLxm0ABuEpyTaLtCfKJkOL7AVVpoR5LNZnJgfqavD6uGmwR5-p81Sp6v00b8OjahCsbTTF9t_PTZX1-ihUtpGSWgT52llTx8tj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" y="2071520"/>
            <a:ext cx="1455821" cy="18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3.googleusercontent.com/uEc6jSZnOJIIfChrX2URLu4CFH_0l4Tj6io9p0Ao8fwYy6XdNP1c84SQoURh44V6fHwH0qHmCMPf0NDwfRHvPiVAyl3WUpZMhHNH87AHrzl1m_fWYmBkF1ExijPGFCiMPXatFnBkXicriCmL_vwUPU848PVGHOWHwdIE5ocf8oqYfANXZqiJAMfYQ9TGB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06" y="1014873"/>
            <a:ext cx="1462294" cy="19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4.googleusercontent.com/rV6MmSYB6BlrKYXgRGMFetTaEcCmdZn83r33reVconNstnCc36vTt0RdFnxhx3Ui5cU8f3fXbthqKxSlospL5MOcjVDA123a5IgXOwqIL73wHIIyKGQA15BrpmROWXgjQTxfunRSV-sROLQvlMyt8ts1w1OUcBJVjtg1Eyvm1NfT0wKBA7vwWHF3GWtHvO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86" y="2664263"/>
            <a:ext cx="1872134" cy="181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45" y="4656886"/>
            <a:ext cx="4238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https://www.boredpanda.com/creative-chair-design</a:t>
            </a:r>
          </a:p>
        </p:txBody>
      </p:sp>
    </p:spTree>
    <p:extLst>
      <p:ext uri="{BB962C8B-B14F-4D97-AF65-F5344CB8AC3E}">
        <p14:creationId xmlns:p14="http://schemas.microsoft.com/office/powerpoint/2010/main" val="17820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5884779" cy="3261475"/>
          </a:xfrm>
        </p:spPr>
        <p:txBody>
          <a:bodyPr>
            <a:noAutofit/>
          </a:bodyPr>
          <a:lstStyle/>
          <a:p>
            <a:r>
              <a:rPr lang="en-US" sz="1600" dirty="0"/>
              <a:t>A common end-user task in NLP	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Sentiment </a:t>
            </a:r>
            <a:r>
              <a:rPr lang="en-US" sz="1600" dirty="0">
                <a:solidFill>
                  <a:schemeClr val="bg1"/>
                </a:solidFill>
              </a:rPr>
              <a:t>analysis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Spam </a:t>
            </a:r>
            <a:r>
              <a:rPr lang="en-US" sz="1600" dirty="0">
                <a:solidFill>
                  <a:schemeClr val="bg1"/>
                </a:solidFill>
              </a:rPr>
              <a:t>filtering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Document </a:t>
            </a:r>
            <a:r>
              <a:rPr lang="en-US" sz="1600" dirty="0" err="1">
                <a:solidFill>
                  <a:schemeClr val="bg1"/>
                </a:solidFill>
              </a:rPr>
              <a:t>categorisation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Language </a:t>
            </a:r>
            <a:r>
              <a:rPr lang="en-US" sz="1600" dirty="0">
                <a:solidFill>
                  <a:schemeClr val="bg1"/>
                </a:solidFill>
              </a:rPr>
              <a:t>identification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Author attribution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Types of classification tasks</a:t>
            </a:r>
          </a:p>
          <a:p>
            <a:pPr lvl="1"/>
            <a:r>
              <a:rPr lang="en-US" sz="1600" b="1" dirty="0" smtClean="0">
                <a:solidFill>
                  <a:schemeClr val="bg1"/>
                </a:solidFill>
              </a:rPr>
              <a:t>	Binary</a:t>
            </a:r>
            <a:r>
              <a:rPr lang="en-US" sz="1600" dirty="0">
                <a:solidFill>
                  <a:schemeClr val="bg1"/>
                </a:solidFill>
              </a:rPr>
              <a:t>: positive / negative</a:t>
            </a:r>
          </a:p>
          <a:p>
            <a:pPr lvl="1"/>
            <a:r>
              <a:rPr lang="en-US" sz="1600" b="1" dirty="0" smtClean="0">
                <a:solidFill>
                  <a:schemeClr val="bg1"/>
                </a:solidFill>
              </a:rPr>
              <a:t>	Multi-class</a:t>
            </a:r>
            <a:r>
              <a:rPr lang="en-US" sz="1600" dirty="0">
                <a:solidFill>
                  <a:schemeClr val="bg1"/>
                </a:solidFill>
              </a:rPr>
              <a:t>:  sports / politics / gossip</a:t>
            </a:r>
          </a:p>
          <a:p>
            <a:pPr lvl="1"/>
            <a:r>
              <a:rPr lang="en-US" sz="1600" b="1" dirty="0" smtClean="0">
                <a:solidFill>
                  <a:schemeClr val="bg1"/>
                </a:solidFill>
              </a:rPr>
              <a:t>	Multi-label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disease codes (can have more than one)</a:t>
            </a:r>
          </a:p>
          <a:p>
            <a:pPr lvl="1"/>
            <a:r>
              <a:rPr lang="en-US" sz="1600" b="1" dirty="0" smtClean="0">
                <a:solidFill>
                  <a:schemeClr val="bg1"/>
                </a:solidFill>
              </a:rPr>
              <a:t>	Units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word, phrase, sentence, document </a:t>
            </a:r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Text Classification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86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50463" cy="3261475"/>
          </a:xfrm>
        </p:spPr>
        <p:txBody>
          <a:bodyPr>
            <a:noAutofit/>
          </a:bodyPr>
          <a:lstStyle/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Social media allows </a:t>
            </a:r>
            <a:r>
              <a:rPr lang="en-US" sz="1650" dirty="0" err="1"/>
              <a:t>rumours</a:t>
            </a:r>
            <a:r>
              <a:rPr lang="en-US" sz="1650" dirty="0"/>
              <a:t> (claims made by social media users) to be spread at a large scale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NLP can accelerate verification to gain control over the </a:t>
            </a:r>
            <a:r>
              <a:rPr lang="en-US" sz="1650" dirty="0" err="1"/>
              <a:t>rumour</a:t>
            </a:r>
            <a:r>
              <a:rPr lang="en-US" sz="1650" dirty="0"/>
              <a:t> spread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 err="1"/>
              <a:t>Rumours</a:t>
            </a:r>
            <a:r>
              <a:rPr lang="en-US" sz="1650" dirty="0"/>
              <a:t> are items of information that are unverified at the time of posting (</a:t>
            </a:r>
            <a:r>
              <a:rPr lang="en-US" sz="1650" dirty="0" err="1"/>
              <a:t>Zubiaga</a:t>
            </a:r>
            <a:r>
              <a:rPr lang="en-US" sz="1650" dirty="0"/>
              <a:t> et al., 2018)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Note</a:t>
            </a:r>
            <a:r>
              <a:rPr lang="en-US" sz="1650" dirty="0" smtClean="0"/>
              <a:t>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b="1" dirty="0" smtClean="0">
                <a:solidFill>
                  <a:prstClr val="white"/>
                </a:solidFill>
              </a:rPr>
              <a:t>Hoaxes</a:t>
            </a:r>
            <a:r>
              <a:rPr lang="en-US" sz="1600" dirty="0" smtClean="0">
                <a:solidFill>
                  <a:prstClr val="white"/>
                </a:solidFill>
              </a:rPr>
              <a:t> are </a:t>
            </a:r>
            <a:r>
              <a:rPr lang="en-US" sz="1600" dirty="0">
                <a:solidFill>
                  <a:prstClr val="white"/>
                </a:solidFill>
              </a:rPr>
              <a:t>intentionally published by news </a:t>
            </a:r>
            <a:r>
              <a:rPr lang="en-US" sz="1600" dirty="0" smtClean="0">
                <a:solidFill>
                  <a:prstClr val="white"/>
                </a:solidFill>
              </a:rPr>
              <a:t>outlets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Hoax is a false story are used to disguise the truth (to hocus = to </a:t>
            </a:r>
            <a:r>
              <a:rPr lang="en-US" sz="1600" dirty="0" smtClean="0">
                <a:solidFill>
                  <a:prstClr val="white"/>
                </a:solidFill>
              </a:rPr>
              <a:t>cheat)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Fake news is a specific type of hoax spread for political or financial </a:t>
            </a:r>
            <a:r>
              <a:rPr lang="en-US" sz="1600" dirty="0" smtClean="0">
                <a:solidFill>
                  <a:prstClr val="white"/>
                </a:solidFill>
              </a:rPr>
              <a:t>benefit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In fact-checking sources of evidence are given (e.g., such as Wikipedia)</a:t>
            </a:r>
          </a:p>
          <a:p>
            <a:pPr lvl="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Rumour</a:t>
            </a:r>
            <a:r>
              <a:rPr lang="en-US" sz="2000" b="1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5067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50463" cy="3261475"/>
          </a:xfrm>
        </p:spPr>
        <p:txBody>
          <a:bodyPr>
            <a:noAutofit/>
          </a:bodyPr>
          <a:lstStyle/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Veracity value: true, false or unresolved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Degree of credibility: high or low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According to their timeline (</a:t>
            </a:r>
            <a:r>
              <a:rPr lang="en-US" sz="1650" dirty="0" err="1"/>
              <a:t>Zubiaga</a:t>
            </a:r>
            <a:r>
              <a:rPr lang="en-US" sz="1650" dirty="0"/>
              <a:t> et al., 2018</a:t>
            </a:r>
            <a:r>
              <a:rPr lang="en-US" sz="1650" dirty="0" smtClean="0"/>
              <a:t>):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Long-standing: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Discussed </a:t>
            </a:r>
            <a:r>
              <a:rPr lang="en-US" sz="1650" dirty="0">
                <a:solidFill>
                  <a:schemeClr val="bg1"/>
                </a:solidFill>
              </a:rPr>
              <a:t>for long periods of </a:t>
            </a:r>
            <a:r>
              <a:rPr lang="en-US" sz="1650" dirty="0" smtClean="0">
                <a:solidFill>
                  <a:schemeClr val="bg1"/>
                </a:solidFill>
              </a:rPr>
              <a:t>time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Might </a:t>
            </a:r>
            <a:r>
              <a:rPr lang="en-US" sz="1650" dirty="0">
                <a:solidFill>
                  <a:schemeClr val="bg1"/>
                </a:solidFill>
              </a:rPr>
              <a:t>be known a </a:t>
            </a:r>
            <a:r>
              <a:rPr lang="en-US" sz="1650" dirty="0" smtClean="0">
                <a:solidFill>
                  <a:schemeClr val="bg1"/>
                </a:solidFill>
              </a:rPr>
              <a:t>priori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No </a:t>
            </a:r>
            <a:r>
              <a:rPr lang="en-US" sz="1650" dirty="0">
                <a:solidFill>
                  <a:schemeClr val="bg1"/>
                </a:solidFill>
              </a:rPr>
              <a:t>real-time processing </a:t>
            </a:r>
            <a:r>
              <a:rPr lang="en-US" sz="1650" dirty="0" smtClean="0">
                <a:solidFill>
                  <a:schemeClr val="bg1"/>
                </a:solidFill>
              </a:rPr>
              <a:t>needed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For </a:t>
            </a:r>
            <a:r>
              <a:rPr lang="en-US" sz="1650" dirty="0">
                <a:solidFill>
                  <a:schemeClr val="bg1"/>
                </a:solidFill>
              </a:rPr>
              <a:t>example, Barack Obama is Muslim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New </a:t>
            </a:r>
            <a:r>
              <a:rPr lang="en-US" sz="1650" dirty="0" err="1">
                <a:solidFill>
                  <a:schemeClr val="bg1"/>
                </a:solidFill>
              </a:rPr>
              <a:t>rumours</a:t>
            </a:r>
            <a:r>
              <a:rPr lang="en-US" sz="1650" dirty="0">
                <a:solidFill>
                  <a:schemeClr val="bg1"/>
                </a:solidFill>
              </a:rPr>
              <a:t> that emerge during breaking </a:t>
            </a:r>
            <a:r>
              <a:rPr lang="en-US" sz="1650" dirty="0" smtClean="0">
                <a:solidFill>
                  <a:schemeClr val="bg1"/>
                </a:solidFill>
              </a:rPr>
              <a:t>news: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Usually </a:t>
            </a:r>
            <a:r>
              <a:rPr lang="en-US" sz="1650" dirty="0">
                <a:solidFill>
                  <a:schemeClr val="bg1"/>
                </a:solidFill>
              </a:rPr>
              <a:t>quickly </a:t>
            </a:r>
            <a:r>
              <a:rPr lang="en-US" sz="1650" dirty="0" smtClean="0">
                <a:solidFill>
                  <a:schemeClr val="bg1"/>
                </a:solidFill>
              </a:rPr>
              <a:t>resolved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Need </a:t>
            </a:r>
            <a:r>
              <a:rPr lang="en-US" sz="1650" dirty="0">
                <a:solidFill>
                  <a:schemeClr val="bg1"/>
                </a:solidFill>
              </a:rPr>
              <a:t>for automatic detection in </a:t>
            </a:r>
            <a:r>
              <a:rPr lang="en-US" sz="1650" dirty="0" smtClean="0">
                <a:solidFill>
                  <a:schemeClr val="bg1"/>
                </a:solidFill>
              </a:rPr>
              <a:t>real-time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50" dirty="0" smtClean="0">
                <a:solidFill>
                  <a:schemeClr val="bg1"/>
                </a:solidFill>
              </a:rPr>
              <a:t>For </a:t>
            </a:r>
            <a:r>
              <a:rPr lang="en-US" sz="1650" dirty="0">
                <a:solidFill>
                  <a:schemeClr val="bg1"/>
                </a:solidFill>
              </a:rPr>
              <a:t>example, identity of a suspected criminal</a:t>
            </a:r>
          </a:p>
          <a:p>
            <a:pPr lvl="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Rumour</a:t>
            </a:r>
            <a:r>
              <a:rPr lang="en-US" sz="2000" b="1" dirty="0"/>
              <a:t> </a:t>
            </a:r>
            <a:r>
              <a:rPr lang="en-US" sz="2000" b="1" dirty="0" smtClean="0"/>
              <a:t>Types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3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Rumour</a:t>
            </a:r>
            <a:r>
              <a:rPr lang="en-US" sz="2000" b="1" dirty="0"/>
              <a:t> </a:t>
            </a:r>
            <a:r>
              <a:rPr lang="en-US" sz="2000" b="1" dirty="0" smtClean="0"/>
              <a:t>Verification Pipeline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57" y="1543156"/>
            <a:ext cx="5134094" cy="16402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37501" y="4346901"/>
            <a:ext cx="307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Zubiaga</a:t>
            </a:r>
            <a:r>
              <a:rPr lang="en-US" sz="900" dirty="0"/>
              <a:t> et al. 2018. Detection and Resolution of </a:t>
            </a:r>
            <a:r>
              <a:rPr lang="en-US" sz="900" dirty="0" err="1"/>
              <a:t>Rumours</a:t>
            </a:r>
            <a:r>
              <a:rPr lang="en-US" sz="900" dirty="0"/>
              <a:t> in Social Media: A Survey</a:t>
            </a:r>
          </a:p>
        </p:txBody>
      </p:sp>
    </p:spTree>
    <p:extLst>
      <p:ext uri="{BB962C8B-B14F-4D97-AF65-F5344CB8AC3E}">
        <p14:creationId xmlns:p14="http://schemas.microsoft.com/office/powerpoint/2010/main" val="17857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50463" cy="3261475"/>
          </a:xfrm>
        </p:spPr>
        <p:txBody>
          <a:bodyPr>
            <a:noAutofit/>
          </a:bodyPr>
          <a:lstStyle/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00" dirty="0"/>
              <a:t>Detection</a:t>
            </a:r>
            <a:r>
              <a:rPr lang="en-US" sz="1600" dirty="0" smtClean="0"/>
              <a:t>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i="1" dirty="0" smtClean="0">
                <a:solidFill>
                  <a:schemeClr val="bg1"/>
                </a:solidFill>
              </a:rPr>
              <a:t>Input</a:t>
            </a:r>
            <a:r>
              <a:rPr lang="en-US" sz="1600" dirty="0">
                <a:solidFill>
                  <a:schemeClr val="bg1"/>
                </a:solidFill>
              </a:rPr>
              <a:t>: stream of social media </a:t>
            </a:r>
            <a:r>
              <a:rPr lang="en-US" sz="1600" dirty="0" smtClean="0">
                <a:solidFill>
                  <a:schemeClr val="bg1"/>
                </a:solidFill>
              </a:rPr>
              <a:t>posts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i="1" dirty="0" smtClean="0">
                <a:solidFill>
                  <a:schemeClr val="bg1"/>
                </a:solidFill>
              </a:rPr>
              <a:t>Output</a:t>
            </a:r>
            <a:r>
              <a:rPr lang="en-US" sz="1600" dirty="0">
                <a:solidFill>
                  <a:schemeClr val="bg1"/>
                </a:solidFill>
              </a:rPr>
              <a:t>: binary judgement, </a:t>
            </a:r>
            <a:r>
              <a:rPr lang="en-US" sz="1600" dirty="0" err="1">
                <a:solidFill>
                  <a:schemeClr val="bg1"/>
                </a:solidFill>
              </a:rPr>
              <a:t>rumour</a:t>
            </a:r>
            <a:r>
              <a:rPr lang="en-US" sz="1600" dirty="0">
                <a:solidFill>
                  <a:schemeClr val="bg1"/>
                </a:solidFill>
              </a:rPr>
              <a:t> / non-</a:t>
            </a:r>
            <a:r>
              <a:rPr lang="en-US" sz="1600" dirty="0" err="1">
                <a:solidFill>
                  <a:schemeClr val="bg1"/>
                </a:solidFill>
              </a:rPr>
              <a:t>rumour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Not </a:t>
            </a:r>
            <a:r>
              <a:rPr lang="en-US" sz="1600" dirty="0">
                <a:solidFill>
                  <a:schemeClr val="bg1"/>
                </a:solidFill>
              </a:rPr>
              <a:t>necessary for known </a:t>
            </a:r>
            <a:r>
              <a:rPr lang="en-US" sz="1600" dirty="0" err="1">
                <a:solidFill>
                  <a:schemeClr val="bg1"/>
                </a:solidFill>
              </a:rPr>
              <a:t>rumours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00" dirty="0"/>
              <a:t>Tracking</a:t>
            </a:r>
            <a:r>
              <a:rPr lang="en-US" sz="1600" dirty="0" smtClean="0"/>
              <a:t>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Collect </a:t>
            </a:r>
            <a:r>
              <a:rPr lang="en-US" sz="1600" dirty="0">
                <a:solidFill>
                  <a:schemeClr val="bg1"/>
                </a:solidFill>
              </a:rPr>
              <a:t>and filter posts discussing the </a:t>
            </a:r>
            <a:r>
              <a:rPr lang="en-US" sz="1600" dirty="0" err="1" smtClean="0">
                <a:solidFill>
                  <a:schemeClr val="bg1"/>
                </a:solidFill>
              </a:rPr>
              <a:t>rumour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i="1" dirty="0" smtClean="0">
                <a:solidFill>
                  <a:schemeClr val="bg1"/>
                </a:solidFill>
              </a:rPr>
              <a:t>Input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rumour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itself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i="1" dirty="0" smtClean="0">
                <a:solidFill>
                  <a:schemeClr val="bg1"/>
                </a:solidFill>
              </a:rPr>
              <a:t>Output</a:t>
            </a:r>
            <a:r>
              <a:rPr lang="en-US" sz="1600" dirty="0">
                <a:solidFill>
                  <a:schemeClr val="bg1"/>
                </a:solidFill>
              </a:rPr>
              <a:t>: collection of posts discussing the </a:t>
            </a:r>
            <a:r>
              <a:rPr lang="en-US" sz="1600" dirty="0" err="1" smtClean="0">
                <a:solidFill>
                  <a:schemeClr val="bg1"/>
                </a:solidFill>
              </a:rPr>
              <a:t>rumour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Rumour</a:t>
            </a:r>
            <a:r>
              <a:rPr lang="en-US" sz="2000" b="1" dirty="0"/>
              <a:t> Detection &amp; Tracking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35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50463" cy="3261475"/>
          </a:xfrm>
        </p:spPr>
        <p:txBody>
          <a:bodyPr>
            <a:noAutofit/>
          </a:bodyPr>
          <a:lstStyle/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 err="1"/>
              <a:t>Rumours</a:t>
            </a:r>
            <a:r>
              <a:rPr lang="en-US" sz="1650" dirty="0"/>
              <a:t> usually provoke discussions between users on their likely veracity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dirty="0"/>
              <a:t>For example, it has been shown that false </a:t>
            </a:r>
            <a:r>
              <a:rPr lang="en-US" sz="1650" dirty="0" err="1"/>
              <a:t>rumours</a:t>
            </a:r>
            <a:r>
              <a:rPr lang="en-US" sz="1650" dirty="0"/>
              <a:t> cause larger numbers of denying tweets than true ones (Procter et al., 2013) </a:t>
            </a:r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i="1" dirty="0"/>
              <a:t>Input</a:t>
            </a:r>
            <a:r>
              <a:rPr lang="en-US" sz="1650" dirty="0"/>
              <a:t>: set of posts associated with the same </a:t>
            </a:r>
            <a:r>
              <a:rPr lang="en-US" sz="1650" dirty="0" err="1"/>
              <a:t>rumour</a:t>
            </a:r>
            <a:endParaRPr lang="en-US" sz="1650" dirty="0"/>
          </a:p>
          <a:p>
            <a:pPr>
              <a:spcBef>
                <a:spcPts val="375"/>
              </a:spcBef>
              <a:spcAft>
                <a:spcPts val="237"/>
              </a:spcAft>
            </a:pPr>
            <a:r>
              <a:rPr lang="en-US" sz="1650" i="1" dirty="0"/>
              <a:t>Output</a:t>
            </a:r>
            <a:r>
              <a:rPr lang="en-US" sz="1650" dirty="0"/>
              <a:t>: label per post from a pre-defined set of stances (e.g., supporting, denying, querying or commenting)</a:t>
            </a:r>
            <a:endParaRPr lang="en-US" sz="165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Rumour</a:t>
            </a:r>
            <a:r>
              <a:rPr lang="en-US" sz="2000" b="1" dirty="0"/>
              <a:t> Stance Classification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39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</TotalTime>
  <Words>1138</Words>
  <Application>Microsoft Macintosh PowerPoint</Application>
  <PresentationFormat>On-screen Show (16:9)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Arial</vt:lpstr>
      <vt:lpstr>Office Theme</vt:lpstr>
      <vt:lpstr>Introduction into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Julia Ive</cp:lastModifiedBy>
  <cp:revision>148</cp:revision>
  <cp:lastPrinted>2017-11-14T13:34:51Z</cp:lastPrinted>
  <dcterms:created xsi:type="dcterms:W3CDTF">2017-03-06T16:45:41Z</dcterms:created>
  <dcterms:modified xsi:type="dcterms:W3CDTF">2023-01-04T11:56:58Z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