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becca Ward" userId="06aae773-91b7-478d-aff8-9cc3bb78a9ac" providerId="ADAL" clId="{AEC0E4FD-BFFF-4D4B-B14C-E7A801DF20B3}"/>
    <pc:docChg chg="modSld">
      <pc:chgData name="Rebecca Ward" userId="06aae773-91b7-478d-aff8-9cc3bb78a9ac" providerId="ADAL" clId="{AEC0E4FD-BFFF-4D4B-B14C-E7A801DF20B3}" dt="2021-08-03T07:43:40.598" v="12" actId="1076"/>
      <pc:docMkLst>
        <pc:docMk/>
      </pc:docMkLst>
      <pc:sldChg chg="modSp mod">
        <pc:chgData name="Rebecca Ward" userId="06aae773-91b7-478d-aff8-9cc3bb78a9ac" providerId="ADAL" clId="{AEC0E4FD-BFFF-4D4B-B14C-E7A801DF20B3}" dt="2021-08-03T07:43:40.598" v="12" actId="1076"/>
        <pc:sldMkLst>
          <pc:docMk/>
          <pc:sldMk cId="1222113646" sldId="258"/>
        </pc:sldMkLst>
        <pc:spChg chg="mod">
          <ac:chgData name="Rebecca Ward" userId="06aae773-91b7-478d-aff8-9cc3bb78a9ac" providerId="ADAL" clId="{AEC0E4FD-BFFF-4D4B-B14C-E7A801DF20B3}" dt="2021-08-03T07:42:48.996" v="0" actId="207"/>
          <ac:spMkLst>
            <pc:docMk/>
            <pc:sldMk cId="1222113646" sldId="258"/>
            <ac:spMk id="8" creationId="{81404F8F-C1C4-4425-BA57-D79C0D628BFD}"/>
          </ac:spMkLst>
        </pc:spChg>
        <pc:spChg chg="mod">
          <ac:chgData name="Rebecca Ward" userId="06aae773-91b7-478d-aff8-9cc3bb78a9ac" providerId="ADAL" clId="{AEC0E4FD-BFFF-4D4B-B14C-E7A801DF20B3}" dt="2021-08-03T07:43:40.598" v="12" actId="1076"/>
          <ac:spMkLst>
            <pc:docMk/>
            <pc:sldMk cId="1222113646" sldId="258"/>
            <ac:spMk id="9" creationId="{2E898EEF-7DAF-4135-A721-7246CC0873B8}"/>
          </ac:spMkLst>
        </pc:spChg>
        <pc:cxnChg chg="mod">
          <ac:chgData name="Rebecca Ward" userId="06aae773-91b7-478d-aff8-9cc3bb78a9ac" providerId="ADAL" clId="{AEC0E4FD-BFFF-4D4B-B14C-E7A801DF20B3}" dt="2021-08-03T07:43:40.598" v="12" actId="1076"/>
          <ac:cxnSpMkLst>
            <pc:docMk/>
            <pc:sldMk cId="1222113646" sldId="258"/>
            <ac:cxnSpMk id="88" creationId="{0F371BBE-53DD-4F34-8013-B7AD2E4A4714}"/>
          </ac:cxnSpMkLst>
        </pc:cxnChg>
        <pc:cxnChg chg="mod">
          <ac:chgData name="Rebecca Ward" userId="06aae773-91b7-478d-aff8-9cc3bb78a9ac" providerId="ADAL" clId="{AEC0E4FD-BFFF-4D4B-B14C-E7A801DF20B3}" dt="2021-08-03T07:43:40.598" v="12" actId="1076"/>
          <ac:cxnSpMkLst>
            <pc:docMk/>
            <pc:sldMk cId="1222113646" sldId="258"/>
            <ac:cxnSpMk id="110" creationId="{412AEFBF-05C1-4BB6-9C6D-A48A419E883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C195-B3D6-4CB4-BC7E-A15B1A479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FECCB-E140-4CB7-B8DA-AA80E3DAE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72B20-7319-4656-B91F-71D0B9FF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563E9-957F-4605-AC27-22B8F6A36C80}" type="datetimeFigureOut">
              <a:rPr lang="en-GB" smtClean="0"/>
              <a:t>03/08/2021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C2DD1-7A1F-43FF-B596-D65D03BAF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5FA8B-9FCC-4559-A68F-D95415022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1323-5E11-4A57-8C9D-E2CC9B7C2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357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45A40-B963-421C-898D-95F634DB6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F3072-75E4-46F5-B588-9D4355394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B9656-9133-4EAC-8A00-3E50F6339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563E9-957F-4605-AC27-22B8F6A36C80}" type="datetimeFigureOut">
              <a:rPr lang="en-GB" smtClean="0"/>
              <a:t>03/08/2021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87B5E-C226-49C6-AF8B-1B9B6616C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6667C-7F77-4A90-8066-59263507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1323-5E11-4A57-8C9D-E2CC9B7C2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40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F5AAC2-EA44-4AC7-A6F3-EC7DD1DC8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D0BA2-71F9-4C41-8369-969F96DE5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DBCBD-2934-4054-B2CE-6716A36F3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563E9-957F-4605-AC27-22B8F6A36C80}" type="datetimeFigureOut">
              <a:rPr lang="en-GB" smtClean="0"/>
              <a:t>03/08/2021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E5020-299E-486C-9A76-EEE5EB71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8C6AE-946E-46E1-B5D9-EF7A88A5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1323-5E11-4A57-8C9D-E2CC9B7C2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454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021F6-6883-47D1-9BFC-417DDE00C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86E00-6C6D-4C5A-BF7E-0A4531BFF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D4298-A509-47AC-8482-4EF530AAB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563E9-957F-4605-AC27-22B8F6A36C80}" type="datetimeFigureOut">
              <a:rPr lang="en-GB" smtClean="0"/>
              <a:t>03/08/2021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BB475-29EC-41F8-BD6D-B4136C03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DD8E7-9121-485D-B52F-6AD3DE85A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1323-5E11-4A57-8C9D-E2CC9B7C2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35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5266-6FE9-4301-A4CB-CFA742DC5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31C3F-B497-406E-A743-05B229289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DC897-60E3-4DAD-8143-9187BAC85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563E9-957F-4605-AC27-22B8F6A36C80}" type="datetimeFigureOut">
              <a:rPr lang="en-GB" smtClean="0"/>
              <a:t>03/08/2021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980AF-C10B-497F-A0EE-A28B19BE8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F5F07-3E93-4D89-A103-720B78B5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1323-5E11-4A57-8C9D-E2CC9B7C2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99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3C88C-CDE9-4762-918C-2D55980EA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52323-22F9-434D-818E-C218DE77F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C7EB3-7A54-4CD2-8F2D-49CFEAD46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41128-EAB8-4570-B88A-6A8D78C54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563E9-957F-4605-AC27-22B8F6A36C80}" type="datetimeFigureOut">
              <a:rPr lang="en-GB" smtClean="0"/>
              <a:t>03/08/2021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64207-379A-47C7-B3B3-774D427EA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869B6-6F59-4532-8159-BE42F40F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1323-5E11-4A57-8C9D-E2CC9B7C2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95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DD7F6-F40E-40FE-A708-79718D391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D1500-1897-429F-ADF9-2A811D782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F0F90-519F-4B84-AB9E-0D41E0ECF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11CD97-F0BF-4B43-9767-7033AD967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E47DA0-DCDC-430E-A1F2-C9A061B2EC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91C94E-2587-4A7D-A05D-7602EE68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563E9-957F-4605-AC27-22B8F6A36C80}" type="datetimeFigureOut">
              <a:rPr lang="en-GB" smtClean="0"/>
              <a:t>03/08/2021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5D0427-331E-45FF-9758-E3FD79D00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865618-295F-4ACE-841A-06D60A23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1323-5E11-4A57-8C9D-E2CC9B7C2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678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654AB-DF58-4E31-9B57-560702AA8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32038C-B608-4B0F-AECF-20A9DAA11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563E9-957F-4605-AC27-22B8F6A36C80}" type="datetimeFigureOut">
              <a:rPr lang="en-GB" smtClean="0"/>
              <a:t>03/08/2021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E57A5-8159-4D1D-9C28-7D0D2EA01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C8705-7C4C-48E5-BD40-9F03E968A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1323-5E11-4A57-8C9D-E2CC9B7C2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28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316A0-4221-45ED-895B-D5E95EEC0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563E9-957F-4605-AC27-22B8F6A36C80}" type="datetimeFigureOut">
              <a:rPr lang="en-GB" smtClean="0"/>
              <a:t>03/08/2021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112FB4-4F08-47CC-AE74-D2639C76D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3C497-A431-4BF9-ACB3-827F3233F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1323-5E11-4A57-8C9D-E2CC9B7C2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416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A3AAD-7B7D-47F3-9C92-3F8A10761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74CCD-0892-48FA-80C4-0E335120F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2E880-C2A4-4D2F-BC3F-62F997708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26A8C-A506-4AFA-A502-E30BAEFD3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563E9-957F-4605-AC27-22B8F6A36C80}" type="datetimeFigureOut">
              <a:rPr lang="en-GB" smtClean="0"/>
              <a:t>03/08/2021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AEEA7-3405-4D7E-B246-7B6FB433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86D9D-F8DF-4EAC-8221-EF06128B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1323-5E11-4A57-8C9D-E2CC9B7C2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73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B64D-21EC-4FE9-800F-600AA48C8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99086B-62DB-4D4D-94A0-5E25E3771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C7979B-2631-4C28-BC7D-4D2D5C8A5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D4F2E-2773-418A-81F0-CEB68118E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563E9-957F-4605-AC27-22B8F6A36C80}" type="datetimeFigureOut">
              <a:rPr lang="en-GB" smtClean="0"/>
              <a:t>03/08/2021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1BBB8-C674-49F1-A4A5-802471D8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0EAC5-CD84-4B3E-852C-E8D9FCA5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1323-5E11-4A57-8C9D-E2CC9B7C2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736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908861-A9C2-4D7D-9B87-9579CC610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02C75-9F11-453E-8970-E350793D1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01601-2750-4DC2-8C8B-73DEAE5B6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563E9-957F-4605-AC27-22B8F6A36C80}" type="datetimeFigureOut">
              <a:rPr lang="en-GB" smtClean="0"/>
              <a:t>03/08/2021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2D510-F893-4051-88A4-3A2BA2553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8CEA0-C040-4E62-B098-CF518F9BA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A1323-5E11-4A57-8C9D-E2CC9B7C2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16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110246D-D18C-430F-B425-B35FCBF73DD6}"/>
              </a:ext>
            </a:extLst>
          </p:cNvPr>
          <p:cNvSpPr/>
          <p:nvPr/>
        </p:nvSpPr>
        <p:spPr>
          <a:xfrm>
            <a:off x="1033406" y="2259230"/>
            <a:ext cx="838898" cy="5809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Start</a:t>
            </a:r>
          </a:p>
          <a:p>
            <a:pPr algn="ctr"/>
            <a:r>
              <a:rPr lang="en-GB" sz="1400" dirty="0"/>
              <a:t>t = 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77EA82-5207-4FF6-8C62-79C40EDB2007}"/>
              </a:ext>
            </a:extLst>
          </p:cNvPr>
          <p:cNvSpPr/>
          <p:nvPr/>
        </p:nvSpPr>
        <p:spPr>
          <a:xfrm>
            <a:off x="2473710" y="2325034"/>
            <a:ext cx="937491" cy="449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N particles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F4F515-B3EA-4AD8-A487-DA81053EBEF3}"/>
              </a:ext>
            </a:extLst>
          </p:cNvPr>
          <p:cNvSpPr/>
          <p:nvPr/>
        </p:nvSpPr>
        <p:spPr>
          <a:xfrm>
            <a:off x="3985281" y="2021618"/>
            <a:ext cx="937491" cy="10561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GP emulator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(run prior to calibration)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8D6F1E-FD9E-41A8-AF95-82708386B81B}"/>
              </a:ext>
            </a:extLst>
          </p:cNvPr>
          <p:cNvSpPr/>
          <p:nvPr/>
        </p:nvSpPr>
        <p:spPr>
          <a:xfrm>
            <a:off x="5436924" y="2259230"/>
            <a:ext cx="987823" cy="580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Model prediction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2EBFA5-CC07-4FD7-A0D6-BC9605E886C6}"/>
              </a:ext>
            </a:extLst>
          </p:cNvPr>
          <p:cNvSpPr/>
          <p:nvPr/>
        </p:nvSpPr>
        <p:spPr>
          <a:xfrm>
            <a:off x="5519792" y="1282835"/>
            <a:ext cx="827393" cy="580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Data (t)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AEF868-1B4D-4E7B-A410-5AAEB2DCC54F}"/>
              </a:ext>
            </a:extLst>
          </p:cNvPr>
          <p:cNvSpPr/>
          <p:nvPr/>
        </p:nvSpPr>
        <p:spPr>
          <a:xfrm>
            <a:off x="6878397" y="1683409"/>
            <a:ext cx="987823" cy="6501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Calculate likelihoods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C74BF0-2A39-49EC-9B8B-722121859238}"/>
              </a:ext>
            </a:extLst>
          </p:cNvPr>
          <p:cNvSpPr/>
          <p:nvPr/>
        </p:nvSpPr>
        <p:spPr>
          <a:xfrm>
            <a:off x="8493914" y="1773931"/>
            <a:ext cx="987824" cy="4697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Re-sample</a:t>
            </a: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14DC39FA-1295-42D9-8A40-36F87D98FD6F}"/>
              </a:ext>
            </a:extLst>
          </p:cNvPr>
          <p:cNvSpPr/>
          <p:nvPr/>
        </p:nvSpPr>
        <p:spPr>
          <a:xfrm>
            <a:off x="9954932" y="1601617"/>
            <a:ext cx="1319868" cy="813732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t =&gt; t+1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1D479E-325A-4922-9018-19F38211F8B1}"/>
              </a:ext>
            </a:extLst>
          </p:cNvPr>
          <p:cNvCxnSpPr>
            <a:stCxn id="4" idx="6"/>
            <a:endCxn id="5" idx="1"/>
          </p:cNvCxnSpPr>
          <p:nvPr/>
        </p:nvCxnSpPr>
        <p:spPr>
          <a:xfrm>
            <a:off x="1872304" y="2549699"/>
            <a:ext cx="601406" cy="0"/>
          </a:xfrm>
          <a:prstGeom prst="line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D45D10-3079-4989-A48A-E6FA84D9C30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411201" y="2549699"/>
            <a:ext cx="574080" cy="0"/>
          </a:xfrm>
          <a:prstGeom prst="line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04E6BCC-DDDB-4AEF-B853-9877C04DF6F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922772" y="2549699"/>
            <a:ext cx="514152" cy="0"/>
          </a:xfrm>
          <a:prstGeom prst="line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8BF8FD-46FE-4C53-BF18-0ADEBBB4AF18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424747" y="2188973"/>
            <a:ext cx="434106" cy="360726"/>
          </a:xfrm>
          <a:prstGeom prst="line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8D03CB-1611-499E-9AF5-1EDC6158D184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347185" y="1573304"/>
            <a:ext cx="531212" cy="290469"/>
          </a:xfrm>
          <a:prstGeom prst="line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F22C064-5252-49DE-8202-EBF3CCF6C4F4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866220" y="2008483"/>
            <a:ext cx="627694" cy="340"/>
          </a:xfrm>
          <a:prstGeom prst="line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2B98630-E2C2-4CDF-A2C9-17E73D71C5C1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9481738" y="2008483"/>
            <a:ext cx="473194" cy="340"/>
          </a:xfrm>
          <a:prstGeom prst="line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B99BF59-EFD6-436B-A67C-8AD024202CB4}"/>
              </a:ext>
            </a:extLst>
          </p:cNvPr>
          <p:cNvCxnSpPr>
            <a:cxnSpLocks/>
            <a:stCxn id="11" idx="2"/>
            <a:endCxn id="6" idx="2"/>
          </p:cNvCxnSpPr>
          <p:nvPr/>
        </p:nvCxnSpPr>
        <p:spPr>
          <a:xfrm rot="5400000">
            <a:off x="7203232" y="-333855"/>
            <a:ext cx="662430" cy="6160839"/>
          </a:xfrm>
          <a:prstGeom prst="bentConnector3">
            <a:avLst>
              <a:gd name="adj1" fmla="val 13450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A743394-8D0D-4A89-B847-180FCA836CC0}"/>
              </a:ext>
            </a:extLst>
          </p:cNvPr>
          <p:cNvSpPr txBox="1"/>
          <p:nvPr/>
        </p:nvSpPr>
        <p:spPr>
          <a:xfrm>
            <a:off x="1048624" y="550506"/>
            <a:ext cx="372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GU calibration process – the problem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2A3D467-6005-4989-BBE2-83D3999FD27D}"/>
              </a:ext>
            </a:extLst>
          </p:cNvPr>
          <p:cNvSpPr/>
          <p:nvPr/>
        </p:nvSpPr>
        <p:spPr>
          <a:xfrm>
            <a:off x="3705850" y="1696419"/>
            <a:ext cx="1519293" cy="170656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5F361C-BE9E-473C-A7AC-38FA50628601}"/>
              </a:ext>
            </a:extLst>
          </p:cNvPr>
          <p:cNvSpPr txBox="1"/>
          <p:nvPr/>
        </p:nvSpPr>
        <p:spPr>
          <a:xfrm>
            <a:off x="1878077" y="3881534"/>
            <a:ext cx="2279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Replace with concurrent simulation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272A668-F732-455D-991C-1227B58590CD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3018074" y="3153059"/>
            <a:ext cx="910271" cy="7378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969AB9C-1AFE-436A-A147-A0E039DCC99E}"/>
              </a:ext>
            </a:extLst>
          </p:cNvPr>
          <p:cNvSpPr txBox="1"/>
          <p:nvPr/>
        </p:nvSpPr>
        <p:spPr>
          <a:xfrm>
            <a:off x="4158071" y="3954555"/>
            <a:ext cx="79170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How to do this?</a:t>
            </a:r>
          </a:p>
          <a:p>
            <a:endParaRPr lang="en-GB" sz="1400" dirty="0"/>
          </a:p>
          <a:p>
            <a:pPr defTabSz="581025"/>
            <a:r>
              <a:rPr lang="en-GB" sz="1400" dirty="0"/>
              <a:t>Approach (1)	Call simulation, run for each of the N particles for time period leading up to new 			value of t and output model prediction – not sure this would work for sudden value 			change?</a:t>
            </a:r>
          </a:p>
          <a:p>
            <a:pPr defTabSz="581025"/>
            <a:r>
              <a:rPr lang="en-GB" sz="1400" dirty="0"/>
              <a:t>		1000 particles for 10 days (proposed minimum burn-in time) would take ~ 1hr on 			MATLAB, ~ about the same on python</a:t>
            </a:r>
          </a:p>
          <a:p>
            <a:pPr defTabSz="581025"/>
            <a:r>
              <a:rPr lang="en-GB" sz="1400" dirty="0">
                <a:solidFill>
                  <a:srgbClr val="FF0000"/>
                </a:solidFill>
              </a:rPr>
              <a:t>Approach (2)	Call simulation run for a 10 days with a range of parameter values and fit GP emulator to 		results. Previously ran 60 pairs of values – would take ~ 3 minutes per data point including 		calibration step – use this approach</a:t>
            </a:r>
          </a:p>
          <a:p>
            <a:pPr defTabSz="581025"/>
            <a:r>
              <a:rPr lang="en-GB" sz="1400" dirty="0"/>
              <a:t>Approach(3)	Don’t call simulation run concurrently but run prior and fit GP emulator to results.  This</a:t>
            </a:r>
            <a:br>
              <a:rPr lang="en-GB" sz="1400" dirty="0"/>
            </a:br>
            <a:r>
              <a:rPr lang="en-GB" sz="1400" dirty="0"/>
              <a:t>		emulator can then be used to infer model output from external T, RH and light state 			concurrently</a:t>
            </a:r>
          </a:p>
          <a:p>
            <a:pPr defTabSz="581025"/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754946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DCAF8E30-93CB-40CA-B9A7-4D8D58E1D680}"/>
              </a:ext>
            </a:extLst>
          </p:cNvPr>
          <p:cNvSpPr/>
          <p:nvPr/>
        </p:nvSpPr>
        <p:spPr>
          <a:xfrm>
            <a:off x="984068" y="496391"/>
            <a:ext cx="1114698" cy="34834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step = 0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C6B01FD2-421B-4939-92A2-A3179F650B26}"/>
              </a:ext>
            </a:extLst>
          </p:cNvPr>
          <p:cNvSpPr/>
          <p:nvPr/>
        </p:nvSpPr>
        <p:spPr>
          <a:xfrm>
            <a:off x="5170096" y="420718"/>
            <a:ext cx="1454332" cy="4702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 = time(step)</a:t>
            </a:r>
          </a:p>
          <a:p>
            <a:pPr algn="ctr"/>
            <a:r>
              <a:rPr lang="en-GB" sz="1000" dirty="0"/>
              <a:t>(3am/3pm)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13E7FE07-597D-474B-9840-3691CED85AC3}"/>
              </a:ext>
            </a:extLst>
          </p:cNvPr>
          <p:cNvSpPr/>
          <p:nvPr/>
        </p:nvSpPr>
        <p:spPr>
          <a:xfrm>
            <a:off x="4462525" y="1389578"/>
            <a:ext cx="2869474" cy="4789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weather(t-240):weather(t)</a:t>
            </a:r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81404F8F-C1C4-4425-BA57-D79C0D628BFD}"/>
              </a:ext>
            </a:extLst>
          </p:cNvPr>
          <p:cNvSpPr/>
          <p:nvPr/>
        </p:nvSpPr>
        <p:spPr>
          <a:xfrm>
            <a:off x="8183262" y="1383947"/>
            <a:ext cx="1785257" cy="478971"/>
          </a:xfrm>
          <a:prstGeom prst="flowChartInputOutp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weather</a:t>
            </a:r>
          </a:p>
          <a:p>
            <a:pPr algn="ctr"/>
            <a:r>
              <a:rPr lang="en-GB" sz="1000" dirty="0"/>
              <a:t>(External T, RH)</a:t>
            </a:r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2E898EEF-7DAF-4135-A721-7246CC0873B8}"/>
              </a:ext>
            </a:extLst>
          </p:cNvPr>
          <p:cNvSpPr/>
          <p:nvPr/>
        </p:nvSpPr>
        <p:spPr>
          <a:xfrm>
            <a:off x="7202196" y="4758182"/>
            <a:ext cx="1785257" cy="612074"/>
          </a:xfrm>
          <a:prstGeom prst="flowChartInputOutp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Data(t)</a:t>
            </a:r>
          </a:p>
          <a:p>
            <a:pPr algn="ctr"/>
            <a:r>
              <a:rPr lang="en-GB" sz="1000" dirty="0"/>
              <a:t>(monitored RH mid-farm)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82873D7A-F1F1-4FD8-9611-E38E725C349B}"/>
              </a:ext>
            </a:extLst>
          </p:cNvPr>
          <p:cNvSpPr/>
          <p:nvPr/>
        </p:nvSpPr>
        <p:spPr>
          <a:xfrm>
            <a:off x="5004633" y="2159127"/>
            <a:ext cx="1785257" cy="64529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Run GES model over X</a:t>
            </a:r>
          </a:p>
        </p:txBody>
      </p:sp>
      <p:sp>
        <p:nvSpPr>
          <p:cNvPr id="12" name="Flowchart: Data 11">
            <a:extLst>
              <a:ext uri="{FF2B5EF4-FFF2-40B4-BE49-F238E27FC236}">
                <a16:creationId xmlns:a16="http://schemas.microsoft.com/office/drawing/2014/main" id="{ACDC1531-ABA0-4CC6-BF79-B8CF68B03C40}"/>
              </a:ext>
            </a:extLst>
          </p:cNvPr>
          <p:cNvSpPr/>
          <p:nvPr/>
        </p:nvSpPr>
        <p:spPr>
          <a:xfrm>
            <a:off x="7649243" y="2084306"/>
            <a:ext cx="2586444" cy="80554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Calibration parameters, X</a:t>
            </a:r>
          </a:p>
          <a:p>
            <a:pPr algn="ctr"/>
            <a:r>
              <a:rPr lang="en-GB" sz="1000" dirty="0"/>
              <a:t>(60 x (ACH,IAS))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3F0E23-4F2C-4D4F-9C2E-7663331E36A4}"/>
              </a:ext>
            </a:extLst>
          </p:cNvPr>
          <p:cNvSpPr/>
          <p:nvPr/>
        </p:nvSpPr>
        <p:spPr>
          <a:xfrm>
            <a:off x="5192338" y="3736548"/>
            <a:ext cx="1409846" cy="7704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Model prediction for each particle, 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7E5713-15C0-4A9C-AF9C-F9B43B77AD64}"/>
              </a:ext>
            </a:extLst>
          </p:cNvPr>
          <p:cNvSpPr/>
          <p:nvPr/>
        </p:nvSpPr>
        <p:spPr>
          <a:xfrm>
            <a:off x="5202139" y="4664263"/>
            <a:ext cx="1405491" cy="8396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Calculate likelihood of each particle, N given Data(t)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54BC24-BF5C-440A-8E57-93E8C07E3193}"/>
              </a:ext>
            </a:extLst>
          </p:cNvPr>
          <p:cNvSpPr/>
          <p:nvPr/>
        </p:nvSpPr>
        <p:spPr>
          <a:xfrm>
            <a:off x="5202139" y="5731313"/>
            <a:ext cx="1400045" cy="8396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Re-sample N particles weighted by likelihood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1A035E-3116-4AA0-BC2D-E724C8CC36D1}"/>
              </a:ext>
            </a:extLst>
          </p:cNvPr>
          <p:cNvSpPr/>
          <p:nvPr/>
        </p:nvSpPr>
        <p:spPr>
          <a:xfrm>
            <a:off x="5390288" y="3017064"/>
            <a:ext cx="1013946" cy="580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GP emulator</a:t>
            </a:r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7324A101-ADE5-406F-A4B6-99B5F3DC2FB2}"/>
              </a:ext>
            </a:extLst>
          </p:cNvPr>
          <p:cNvSpPr/>
          <p:nvPr/>
        </p:nvSpPr>
        <p:spPr>
          <a:xfrm>
            <a:off x="7472635" y="5757203"/>
            <a:ext cx="1603255" cy="813732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step =&gt; step +1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B583A4-222C-4444-B662-D2BCE53AFA44}"/>
              </a:ext>
            </a:extLst>
          </p:cNvPr>
          <p:cNvSpPr/>
          <p:nvPr/>
        </p:nvSpPr>
        <p:spPr>
          <a:xfrm>
            <a:off x="1072671" y="3897084"/>
            <a:ext cx="937491" cy="449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N particles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CD33258-F24A-4720-8673-202D90DA2CE9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098766" y="655850"/>
            <a:ext cx="3071330" cy="1471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DC684A-60E0-4EC1-B003-33F9F595EB57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>
            <a:off x="1541417" y="844734"/>
            <a:ext cx="0" cy="305235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EF689C-1ED9-44DA-B2D6-08A6AE1777E0}"/>
              </a:ext>
            </a:extLst>
          </p:cNvPr>
          <p:cNvCxnSpPr>
            <a:cxnSpLocks/>
            <a:stCxn id="20" idx="3"/>
            <a:endCxn id="14" idx="1"/>
          </p:cNvCxnSpPr>
          <p:nvPr/>
        </p:nvCxnSpPr>
        <p:spPr>
          <a:xfrm>
            <a:off x="2010162" y="4121749"/>
            <a:ext cx="3182176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FA0A1B-0E95-44A1-B175-2BCBB6AB7C11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897262" y="890981"/>
            <a:ext cx="0" cy="498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A3931-50DE-470C-895F-14A902B4536C}"/>
              </a:ext>
            </a:extLst>
          </p:cNvPr>
          <p:cNvCxnSpPr>
            <a:cxnSpLocks/>
            <a:stCxn id="8" idx="2"/>
            <a:endCxn id="7" idx="3"/>
          </p:cNvCxnSpPr>
          <p:nvPr/>
        </p:nvCxnSpPr>
        <p:spPr>
          <a:xfrm flipH="1">
            <a:off x="7331999" y="1623433"/>
            <a:ext cx="1029789" cy="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E44B66E-DE34-4C3E-BB2B-C66B16F2E8AF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5897262" y="1868549"/>
            <a:ext cx="0" cy="290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354A7F5-8FE1-440C-8FF6-FB883E3D9422}"/>
              </a:ext>
            </a:extLst>
          </p:cNvPr>
          <p:cNvCxnSpPr>
            <a:cxnSpLocks/>
            <a:stCxn id="12" idx="2"/>
            <a:endCxn id="11" idx="3"/>
          </p:cNvCxnSpPr>
          <p:nvPr/>
        </p:nvCxnSpPr>
        <p:spPr>
          <a:xfrm flipH="1" flipV="1">
            <a:off x="6789890" y="2481777"/>
            <a:ext cx="1117997" cy="5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11316EA-496F-4A17-B466-CD55F44FB80D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5897261" y="2804426"/>
            <a:ext cx="1" cy="212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F1470B-BBDB-429B-9726-D21CB7954961}"/>
              </a:ext>
            </a:extLst>
          </p:cNvPr>
          <p:cNvCxnSpPr>
            <a:cxnSpLocks/>
            <a:stCxn id="17" idx="2"/>
            <a:endCxn id="14" idx="0"/>
          </p:cNvCxnSpPr>
          <p:nvPr/>
        </p:nvCxnSpPr>
        <p:spPr>
          <a:xfrm>
            <a:off x="5897261" y="3598002"/>
            <a:ext cx="0" cy="138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734734B-9E6A-43D5-817B-8B320C457C40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5897261" y="4506950"/>
            <a:ext cx="7624" cy="157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C648A85-2F75-4371-9035-CE39498CF14D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5902162" y="5503886"/>
            <a:ext cx="2723" cy="227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ECA8BA2-AC51-4A3E-8657-C58D8CAD5BE7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6602184" y="6151124"/>
            <a:ext cx="870451" cy="12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7F663F84-F3EE-4035-A6CA-92C208446AA2}"/>
              </a:ext>
            </a:extLst>
          </p:cNvPr>
          <p:cNvCxnSpPr>
            <a:cxnSpLocks/>
            <a:stCxn id="19" idx="3"/>
            <a:endCxn id="6" idx="3"/>
          </p:cNvCxnSpPr>
          <p:nvPr/>
        </p:nvCxnSpPr>
        <p:spPr>
          <a:xfrm flipH="1" flipV="1">
            <a:off x="6624428" y="655850"/>
            <a:ext cx="2451462" cy="5508219"/>
          </a:xfrm>
          <a:prstGeom prst="bentConnector3">
            <a:avLst>
              <a:gd name="adj1" fmla="val -903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F371BBE-53DD-4F34-8013-B7AD2E4A4714}"/>
              </a:ext>
            </a:extLst>
          </p:cNvPr>
          <p:cNvCxnSpPr>
            <a:cxnSpLocks/>
            <a:stCxn id="9" idx="2"/>
            <a:endCxn id="15" idx="3"/>
          </p:cNvCxnSpPr>
          <p:nvPr/>
        </p:nvCxnSpPr>
        <p:spPr>
          <a:xfrm flipH="1">
            <a:off x="6607630" y="5064219"/>
            <a:ext cx="773092" cy="19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412AEFBF-05C1-4BB6-9C6D-A48A419E883E}"/>
              </a:ext>
            </a:extLst>
          </p:cNvPr>
          <p:cNvCxnSpPr>
            <a:cxnSpLocks/>
            <a:stCxn id="9" idx="5"/>
          </p:cNvCxnSpPr>
          <p:nvPr/>
        </p:nvCxnSpPr>
        <p:spPr>
          <a:xfrm flipH="1" flipV="1">
            <a:off x="6442051" y="769965"/>
            <a:ext cx="2366876" cy="4294254"/>
          </a:xfrm>
          <a:prstGeom prst="bentConnector4">
            <a:avLst>
              <a:gd name="adj1" fmla="val -9658"/>
              <a:gd name="adj2" fmla="val 53563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lowchart: Data 147">
            <a:extLst>
              <a:ext uri="{FF2B5EF4-FFF2-40B4-BE49-F238E27FC236}">
                <a16:creationId xmlns:a16="http://schemas.microsoft.com/office/drawing/2014/main" id="{6CD580E4-F9BB-4DA5-A749-4F8417CF8F9B}"/>
              </a:ext>
            </a:extLst>
          </p:cNvPr>
          <p:cNvSpPr/>
          <p:nvPr/>
        </p:nvSpPr>
        <p:spPr>
          <a:xfrm>
            <a:off x="2393623" y="5787383"/>
            <a:ext cx="1785257" cy="727482"/>
          </a:xfrm>
          <a:prstGeom prst="flowChartInputOutpu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 particles </a:t>
            </a:r>
            <a:r>
              <a:rPr lang="en-GB" sz="1000" dirty="0"/>
              <a:t>(ACH,IAS)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FCE414BB-5BA6-4C6B-88F5-81215D3C8B7F}"/>
              </a:ext>
            </a:extLst>
          </p:cNvPr>
          <p:cNvCxnSpPr>
            <a:cxnSpLocks/>
            <a:stCxn id="16" idx="1"/>
            <a:endCxn id="148" idx="5"/>
          </p:cNvCxnSpPr>
          <p:nvPr/>
        </p:nvCxnSpPr>
        <p:spPr>
          <a:xfrm flipH="1">
            <a:off x="4000354" y="6151124"/>
            <a:ext cx="12017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113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C6B01FD2-421B-4939-92A2-A3179F650B26}"/>
              </a:ext>
            </a:extLst>
          </p:cNvPr>
          <p:cNvSpPr/>
          <p:nvPr/>
        </p:nvSpPr>
        <p:spPr>
          <a:xfrm>
            <a:off x="5170096" y="420718"/>
            <a:ext cx="1454332" cy="4702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 = time(step)</a:t>
            </a:r>
          </a:p>
          <a:p>
            <a:pPr algn="ctr"/>
            <a:r>
              <a:rPr lang="en-GB" sz="1000" dirty="0"/>
              <a:t>(3am/3pm)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13E7FE07-597D-474B-9840-3691CED85AC3}"/>
              </a:ext>
            </a:extLst>
          </p:cNvPr>
          <p:cNvSpPr/>
          <p:nvPr/>
        </p:nvSpPr>
        <p:spPr>
          <a:xfrm>
            <a:off x="4462525" y="1389578"/>
            <a:ext cx="2869474" cy="4789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weather(t-240):weather(t)</a:t>
            </a:r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81404F8F-C1C4-4425-BA57-D79C0D628BFD}"/>
              </a:ext>
            </a:extLst>
          </p:cNvPr>
          <p:cNvSpPr/>
          <p:nvPr/>
        </p:nvSpPr>
        <p:spPr>
          <a:xfrm>
            <a:off x="8183262" y="1383947"/>
            <a:ext cx="1785257" cy="47897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weather</a:t>
            </a:r>
          </a:p>
          <a:p>
            <a:pPr algn="ctr"/>
            <a:r>
              <a:rPr lang="en-GB" sz="1000" dirty="0"/>
              <a:t>(External T, RH)</a:t>
            </a:r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2E898EEF-7DAF-4135-A721-7246CC0873B8}"/>
              </a:ext>
            </a:extLst>
          </p:cNvPr>
          <p:cNvSpPr/>
          <p:nvPr/>
        </p:nvSpPr>
        <p:spPr>
          <a:xfrm>
            <a:off x="7186131" y="4830458"/>
            <a:ext cx="1785257" cy="478971"/>
          </a:xfrm>
          <a:prstGeom prst="flowChartInputOutpu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Data(t)</a:t>
            </a:r>
          </a:p>
          <a:p>
            <a:pPr algn="ctr"/>
            <a:r>
              <a:rPr lang="en-GB" sz="1000" dirty="0"/>
              <a:t>(monitored RH)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82873D7A-F1F1-4FD8-9611-E38E725C349B}"/>
              </a:ext>
            </a:extLst>
          </p:cNvPr>
          <p:cNvSpPr/>
          <p:nvPr/>
        </p:nvSpPr>
        <p:spPr>
          <a:xfrm>
            <a:off x="5004633" y="2159127"/>
            <a:ext cx="1785257" cy="64529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Run GES model over X</a:t>
            </a:r>
          </a:p>
        </p:txBody>
      </p:sp>
      <p:sp>
        <p:nvSpPr>
          <p:cNvPr id="12" name="Flowchart: Data 11">
            <a:extLst>
              <a:ext uri="{FF2B5EF4-FFF2-40B4-BE49-F238E27FC236}">
                <a16:creationId xmlns:a16="http://schemas.microsoft.com/office/drawing/2014/main" id="{ACDC1531-ABA0-4CC6-BF79-B8CF68B03C40}"/>
              </a:ext>
            </a:extLst>
          </p:cNvPr>
          <p:cNvSpPr/>
          <p:nvPr/>
        </p:nvSpPr>
        <p:spPr>
          <a:xfrm>
            <a:off x="7649243" y="2084306"/>
            <a:ext cx="2586444" cy="80554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Calibration parameters, X</a:t>
            </a:r>
          </a:p>
          <a:p>
            <a:pPr algn="ctr"/>
            <a:r>
              <a:rPr lang="en-GB" sz="1000" dirty="0"/>
              <a:t>(60 x (ACH,IAS))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3F0E23-4F2C-4D4F-9C2E-7663331E36A4}"/>
              </a:ext>
            </a:extLst>
          </p:cNvPr>
          <p:cNvSpPr/>
          <p:nvPr/>
        </p:nvSpPr>
        <p:spPr>
          <a:xfrm>
            <a:off x="5192338" y="3736548"/>
            <a:ext cx="1409846" cy="7704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Model prediction for each particle, 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7E5713-15C0-4A9C-AF9C-F9B43B77AD64}"/>
              </a:ext>
            </a:extLst>
          </p:cNvPr>
          <p:cNvSpPr/>
          <p:nvPr/>
        </p:nvSpPr>
        <p:spPr>
          <a:xfrm>
            <a:off x="5202139" y="4664263"/>
            <a:ext cx="1405491" cy="8396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Calculate likelihood of each particle, N given Data(t)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54BC24-BF5C-440A-8E57-93E8C07E3193}"/>
              </a:ext>
            </a:extLst>
          </p:cNvPr>
          <p:cNvSpPr/>
          <p:nvPr/>
        </p:nvSpPr>
        <p:spPr>
          <a:xfrm>
            <a:off x="5202139" y="5731313"/>
            <a:ext cx="1400045" cy="8396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Re-sample N particles weighted by likelihood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1A035E-3116-4AA0-BC2D-E724C8CC36D1}"/>
              </a:ext>
            </a:extLst>
          </p:cNvPr>
          <p:cNvSpPr/>
          <p:nvPr/>
        </p:nvSpPr>
        <p:spPr>
          <a:xfrm>
            <a:off x="5390288" y="3017064"/>
            <a:ext cx="1013946" cy="580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GP emulator</a:t>
            </a:r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7324A101-ADE5-406F-A4B6-99B5F3DC2FB2}"/>
              </a:ext>
            </a:extLst>
          </p:cNvPr>
          <p:cNvSpPr/>
          <p:nvPr/>
        </p:nvSpPr>
        <p:spPr>
          <a:xfrm>
            <a:off x="7472635" y="5757203"/>
            <a:ext cx="1603255" cy="813732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step =&gt; step +1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FA0A1B-0E95-44A1-B175-2BCBB6AB7C11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897262" y="890981"/>
            <a:ext cx="0" cy="498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A3931-50DE-470C-895F-14A902B4536C}"/>
              </a:ext>
            </a:extLst>
          </p:cNvPr>
          <p:cNvCxnSpPr>
            <a:cxnSpLocks/>
            <a:stCxn id="8" idx="2"/>
            <a:endCxn id="7" idx="3"/>
          </p:cNvCxnSpPr>
          <p:nvPr/>
        </p:nvCxnSpPr>
        <p:spPr>
          <a:xfrm flipH="1">
            <a:off x="7331999" y="1623433"/>
            <a:ext cx="1029789" cy="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E44B66E-DE34-4C3E-BB2B-C66B16F2E8AF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5897262" y="1868549"/>
            <a:ext cx="0" cy="290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354A7F5-8FE1-440C-8FF6-FB883E3D9422}"/>
              </a:ext>
            </a:extLst>
          </p:cNvPr>
          <p:cNvCxnSpPr>
            <a:cxnSpLocks/>
            <a:stCxn id="12" idx="2"/>
            <a:endCxn id="11" idx="3"/>
          </p:cNvCxnSpPr>
          <p:nvPr/>
        </p:nvCxnSpPr>
        <p:spPr>
          <a:xfrm flipH="1" flipV="1">
            <a:off x="6789890" y="2481777"/>
            <a:ext cx="1117997" cy="5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11316EA-496F-4A17-B466-CD55F44FB80D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5897261" y="2804426"/>
            <a:ext cx="1" cy="212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F1470B-BBDB-429B-9726-D21CB7954961}"/>
              </a:ext>
            </a:extLst>
          </p:cNvPr>
          <p:cNvCxnSpPr>
            <a:cxnSpLocks/>
            <a:stCxn id="17" idx="2"/>
            <a:endCxn id="14" idx="0"/>
          </p:cNvCxnSpPr>
          <p:nvPr/>
        </p:nvCxnSpPr>
        <p:spPr>
          <a:xfrm>
            <a:off x="5897261" y="3598002"/>
            <a:ext cx="0" cy="138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734734B-9E6A-43D5-817B-8B320C457C40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5897261" y="4506950"/>
            <a:ext cx="7624" cy="157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C648A85-2F75-4371-9035-CE39498CF14D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5902162" y="5503886"/>
            <a:ext cx="2723" cy="227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ECA8BA2-AC51-4A3E-8657-C58D8CAD5BE7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6602184" y="6151124"/>
            <a:ext cx="870451" cy="12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7F663F84-F3EE-4035-A6CA-92C208446AA2}"/>
              </a:ext>
            </a:extLst>
          </p:cNvPr>
          <p:cNvCxnSpPr>
            <a:cxnSpLocks/>
            <a:stCxn id="19" idx="3"/>
            <a:endCxn id="6" idx="3"/>
          </p:cNvCxnSpPr>
          <p:nvPr/>
        </p:nvCxnSpPr>
        <p:spPr>
          <a:xfrm flipH="1" flipV="1">
            <a:off x="6624428" y="655850"/>
            <a:ext cx="2451462" cy="5508219"/>
          </a:xfrm>
          <a:prstGeom prst="bentConnector3">
            <a:avLst>
              <a:gd name="adj1" fmla="val -903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F371BBE-53DD-4F34-8013-B7AD2E4A4714}"/>
              </a:ext>
            </a:extLst>
          </p:cNvPr>
          <p:cNvCxnSpPr>
            <a:cxnSpLocks/>
            <a:stCxn id="9" idx="2"/>
            <a:endCxn id="15" idx="3"/>
          </p:cNvCxnSpPr>
          <p:nvPr/>
        </p:nvCxnSpPr>
        <p:spPr>
          <a:xfrm flipH="1">
            <a:off x="6607630" y="5069944"/>
            <a:ext cx="757027" cy="1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412AEFBF-05C1-4BB6-9C6D-A48A419E883E}"/>
              </a:ext>
            </a:extLst>
          </p:cNvPr>
          <p:cNvCxnSpPr>
            <a:cxnSpLocks/>
            <a:stCxn id="9" idx="5"/>
          </p:cNvCxnSpPr>
          <p:nvPr/>
        </p:nvCxnSpPr>
        <p:spPr>
          <a:xfrm flipH="1" flipV="1">
            <a:off x="6425986" y="842240"/>
            <a:ext cx="2366876" cy="4227704"/>
          </a:xfrm>
          <a:prstGeom prst="bentConnector4">
            <a:avLst>
              <a:gd name="adj1" fmla="val -84717"/>
              <a:gd name="adj2" fmla="val 95884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lowchart: Data 147">
            <a:extLst>
              <a:ext uri="{FF2B5EF4-FFF2-40B4-BE49-F238E27FC236}">
                <a16:creationId xmlns:a16="http://schemas.microsoft.com/office/drawing/2014/main" id="{6CD580E4-F9BB-4DA5-A749-4F8417CF8F9B}"/>
              </a:ext>
            </a:extLst>
          </p:cNvPr>
          <p:cNvSpPr/>
          <p:nvPr/>
        </p:nvSpPr>
        <p:spPr>
          <a:xfrm>
            <a:off x="2393623" y="5787383"/>
            <a:ext cx="1785257" cy="727482"/>
          </a:xfrm>
          <a:prstGeom prst="flowChartInputOutpu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 particles </a:t>
            </a:r>
            <a:r>
              <a:rPr lang="en-GB" sz="1000" dirty="0"/>
              <a:t>(</a:t>
            </a:r>
            <a:r>
              <a:rPr lang="en-GB" sz="1000" dirty="0" err="1"/>
              <a:t>ACH,IAS,length</a:t>
            </a:r>
            <a:r>
              <a:rPr lang="en-GB" sz="1000" dirty="0"/>
              <a:t>)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FCE414BB-5BA6-4C6B-88F5-81215D3C8B7F}"/>
              </a:ext>
            </a:extLst>
          </p:cNvPr>
          <p:cNvCxnSpPr>
            <a:cxnSpLocks/>
            <a:stCxn id="16" idx="1"/>
            <a:endCxn id="148" idx="5"/>
          </p:cNvCxnSpPr>
          <p:nvPr/>
        </p:nvCxnSpPr>
        <p:spPr>
          <a:xfrm flipH="1">
            <a:off x="4000354" y="6151124"/>
            <a:ext cx="12017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0ABE6F3-0D09-47D3-B541-B75E9F7E1207}"/>
              </a:ext>
            </a:extLst>
          </p:cNvPr>
          <p:cNvSpPr txBox="1"/>
          <p:nvPr/>
        </p:nvSpPr>
        <p:spPr>
          <a:xfrm>
            <a:off x="9788157" y="1356399"/>
            <a:ext cx="895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from database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AF5375-1A3C-4F96-ADF3-D35A0E5F6121}"/>
              </a:ext>
            </a:extLst>
          </p:cNvPr>
          <p:cNvSpPr txBox="1"/>
          <p:nvPr/>
        </p:nvSpPr>
        <p:spPr>
          <a:xfrm>
            <a:off x="8536964" y="5077009"/>
            <a:ext cx="895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from database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ED5781-5C9D-46A3-9594-8219FEEED82B}"/>
              </a:ext>
            </a:extLst>
          </p:cNvPr>
          <p:cNvSpPr txBox="1"/>
          <p:nvPr/>
        </p:nvSpPr>
        <p:spPr>
          <a:xfrm>
            <a:off x="9766685" y="2481776"/>
            <a:ext cx="895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 X.csv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F5C911-031D-4C71-8FB1-B426D60A1687}"/>
              </a:ext>
            </a:extLst>
          </p:cNvPr>
          <p:cNvSpPr txBox="1"/>
          <p:nvPr/>
        </p:nvSpPr>
        <p:spPr>
          <a:xfrm>
            <a:off x="348343" y="5787383"/>
            <a:ext cx="2143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Output values 1000x(</a:t>
            </a:r>
            <a:r>
              <a:rPr lang="en-GB" sz="1400" dirty="0" err="1">
                <a:solidFill>
                  <a:srgbClr val="FF0000"/>
                </a:solidFill>
              </a:rPr>
              <a:t>ACH,IAS,length</a:t>
            </a:r>
            <a:r>
              <a:rPr lang="en-GB" sz="14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7905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57020FD-2F6D-4118-8D97-39C4C5D27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6674" y="1"/>
            <a:ext cx="8865325" cy="343987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0221BD2-3742-4309-8DD3-16B168F4D5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6674" y="3418120"/>
            <a:ext cx="8865325" cy="34398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6C9AEF-1CD4-4FD8-AB01-EE7D2EB9C517}"/>
              </a:ext>
            </a:extLst>
          </p:cNvPr>
          <p:cNvSpPr txBox="1"/>
          <p:nvPr/>
        </p:nvSpPr>
        <p:spPr>
          <a:xfrm>
            <a:off x="330925" y="304800"/>
            <a:ext cx="359664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Calibrated parameters</a:t>
            </a:r>
          </a:p>
          <a:p>
            <a:endParaRPr lang="en-GB" dirty="0"/>
          </a:p>
          <a:p>
            <a:r>
              <a:rPr lang="en-GB" sz="1400" dirty="0"/>
              <a:t>Comparison between MATLAB calibration runs followed by sequential python calibration and complete python sequential model </a:t>
            </a:r>
          </a:p>
        </p:txBody>
      </p:sp>
    </p:spTree>
    <p:extLst>
      <p:ext uri="{BB962C8B-B14F-4D97-AF65-F5344CB8AC3E}">
        <p14:creationId xmlns:p14="http://schemas.microsoft.com/office/powerpoint/2010/main" val="4215865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7B19A5-7A68-45ED-A64C-CD5F3396FBE5}"/>
              </a:ext>
            </a:extLst>
          </p:cNvPr>
          <p:cNvSpPr txBox="1"/>
          <p:nvPr/>
        </p:nvSpPr>
        <p:spPr>
          <a:xfrm>
            <a:off x="853440" y="418011"/>
            <a:ext cx="2026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Scenario evaluation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B9D0EC-CC4A-4D95-A687-1A751382FD06}"/>
              </a:ext>
            </a:extLst>
          </p:cNvPr>
          <p:cNvSpPr txBox="1"/>
          <p:nvPr/>
        </p:nvSpPr>
        <p:spPr>
          <a:xfrm>
            <a:off x="992777" y="1027611"/>
            <a:ext cx="3874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GB" dirty="0"/>
              <a:t>Change to ACH</a:t>
            </a:r>
          </a:p>
          <a:p>
            <a:pPr marL="342900" indent="-342900">
              <a:buAutoNum type="arabicParenR"/>
            </a:pPr>
            <a:r>
              <a:rPr lang="en-GB" dirty="0"/>
              <a:t>Change to number of dehumidifiers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729B9C-0CF6-41C8-B5FD-1D1DC94217BE}"/>
              </a:ext>
            </a:extLst>
          </p:cNvPr>
          <p:cNvSpPr txBox="1"/>
          <p:nvPr/>
        </p:nvSpPr>
        <p:spPr>
          <a:xfrm>
            <a:off x="853440" y="1998616"/>
            <a:ext cx="144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Methodology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51CE1D-3E05-442E-8F1A-D2669E8EC4F3}"/>
              </a:ext>
            </a:extLst>
          </p:cNvPr>
          <p:cNvSpPr txBox="1"/>
          <p:nvPr/>
        </p:nvSpPr>
        <p:spPr>
          <a:xfrm>
            <a:off x="992777" y="2562049"/>
            <a:ext cx="98709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GB" dirty="0"/>
              <a:t>Take previous 10 days calibrated data</a:t>
            </a:r>
          </a:p>
          <a:p>
            <a:pPr marL="342900" indent="-342900">
              <a:buAutoNum type="arabicParenR"/>
            </a:pPr>
            <a:r>
              <a:rPr lang="en-GB" dirty="0"/>
              <a:t>Repeat last 24 hrs weather 3 times and add to weather file</a:t>
            </a:r>
          </a:p>
          <a:p>
            <a:pPr marL="342900" indent="-342900">
              <a:buAutoNum type="arabicParenR"/>
            </a:pPr>
            <a:r>
              <a:rPr lang="en-GB" dirty="0"/>
              <a:t>Create scenario data – either add 3 days of dummy ACH values, or change number of dehumidifiers</a:t>
            </a:r>
          </a:p>
          <a:p>
            <a:pPr marL="342900" indent="-342900">
              <a:buAutoNum type="arabicParenR"/>
            </a:pPr>
            <a:r>
              <a:rPr lang="en-GB" dirty="0"/>
              <a:t>Run model with and without scenario (without assumes constant ACH/IAS at final calibrated values)</a:t>
            </a:r>
          </a:p>
          <a:p>
            <a:pPr marL="342900" indent="-342900">
              <a:buAutoNum type="arabicParenR"/>
            </a:pPr>
            <a:r>
              <a:rPr lang="en-GB" dirty="0"/>
              <a:t>Plot results with and without scenario</a:t>
            </a:r>
          </a:p>
        </p:txBody>
      </p:sp>
    </p:spTree>
    <p:extLst>
      <p:ext uri="{BB962C8B-B14F-4D97-AF65-F5344CB8AC3E}">
        <p14:creationId xmlns:p14="http://schemas.microsoft.com/office/powerpoint/2010/main" val="2069745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729B9C-0CF6-41C8-B5FD-1D1DC94217BE}"/>
              </a:ext>
            </a:extLst>
          </p:cNvPr>
          <p:cNvSpPr txBox="1"/>
          <p:nvPr/>
        </p:nvSpPr>
        <p:spPr>
          <a:xfrm>
            <a:off x="696686" y="439782"/>
            <a:ext cx="144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Methodology</a:t>
            </a:r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8A09954A-6C30-495B-91CA-9049EA9FCCBD}"/>
              </a:ext>
            </a:extLst>
          </p:cNvPr>
          <p:cNvSpPr/>
          <p:nvPr/>
        </p:nvSpPr>
        <p:spPr>
          <a:xfrm>
            <a:off x="4814606" y="445373"/>
            <a:ext cx="1785257" cy="727482"/>
          </a:xfrm>
          <a:prstGeom prst="flowChartInputOutpu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 particles </a:t>
            </a:r>
            <a:r>
              <a:rPr lang="en-GB" sz="1000" dirty="0"/>
              <a:t>(</a:t>
            </a:r>
            <a:r>
              <a:rPr lang="en-GB" sz="1000" dirty="0" err="1"/>
              <a:t>ACH,IAS,length</a:t>
            </a:r>
            <a:r>
              <a:rPr lang="en-GB" sz="1000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CF1183-FCB3-4029-92F4-FE01DE109ACB}"/>
              </a:ext>
            </a:extLst>
          </p:cNvPr>
          <p:cNvSpPr/>
          <p:nvPr/>
        </p:nvSpPr>
        <p:spPr>
          <a:xfrm>
            <a:off x="5002311" y="1481028"/>
            <a:ext cx="1409846" cy="7704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Take mean values =&gt; input parameters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8251C9-D904-48F8-A665-C5B79AB2110B}"/>
              </a:ext>
            </a:extLst>
          </p:cNvPr>
          <p:cNvSpPr/>
          <p:nvPr/>
        </p:nvSpPr>
        <p:spPr>
          <a:xfrm>
            <a:off x="5002311" y="4833256"/>
            <a:ext cx="1409846" cy="9673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Run model with ACH, IAS changing every 12 hours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15C841-4562-40A6-8998-E178B418D881}"/>
              </a:ext>
            </a:extLst>
          </p:cNvPr>
          <p:cNvSpPr txBox="1"/>
          <p:nvPr/>
        </p:nvSpPr>
        <p:spPr>
          <a:xfrm>
            <a:off x="7559040" y="439782"/>
            <a:ext cx="3624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 from calibration run</a:t>
            </a:r>
          </a:p>
          <a:p>
            <a:r>
              <a:rPr lang="en-GB" dirty="0"/>
              <a:t>1000 values at each calibration point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95316E-1D19-428F-9BAB-9A5EECDA1CBB}"/>
              </a:ext>
            </a:extLst>
          </p:cNvPr>
          <p:cNvSpPr txBox="1"/>
          <p:nvPr/>
        </p:nvSpPr>
        <p:spPr>
          <a:xfrm>
            <a:off x="7559040" y="1505548"/>
            <a:ext cx="3561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 days data =&gt; 20 calibration points (every 12 hours)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7E53C8-8D68-45B2-BE83-C4D4BCC1F88E}"/>
              </a:ext>
            </a:extLst>
          </p:cNvPr>
          <p:cNvSpPr/>
          <p:nvPr/>
        </p:nvSpPr>
        <p:spPr>
          <a:xfrm>
            <a:off x="1067891" y="4833256"/>
            <a:ext cx="1989766" cy="9673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Repeat last 24 hours weather 3 times and append to weather file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DBF516-943A-4D31-B23D-E965B5026844}"/>
              </a:ext>
            </a:extLst>
          </p:cNvPr>
          <p:cNvSpPr/>
          <p:nvPr/>
        </p:nvSpPr>
        <p:spPr>
          <a:xfrm>
            <a:off x="6963002" y="2571315"/>
            <a:ext cx="1409846" cy="14251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Scenario 1</a:t>
            </a:r>
          </a:p>
          <a:p>
            <a:pPr algn="ctr"/>
            <a:r>
              <a:rPr lang="en-GB" sz="1400" dirty="0"/>
              <a:t>Create dummy 3 days of ACH data and append to input parameters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84C3D6-15EC-431E-BD2C-01B34C3BB5F0}"/>
              </a:ext>
            </a:extLst>
          </p:cNvPr>
          <p:cNvSpPr/>
          <p:nvPr/>
        </p:nvSpPr>
        <p:spPr>
          <a:xfrm>
            <a:off x="4908458" y="2571315"/>
            <a:ext cx="1597551" cy="14251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BAU</a:t>
            </a:r>
          </a:p>
          <a:p>
            <a:pPr algn="ctr"/>
            <a:r>
              <a:rPr lang="en-GB" sz="1400" dirty="0"/>
              <a:t>Repeat final calibrated ACH value for 3 days and append to input parameters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2F5CED-4615-4747-975D-14CDECDD8DA5}"/>
              </a:ext>
            </a:extLst>
          </p:cNvPr>
          <p:cNvSpPr/>
          <p:nvPr/>
        </p:nvSpPr>
        <p:spPr>
          <a:xfrm>
            <a:off x="3039784" y="2571315"/>
            <a:ext cx="1409846" cy="14251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Scenario 2</a:t>
            </a:r>
          </a:p>
          <a:p>
            <a:pPr algn="ctr"/>
            <a:r>
              <a:rPr lang="en-GB" sz="1400" dirty="0"/>
              <a:t>BAU + change to number of dehumidifiers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C028B5-C52C-4F7F-8951-0FAB55405628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5707234" y="1172855"/>
            <a:ext cx="1" cy="308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1082C03-056B-4374-9181-6D53D26C4038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5707234" y="2251430"/>
            <a:ext cx="0" cy="319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C714D8-296A-455C-AF76-288A296BD0D2}"/>
              </a:ext>
            </a:extLst>
          </p:cNvPr>
          <p:cNvCxnSpPr>
            <a:cxnSpLocks/>
            <a:stCxn id="14" idx="1"/>
            <a:endCxn id="15" idx="3"/>
          </p:cNvCxnSpPr>
          <p:nvPr/>
        </p:nvCxnSpPr>
        <p:spPr>
          <a:xfrm flipH="1">
            <a:off x="4449630" y="3283881"/>
            <a:ext cx="458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AAC20BF-5309-4920-8DDF-71BB2F39436B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>
            <a:off x="6412157" y="1866229"/>
            <a:ext cx="1255768" cy="705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F0AF5B3-93F1-4D2C-8CCC-E59007204FA7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6412157" y="3996446"/>
            <a:ext cx="1255768" cy="836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A74F27-9B8A-4632-832A-6608BDAB6DCD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>
            <a:off x="5707234" y="3996446"/>
            <a:ext cx="0" cy="836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7CA93A3-B350-4E4F-B7F9-8F05F6C47091}"/>
              </a:ext>
            </a:extLst>
          </p:cNvPr>
          <p:cNvCxnSpPr>
            <a:cxnSpLocks/>
          </p:cNvCxnSpPr>
          <p:nvPr/>
        </p:nvCxnSpPr>
        <p:spPr>
          <a:xfrm>
            <a:off x="4449630" y="3996446"/>
            <a:ext cx="572307" cy="836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FDFEEF-89F9-4654-9440-07563EB15907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3057657" y="5316940"/>
            <a:ext cx="1944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522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06FB8A-1735-4DD6-8475-E30418A1B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1586" y="1593523"/>
            <a:ext cx="4965079" cy="34793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C86B5E-C28B-4C68-AE20-ED7A6D676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8981" y="1593523"/>
            <a:ext cx="4965079" cy="34793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77E4F3-A983-4618-AB85-4A107BE0D475}"/>
              </a:ext>
            </a:extLst>
          </p:cNvPr>
          <p:cNvSpPr txBox="1"/>
          <p:nvPr/>
        </p:nvSpPr>
        <p:spPr>
          <a:xfrm>
            <a:off x="1071154" y="1027611"/>
            <a:ext cx="178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BAU + Scenario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8EE3B8-0183-45EA-BCC8-F7C13BEBEE48}"/>
              </a:ext>
            </a:extLst>
          </p:cNvPr>
          <p:cNvSpPr txBox="1"/>
          <p:nvPr/>
        </p:nvSpPr>
        <p:spPr>
          <a:xfrm>
            <a:off x="6492240" y="1027611"/>
            <a:ext cx="178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BAU + Scenario 2</a:t>
            </a:r>
          </a:p>
        </p:txBody>
      </p:sp>
    </p:spTree>
    <p:extLst>
      <p:ext uri="{BB962C8B-B14F-4D97-AF65-F5344CB8AC3E}">
        <p14:creationId xmlns:p14="http://schemas.microsoft.com/office/powerpoint/2010/main" val="3118141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6014</TotalTime>
  <Words>613</Words>
  <Application>Microsoft Office PowerPoint</Application>
  <PresentationFormat>Widescreen</PresentationFormat>
  <Paragraphs>84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Ward</dc:creator>
  <cp:lastModifiedBy>Rebecca Ward</cp:lastModifiedBy>
  <cp:revision>3</cp:revision>
  <dcterms:created xsi:type="dcterms:W3CDTF">2021-02-25T10:10:58Z</dcterms:created>
  <dcterms:modified xsi:type="dcterms:W3CDTF">2021-08-03T07:43:47Z</dcterms:modified>
</cp:coreProperties>
</file>