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5" r:id="rId5"/>
    <p:sldId id="286" r:id="rId6"/>
    <p:sldId id="280" r:id="rId7"/>
    <p:sldId id="262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0DB6-1465-BEA1-B9E4-3AD1849FE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90E0B-52C3-5BF3-3113-1DFD7EF9C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A4C4-1563-A5B9-969B-7124692D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5F2E-B13C-7416-B938-925057FB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7FAF-1CF6-26A5-FB06-23C6321C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6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F0E-CDD0-E461-EF98-6BE163CA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BFEE-483C-D28A-9B4C-D749129B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E2CA-32C4-EB78-6379-5AA072E7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2C49-E49F-0D8A-057C-754DA1B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B4B7-B381-4525-DD29-3EE8775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887CB-436F-2EA8-9F59-B29A0C9D9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45794-41DA-DF01-8E03-0476BBD7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0CC5-C04B-0DCD-38CA-22B15A23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4D50-1FB1-E770-3535-801D6937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0518-59AD-D55C-D3A0-0F503C8B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1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1160-C787-08DC-9104-32B487AE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6236-FB8A-A0CC-AAA4-6E1928B9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E374-3F1A-4C4F-6EE0-8DA7A5E0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10BC-4210-E846-EA6E-D522896D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73DA-4201-5B3C-E087-39526AE8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EEEB-2DC1-FE15-1F62-8163DC2C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9EB0-4332-CC7D-AFF9-B24E3E47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79EB-C2E5-959F-9A43-B8D63F01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3D26-25ED-4435-0137-078BC13D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D8C6-1E3D-7D96-E91C-FA879B2F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C5B7-3BFD-44BE-8880-8B766B8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3F1A-C4B3-A830-F24A-F8711E35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BCC8D-B1A9-2151-1BD5-6D65432A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A34A-A5C2-42D2-9FA0-C8877B00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573E2-F2E7-9731-96AE-EBF233EF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930A-010A-F10E-3E51-AEF6AF0F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3539-F50E-5B67-D8F3-94348AC9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FF13A-1549-839A-B73E-E996B0DF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6E923-0F94-975B-0055-5F88199F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A722F-EF07-646A-B82A-1A1D6C53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E85A8-6161-D876-2C09-92F6A7C56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48562-DE7D-F84E-D84D-FD8A7C4E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2754-37FD-29FA-9397-322E2A3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CE241-2D7C-F22D-64E5-A8675521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8E6E-0955-2521-BF55-C8CA0E16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A1DFB-260C-C886-C6DC-844EBBB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8076-A8FE-7E78-E307-41145FB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6F56-BB56-A600-E893-DA09845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7021B-E741-2B33-B705-A21271A1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D7E30-A341-3778-1A46-B0F61B03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7EF65-784E-237C-14BA-148AB020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9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1012-82A4-88FB-6D46-9395B1C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C7AF-EAB2-C48E-68C5-AC6391C6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34A60-67FA-80EF-EE4B-1A9ABE2A3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A4D47-DD5A-B348-25D4-7DDA62EB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3984C-7E9C-3601-67A1-F9BE8CB2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2431-B93F-3584-7DE5-039ED001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3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4E92-E57D-4341-D2D7-F3EB4A20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A201C-AB75-41AD-25F2-1D2556F90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8EE3-149C-BE6E-66BC-C9D2493F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67F7-BE52-D507-96D9-0B4625F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6F1AE-2EDC-A5EA-85BB-2C07844F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A4477-B5A8-68B6-B2E7-387676DD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7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84A92-7643-67B6-7BFC-EBD7BA5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5264-12DA-5FBC-75A9-04B9FC18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8847-DBD7-8208-56BD-D01FB86B4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269B-99EB-496F-AE75-6EE354EC668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35AA-34E9-99DE-5E28-EE8CF9CA5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A0F3-5554-8E0D-C5F0-64F2616A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535A-CD3B-3159-3902-F783EE99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07A5-4CF5-B264-C9D7-10CAE6F9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22A3-CD66-9CE7-F6DA-02841B29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6" y="681037"/>
            <a:ext cx="8684778" cy="4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9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8175EF-3BFF-8CA1-42F0-2924F4D359DD}"/>
              </a:ext>
            </a:extLst>
          </p:cNvPr>
          <p:cNvSpPr txBox="1"/>
          <p:nvPr/>
        </p:nvSpPr>
        <p:spPr>
          <a:xfrm>
            <a:off x="3046863" y="3109247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Of the charges the individuals faced, (4716/(4718+5613)) 45.7% were charged with a violent offence.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CE2A3-4C5B-8AEE-2345-56F817C1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47662"/>
            <a:ext cx="99441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0B2C14-6A08-A4F2-AF33-11D9D23A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6742"/>
              </p:ext>
            </p:extLst>
          </p:nvPr>
        </p:nvGraphicFramePr>
        <p:xfrm>
          <a:off x="1219199" y="1744901"/>
          <a:ext cx="7187822" cy="1943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033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4260789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who reoffended violently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 charge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406/5207 (7.2%)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 charge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4123/4305 (8.8%)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52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43862"/>
              </p:ext>
            </p:extLst>
          </p:nvPr>
        </p:nvGraphicFramePr>
        <p:xfrm>
          <a:off x="1219199" y="1744901"/>
          <a:ext cx="9753601" cy="326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in data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1260 (12.2%)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1982 (19.2%)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4353 (42.1%)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2736 (26.5%)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84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28450"/>
              </p:ext>
            </p:extLst>
          </p:nvPr>
        </p:nvGraphicFramePr>
        <p:xfrm>
          <a:off x="1219199" y="1744901"/>
          <a:ext cx="9753601" cy="326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in data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1260 (12.2%)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1982 (19.2%)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4353 (42.1%)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2736 (26.5%)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9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98752"/>
              </p:ext>
            </p:extLst>
          </p:nvPr>
        </p:nvGraphicFramePr>
        <p:xfrm>
          <a:off x="1219199" y="1744901"/>
          <a:ext cx="9753601" cy="326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in data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1260 (12.2%)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1982 (19.2%)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4353 (42.1%)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2736 (26.5%)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31021"/>
              </p:ext>
            </p:extLst>
          </p:nvPr>
        </p:nvGraphicFramePr>
        <p:xfrm>
          <a:off x="1219199" y="1744901"/>
          <a:ext cx="9753601" cy="326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in data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1260 (12.2%)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1982 (19.2%)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4353 (42.1%)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2736 (26.5%)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99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24440"/>
              </p:ext>
            </p:extLst>
          </p:nvPr>
        </p:nvGraphicFramePr>
        <p:xfrm>
          <a:off x="1219199" y="1744901"/>
          <a:ext cx="9753601" cy="326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in data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1260 (12.2%)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1982 (19.2%)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4353 (42.1%)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2736 (26.5%)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71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/>
        </p:nvGraphicFramePr>
        <p:xfrm>
          <a:off x="1219199" y="1744901"/>
          <a:ext cx="9753601" cy="326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in data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1260 (12.2%)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1982 (19.2%)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4353 (42.1%)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2736 (26.5%)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9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9544"/>
              </p:ext>
            </p:extLst>
          </p:nvPr>
        </p:nvGraphicFramePr>
        <p:xfrm>
          <a:off x="1219199" y="1744901"/>
          <a:ext cx="9753601" cy="334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that reoffended violently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63/1260 (5.0%)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103/1982 (5.2%)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343/4353 (7.9%)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310/2736 (11.3%)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77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3627"/>
              </p:ext>
            </p:extLst>
          </p:nvPr>
        </p:nvGraphicFramePr>
        <p:xfrm>
          <a:off x="1219199" y="1744901"/>
          <a:ext cx="9753601" cy="334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that reoffended violently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63/1260 (5.0%)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103/1982 (5.2%)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343/4353 (7.9%)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310/2736 (11.3%)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27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535A-CD3B-3159-3902-F783EE99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07A5-4CF5-B264-C9D7-10CAE6F9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22A3-CD66-9CE7-F6DA-02841B29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6" y="681037"/>
            <a:ext cx="8684778" cy="49456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4A2206-32EB-D79B-8BD4-A1CAAA86E499}"/>
              </a:ext>
            </a:extLst>
          </p:cNvPr>
          <p:cNvSpPr/>
          <p:nvPr/>
        </p:nvSpPr>
        <p:spPr>
          <a:xfrm>
            <a:off x="488991" y="691197"/>
            <a:ext cx="4702769" cy="5070834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EBE41-0D21-86B7-ECB1-280CC9037223}"/>
              </a:ext>
            </a:extLst>
          </p:cNvPr>
          <p:cNvSpPr/>
          <p:nvPr/>
        </p:nvSpPr>
        <p:spPr>
          <a:xfrm>
            <a:off x="6614160" y="690766"/>
            <a:ext cx="2848819" cy="5070834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358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8668"/>
              </p:ext>
            </p:extLst>
          </p:nvPr>
        </p:nvGraphicFramePr>
        <p:xfrm>
          <a:off x="1219199" y="1744901"/>
          <a:ext cx="9753601" cy="334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that reoffended violently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63/1260 (5.0%)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103/1982 (5.2%)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343/4353 (7.9%)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310/2736 (11.3%)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24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/>
        </p:nvGraphicFramePr>
        <p:xfrm>
          <a:off x="1219199" y="1744901"/>
          <a:ext cx="9753601" cy="334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that reoffended violently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63/1260 (5.0%)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103/1982 (5.2%)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343/4353 (7.9%)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310/2736 (11.3%)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CB0D40A-0406-CD66-9338-A020BB322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"/>
            <a:ext cx="12192000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4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DBEB5E-FBB2-BE97-67C5-4F09CCBE28F1}"/>
              </a:ext>
            </a:extLst>
          </p:cNvPr>
          <p:cNvGraphicFramePr>
            <a:graphicFrameLocks noGrp="1"/>
          </p:cNvGraphicFramePr>
          <p:nvPr/>
        </p:nvGraphicFramePr>
        <p:xfrm>
          <a:off x="1219199" y="1744901"/>
          <a:ext cx="9753601" cy="334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Offence charge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that reoffended violently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63/1260 (5.0%)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103/1982 (5.2%)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54462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Non-violent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343/4353 (7.9%)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34108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Violent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310/2736 (11.3%)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CE34E3E-E519-A562-78A4-31F6159318E4}"/>
              </a:ext>
            </a:extLst>
          </p:cNvPr>
          <p:cNvGrpSpPr/>
          <p:nvPr/>
        </p:nvGrpSpPr>
        <p:grpSpPr>
          <a:xfrm>
            <a:off x="0" y="182562"/>
            <a:ext cx="12192000" cy="6492875"/>
            <a:chOff x="0" y="182562"/>
            <a:chExt cx="12192000" cy="64928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CB0D40A-0406-CD66-9338-A020BB322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2562"/>
              <a:ext cx="12192000" cy="649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B7CBEF1-0E04-A136-DC19-0CD91BCB95EB}"/>
                </a:ext>
              </a:extLst>
            </p:cNvPr>
            <p:cNvCxnSpPr/>
            <p:nvPr/>
          </p:nvCxnSpPr>
          <p:spPr>
            <a:xfrm>
              <a:off x="2949677" y="3038168"/>
              <a:ext cx="4591665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8B10B2-77CF-4865-B19E-30B11E0F8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677" y="5683045"/>
              <a:ext cx="4591665" cy="9340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101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535A-CD3B-3159-3902-F783EE99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07A5-4CF5-B264-C9D7-10CAE6F9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22A3-CD66-9CE7-F6DA-02841B29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6" y="681037"/>
            <a:ext cx="8684778" cy="49456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4A2206-32EB-D79B-8BD4-A1CAAA86E499}"/>
              </a:ext>
            </a:extLst>
          </p:cNvPr>
          <p:cNvSpPr/>
          <p:nvPr/>
        </p:nvSpPr>
        <p:spPr>
          <a:xfrm>
            <a:off x="488991" y="691197"/>
            <a:ext cx="4702769" cy="5070834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EBE41-0D21-86B7-ECB1-280CC9037223}"/>
              </a:ext>
            </a:extLst>
          </p:cNvPr>
          <p:cNvSpPr/>
          <p:nvPr/>
        </p:nvSpPr>
        <p:spPr>
          <a:xfrm>
            <a:off x="6614160" y="690766"/>
            <a:ext cx="2848819" cy="5070834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36A24-77B7-B288-E532-E4ED12A8FE73}"/>
              </a:ext>
            </a:extLst>
          </p:cNvPr>
          <p:cNvSpPr/>
          <p:nvPr/>
        </p:nvSpPr>
        <p:spPr>
          <a:xfrm>
            <a:off x="5191761" y="690766"/>
            <a:ext cx="1422400" cy="3310528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68A06-A3F2-FFD8-24DA-9F561A4EAB65}"/>
              </a:ext>
            </a:extLst>
          </p:cNvPr>
          <p:cNvSpPr/>
          <p:nvPr/>
        </p:nvSpPr>
        <p:spPr>
          <a:xfrm>
            <a:off x="5191761" y="4368799"/>
            <a:ext cx="1422400" cy="1402529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7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535A-CD3B-3159-3902-F783EE99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07A5-4CF5-B264-C9D7-10CAE6F9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22A3-CD66-9CE7-F6DA-02841B29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6" y="681037"/>
            <a:ext cx="8684778" cy="49456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4A2206-32EB-D79B-8BD4-A1CAAA86E499}"/>
              </a:ext>
            </a:extLst>
          </p:cNvPr>
          <p:cNvSpPr/>
          <p:nvPr/>
        </p:nvSpPr>
        <p:spPr>
          <a:xfrm>
            <a:off x="488991" y="691197"/>
            <a:ext cx="4702769" cy="5070834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EBE41-0D21-86B7-ECB1-280CC9037223}"/>
              </a:ext>
            </a:extLst>
          </p:cNvPr>
          <p:cNvSpPr/>
          <p:nvPr/>
        </p:nvSpPr>
        <p:spPr>
          <a:xfrm>
            <a:off x="6614160" y="690766"/>
            <a:ext cx="2848819" cy="5070834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36A24-77B7-B288-E532-E4ED12A8FE73}"/>
              </a:ext>
            </a:extLst>
          </p:cNvPr>
          <p:cNvSpPr/>
          <p:nvPr/>
        </p:nvSpPr>
        <p:spPr>
          <a:xfrm>
            <a:off x="5191761" y="690766"/>
            <a:ext cx="1422400" cy="405634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1C1E0-C2BB-D0D1-565B-9434B270EB13}"/>
              </a:ext>
            </a:extLst>
          </p:cNvPr>
          <p:cNvSpPr/>
          <p:nvPr/>
        </p:nvSpPr>
        <p:spPr>
          <a:xfrm>
            <a:off x="5191759" y="2016329"/>
            <a:ext cx="1422400" cy="411910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C31FC-1F0B-0D8C-D146-E46791FE3312}"/>
              </a:ext>
            </a:extLst>
          </p:cNvPr>
          <p:cNvSpPr/>
          <p:nvPr/>
        </p:nvSpPr>
        <p:spPr>
          <a:xfrm>
            <a:off x="5191759" y="4001295"/>
            <a:ext cx="1422400" cy="357346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501B-ABB5-445F-FF3B-C6F464B93B5B}"/>
              </a:ext>
            </a:extLst>
          </p:cNvPr>
          <p:cNvSpPr/>
          <p:nvPr/>
        </p:nvSpPr>
        <p:spPr>
          <a:xfrm>
            <a:off x="5191759" y="4674121"/>
            <a:ext cx="1422400" cy="1087047"/>
          </a:xfrm>
          <a:prstGeom prst="rect">
            <a:avLst/>
          </a:prstGeom>
          <a:solidFill>
            <a:schemeClr val="tx1">
              <a:lumMod val="95000"/>
              <a:lumOff val="5000"/>
              <a:alpha val="2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6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535A-CD3B-3159-3902-F783EE99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07A5-4CF5-B264-C9D7-10CAE6F9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22A3-CD66-9CE7-F6DA-02841B29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6" y="681037"/>
            <a:ext cx="8684778" cy="4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1DC7-476B-5CD6-CBC2-E7149D97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639B-A3B3-2618-2932-70A5A453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36F2-E3CE-28F2-4AFD-D0FFA3B27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0" r="130" b="5911"/>
          <a:stretch/>
        </p:blipFill>
        <p:spPr>
          <a:xfrm>
            <a:off x="1584960" y="365125"/>
            <a:ext cx="70104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5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F92AAA-4E75-A53B-C183-AD1113A419A1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68.6% (7089/10331) of them had a prior offence</a:t>
            </a:r>
            <a:endParaRPr lang="en-GB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8A481AA-1BAC-3AE8-AA02-63051B19E6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490A4-8782-E40E-D021-08991DF0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719137"/>
            <a:ext cx="79152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8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0B2C14-6A08-A4F2-AF33-11D9D23AC713}"/>
              </a:ext>
            </a:extLst>
          </p:cNvPr>
          <p:cNvGraphicFramePr>
            <a:graphicFrameLocks noGrp="1"/>
          </p:cNvGraphicFramePr>
          <p:nvPr/>
        </p:nvGraphicFramePr>
        <p:xfrm>
          <a:off x="1219199" y="1744901"/>
          <a:ext cx="9753601" cy="2023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who reoffended violently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who reoffended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166/3242 (5.1%)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672/3242 (20.7%)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653/7089 (9.2%)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2801/7089 (39.5%)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3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0B2C14-6A08-A4F2-AF33-11D9D23A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06945"/>
              </p:ext>
            </p:extLst>
          </p:nvPr>
        </p:nvGraphicFramePr>
        <p:xfrm>
          <a:off x="1219199" y="1744901"/>
          <a:ext cx="9753601" cy="2023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81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3555297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3755923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who reoffended violently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(%) who reoffended</a:t>
                      </a: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166/3242 (5.1%)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672/3242 (20.7%)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 offence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653/7089 (9.2%)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2801/7089 (39.5%)</a:t>
                      </a:r>
                      <a:endParaRPr lang="en-GB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55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5645</TotalTime>
  <Words>532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Clements</dc:creator>
  <cp:lastModifiedBy>Lily Clements</cp:lastModifiedBy>
  <cp:revision>4</cp:revision>
  <dcterms:created xsi:type="dcterms:W3CDTF">2023-02-24T08:35:17Z</dcterms:created>
  <dcterms:modified xsi:type="dcterms:W3CDTF">2023-02-28T13:29:41Z</dcterms:modified>
</cp:coreProperties>
</file>