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36764-0A05-4E3F-884F-4D494FB7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C1ACE6-EC17-444A-963A-2D1AAC2D2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1AFFF-F7C9-4BE7-A488-5047241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53CCC-64AD-4BC8-A25B-DEA753CB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4A639-BE97-4702-B749-FA78D81D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4CCD-30B9-4481-A255-C9AB5494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FDDDE9-4261-4CC7-8574-FAFACC48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67612-EC92-4CE0-9F4E-2BC689D9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FC6E1-8BFE-4EA1-882E-8C97E24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09A47-1C24-480E-A130-1E59043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8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9B973D-C791-4F4D-9EFF-6925AE86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588D3-3B37-45A3-8035-15516B73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314B8-173F-417C-BCC9-409F223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D6E21-E838-4534-879E-0018CBF8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8F995-0DB2-4267-93AC-6FBAACD2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5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F11D-1EC1-45FD-A7C6-2E77C7C3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2EB51-2E54-4C4C-820C-D6EADD52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F736-60C7-438E-813A-D93C588E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C0EF6-14E2-42C1-8313-18D678FE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CA4A3-A974-4A31-ABDD-444CB5D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5C08F-5554-47BB-BF0C-6318E42C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B2719-130F-41C9-AB35-F86645C2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65FEA-3639-481F-BA63-087ED218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B3F06-A27C-48A5-A282-29DE13D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A5BE4-A8C1-499A-BBBE-FDCDE9D4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C997F-F388-4C71-894B-FCB069E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D1190-EB6E-47A5-B78F-4A5513D2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C4882-594F-43BC-AEFB-654AF10E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9D921-6915-4044-AB3A-DA325A90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84DCD-E9DD-49BC-9832-8D333FB9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1C89CE-9841-4136-8864-0DA0132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711B-FF9C-40F2-9BE5-045B6B9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C23B-4C9F-4855-93F5-D8AF3140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DC6F5-FE0C-467B-B06B-88176C91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3D5408-628B-4EC4-BFD0-B87E91CD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AF563C-F726-4EE3-B0D3-ABF38481E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6A8A5-C073-4CAF-AAAF-13FEB6B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384D6-4B0C-4F94-BEF4-2575B6C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988F4D-3FE5-40C0-99FD-BA1A9079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6ECA3-9C21-4586-909B-CDDC3636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9BA3B-FE94-4533-8B34-E1F59A64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41EDA-D319-4F3B-AAEF-A8F3731D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EE02E8-45C5-4661-9537-31E27A99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5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745E89-B0CA-4669-8E7B-8541EF53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F07234-008F-47C0-B1C9-E6224A3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C2AEE8-5150-4C74-A1C7-EF93A840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5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F7AE5-2E80-4F38-B1A2-F04F1E9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8D1DE-2893-4DA9-A4E9-95458E52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FF45C7-BFAF-4DB9-928F-BF7BF4B2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6D715-34C7-41F9-A0A0-5D1B792D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B54D7C-0000-41C2-B227-E899439D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C17B0-575D-4033-BD28-C420F5C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969F-0A0B-4A30-B78E-83C12C22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A94DB-FD07-4C89-97F8-BEB2CC04C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0B104-B75A-4D5D-BB02-65AABA5D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620C0D-4A73-4545-A1A0-ACB5E51E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9841EF-7B10-4795-AAF4-94053731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81D49-B403-4E12-B9DD-8B404F6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CA15FB-1CAA-4A1E-9C1E-D86FC24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9E26C-857F-4D59-B28D-9321CF73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7C355-B3B0-4DB4-93DE-49EDC5DD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4173-7555-458E-99F6-47FA4E1E49A9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5F20D-C93E-45FA-B73D-ABD6D3E3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54B28-6765-4868-BCAF-2EAD5A9E5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9AE4D-48BE-4B72-A1A7-E4F00E16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Group </a:t>
            </a:r>
            <a:r>
              <a:rPr lang="de-DE" dirty="0"/>
              <a:t>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1E967E-1E12-4EC0-A9AB-3B291DA10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0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1C112-C6FB-4CD9-AFFB-DA7F37FF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2A11E-1656-489D-832E-F6C4B88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Compare statistical quantities of groups, which are defined on the basis of certain attributes in a dataset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Compare algorithmic output based on its:</a:t>
            </a:r>
          </a:p>
          <a:p>
            <a:pPr lvl="1"/>
            <a:r>
              <a:rPr lang="de-DE" sz="2800" dirty="0"/>
              <a:t>Distribution</a:t>
            </a:r>
          </a:p>
          <a:p>
            <a:pPr lvl="1"/>
            <a:r>
              <a:rPr lang="de-DE" sz="2800" dirty="0" err="1"/>
              <a:t>Accuracy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2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DAEB-F4E0-4195-A630-0D60E99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4A443-D2E6-44B4-B626-2D0D412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Statistical Parity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P(d =1|G = m) = P(d = 1|G = f 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(d):</a:t>
            </a:r>
          </a:p>
          <a:p>
            <a:pPr marL="0" indent="0">
              <a:buNone/>
            </a:pPr>
            <a:r>
              <a:rPr lang="de-DE" dirty="0"/>
              <a:t>	1 = </a:t>
            </a:r>
            <a:r>
              <a:rPr lang="de-DE" dirty="0" err="1"/>
              <a:t>accepted</a:t>
            </a:r>
            <a:r>
              <a:rPr lang="de-DE" dirty="0"/>
              <a:t>;	0 = </a:t>
            </a:r>
            <a:r>
              <a:rPr lang="de-DE" dirty="0" err="1"/>
              <a:t>rejected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Groups (G):</a:t>
            </a:r>
          </a:p>
          <a:p>
            <a:pPr marL="0" indent="0">
              <a:buNone/>
            </a:pPr>
            <a:r>
              <a:rPr lang="de-DE" dirty="0"/>
              <a:t>	m = male;		f = </a:t>
            </a:r>
            <a:r>
              <a:rPr lang="de-DE" dirty="0" err="1"/>
              <a:t>female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46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DAEB-F4E0-4195-A630-0D60E99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4A443-D2E6-44B4-B626-2D0D412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err="1"/>
              <a:t>Conditional</a:t>
            </a:r>
            <a:r>
              <a:rPr lang="de-DE" sz="3200" dirty="0"/>
              <a:t> Statistical Parity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P(d =1|L = l; G = m) = P(d = 1|L = l; G = f 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Legitimate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(L):</a:t>
            </a:r>
          </a:p>
          <a:p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Grade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education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4614B5-FC57-4A0D-B3FE-8E0F561C105D}"/>
              </a:ext>
            </a:extLst>
          </p:cNvPr>
          <p:cNvSpPr txBox="1"/>
          <p:nvPr/>
        </p:nvSpPr>
        <p:spPr>
          <a:xfrm>
            <a:off x="6761480" y="4769396"/>
            <a:ext cx="459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Predicted outcome (d):</a:t>
            </a:r>
          </a:p>
          <a:p>
            <a:r>
              <a:rPr lang="en-US" dirty="0"/>
              <a:t>	1 = accepted;	0 = rejected</a:t>
            </a:r>
          </a:p>
          <a:p>
            <a:r>
              <a:rPr lang="en-US" dirty="0"/>
              <a:t>Groups (G):</a:t>
            </a:r>
          </a:p>
          <a:p>
            <a:r>
              <a:rPr lang="en-US" dirty="0"/>
              <a:t>	m = male;	f = female</a:t>
            </a:r>
          </a:p>
        </p:txBody>
      </p:sp>
    </p:spTree>
    <p:extLst>
      <p:ext uri="{BB962C8B-B14F-4D97-AF65-F5344CB8AC3E}">
        <p14:creationId xmlns:p14="http://schemas.microsoft.com/office/powerpoint/2010/main" val="120745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DAEB-F4E0-4195-A630-0D60E99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4A443-D2E6-44B4-B626-2D0D412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err="1"/>
              <a:t>Predictive</a:t>
            </a:r>
            <a:r>
              <a:rPr lang="de-DE" sz="3200" dirty="0"/>
              <a:t> Parity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P(Y = 1 | d =1, G = m) = P(Y = 1 | d = 1, G = f 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belonging</a:t>
            </a:r>
            <a:r>
              <a:rPr lang="de-DE" dirty="0"/>
              <a:t> (Y):</a:t>
            </a:r>
          </a:p>
          <a:p>
            <a:pPr marL="0" indent="0">
              <a:buNone/>
            </a:pPr>
            <a:r>
              <a:rPr lang="de-DE" dirty="0"/>
              <a:t>1 = </a:t>
            </a:r>
            <a:r>
              <a:rPr lang="de-DE" dirty="0" err="1"/>
              <a:t>fulfills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	0 =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7B93C0-7A9E-4D73-B2F8-08E7240D0553}"/>
              </a:ext>
            </a:extLst>
          </p:cNvPr>
          <p:cNvSpPr txBox="1"/>
          <p:nvPr/>
        </p:nvSpPr>
        <p:spPr>
          <a:xfrm>
            <a:off x="838200" y="5292546"/>
            <a:ext cx="459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Predicted outcome (d):</a:t>
            </a:r>
          </a:p>
          <a:p>
            <a:r>
              <a:rPr lang="en-US" dirty="0"/>
              <a:t>	1 = accepted;	0 = rejected</a:t>
            </a:r>
          </a:p>
          <a:p>
            <a:r>
              <a:rPr lang="en-US" dirty="0"/>
              <a:t>Groups (G):</a:t>
            </a:r>
          </a:p>
          <a:p>
            <a:r>
              <a:rPr lang="en-US" dirty="0"/>
              <a:t>	m = male;	f = female</a:t>
            </a:r>
          </a:p>
        </p:txBody>
      </p:sp>
    </p:spTree>
    <p:extLst>
      <p:ext uri="{BB962C8B-B14F-4D97-AF65-F5344CB8AC3E}">
        <p14:creationId xmlns:p14="http://schemas.microsoft.com/office/powerpoint/2010/main" val="26648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BDAEB-F4E0-4195-A630-0D60E99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Group Fairness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4A443-D2E6-44B4-B626-2D0D412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 err="1"/>
              <a:t>Equal</a:t>
            </a:r>
            <a:r>
              <a:rPr lang="de-DE" sz="3200" dirty="0"/>
              <a:t> </a:t>
            </a:r>
            <a:r>
              <a:rPr lang="de-DE" sz="3200" dirty="0" err="1"/>
              <a:t>Opportunity</a:t>
            </a:r>
            <a:r>
              <a:rPr lang="de-DE" sz="3200" dirty="0"/>
              <a:t> Parity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P(d = 1 | Y = 1, G = m) = P(d = 1 | Y = 1, G = f 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7E48DB-FA20-47DC-98E8-849F7C0999A4}"/>
              </a:ext>
            </a:extLst>
          </p:cNvPr>
          <p:cNvSpPr txBox="1"/>
          <p:nvPr/>
        </p:nvSpPr>
        <p:spPr>
          <a:xfrm>
            <a:off x="838200" y="4145638"/>
            <a:ext cx="657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Predicted outcome (d):</a:t>
            </a:r>
          </a:p>
          <a:p>
            <a:r>
              <a:rPr lang="en-US" dirty="0"/>
              <a:t>	1 = accepted;	0 = rejected</a:t>
            </a:r>
          </a:p>
          <a:p>
            <a:endParaRPr lang="en-US" dirty="0"/>
          </a:p>
          <a:p>
            <a:r>
              <a:rPr lang="en-US" dirty="0"/>
              <a:t>Groups (G):</a:t>
            </a:r>
          </a:p>
          <a:p>
            <a:r>
              <a:rPr lang="en-US" dirty="0"/>
              <a:t>	m = male;		f = female</a:t>
            </a:r>
          </a:p>
          <a:p>
            <a:endParaRPr lang="en-US" dirty="0"/>
          </a:p>
          <a:p>
            <a:r>
              <a:rPr lang="en-US" dirty="0"/>
              <a:t>Actual class of belonging (Y):</a:t>
            </a:r>
          </a:p>
          <a:p>
            <a:r>
              <a:rPr lang="en-US" dirty="0"/>
              <a:t>1 = fulfills the requirements 	0 = does not fulfill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0624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Group Fairness Metrics</vt:lpstr>
      <vt:lpstr>Group Fairness Metrics</vt:lpstr>
      <vt:lpstr>Group Fairness Metrics</vt:lpstr>
      <vt:lpstr>Group Fairness Metrics</vt:lpstr>
      <vt:lpstr>Group Fairness Metrics</vt:lpstr>
      <vt:lpstr>Group Fairness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Unfair Outcomes Throug Metrics</dc:title>
  <dc:creator>Sergio Genovesi</dc:creator>
  <cp:lastModifiedBy>Sergio Genovesi</cp:lastModifiedBy>
  <cp:revision>13</cp:revision>
  <dcterms:created xsi:type="dcterms:W3CDTF">2023-01-23T13:49:39Z</dcterms:created>
  <dcterms:modified xsi:type="dcterms:W3CDTF">2023-02-16T14:06:27Z</dcterms:modified>
</cp:coreProperties>
</file>