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Helle Formatvorlage 3 - Akz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Helle Formatvorlag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Designformatvorlage 1 - Akz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3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CC17B7-CB29-436C-8A34-2D90EF2A23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112D0B1-9716-4DD9-80E7-F1B2A808A1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3F74591-1D1B-4F0F-B322-957A82716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1B19F-7CDC-49A1-A6EB-631F3BF92BB6}" type="datetimeFigureOut">
              <a:rPr lang="de-DE" smtClean="0"/>
              <a:t>10.01.2023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CF044CD-6E0B-47F6-B8D0-FFBE46F05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50D45E5-4374-448A-A730-B8ACA282A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25607-AAEA-4F1E-A5B5-B7FFC507E7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5154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410249-6F1C-4863-B9EF-ADCAC3682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39A3D0F-05FA-4414-8D0E-64B37E02A7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789A42B-7822-4081-97D3-62F4ED4A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1B19F-7CDC-49A1-A6EB-631F3BF92BB6}" type="datetimeFigureOut">
              <a:rPr lang="de-DE" smtClean="0"/>
              <a:t>10.01.2023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AA6167C-C664-4C63-9259-B76EE35CB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9B123BE-336C-4AD1-B5F6-BEFDC9CE6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25607-AAEA-4F1E-A5B5-B7FFC507E7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5528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94A620A-BF80-4F9D-8C91-8C7A27F93C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4AA7116-1914-41B2-BD82-374200588F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E9CE502-184B-4DA4-A710-E1A6229C0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1B19F-7CDC-49A1-A6EB-631F3BF92BB6}" type="datetimeFigureOut">
              <a:rPr lang="de-DE" smtClean="0"/>
              <a:t>10.01.2023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199C0D7-2C63-4248-8A1C-BB727678C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BCF86A5-E3EF-4A9A-BDF1-D78019665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25607-AAEA-4F1E-A5B5-B7FFC507E7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3411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143457-F027-4ED8-80B0-FAD7EE95F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D4A478-F41F-421E-A1A2-45952F904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AC1769A-983D-401B-9F93-47856CB6E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1B19F-7CDC-49A1-A6EB-631F3BF92BB6}" type="datetimeFigureOut">
              <a:rPr lang="de-DE" smtClean="0"/>
              <a:t>10.01.2023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C7E1620-1253-484F-8F4A-2DAD2B43B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38AC146-3E5E-4AFD-A518-1192CCEE2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25607-AAEA-4F1E-A5B5-B7FFC507E7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0070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0FAEB9-91B4-4421-97AF-C8A47687A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76F85EC-5151-47D4-9A55-0579427113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4329DEC-654B-4382-AF79-CFBE541AF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1B19F-7CDC-49A1-A6EB-631F3BF92BB6}" type="datetimeFigureOut">
              <a:rPr lang="de-DE" smtClean="0"/>
              <a:t>10.01.2023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A04CD18-C539-42F7-9A8F-73ED8F471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B5E5495-FC64-4EF9-BAAA-03F601B23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25607-AAEA-4F1E-A5B5-B7FFC507E7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6309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47463C-3FEF-48A0-8F6E-8818CF802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627D46E-E610-444B-80DD-78803B393A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EA6C053-6F4C-4F0D-91BB-14C957AEAE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A9872A4-9F5A-40CB-8BD3-9A5396D15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1B19F-7CDC-49A1-A6EB-631F3BF92BB6}" type="datetimeFigureOut">
              <a:rPr lang="de-DE" smtClean="0"/>
              <a:t>10.01.2023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EF0275C-F05A-4C57-8939-8CB59A6B3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DB0D40E-F81B-418B-9718-56C33AA1D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25607-AAEA-4F1E-A5B5-B7FFC507E7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8524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E30F8B-AD9B-4023-AC5B-D617BFACF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00979ED-0A9F-4484-8C79-896689B0CB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8AB8A7F-659E-4A32-9B94-2E40F52246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BB12DF6-75E7-4F1E-A503-1D8B413CC0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1B3B8DE-F86A-440B-8745-CA6E13D6EA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AA899EB-7D6E-4FE4-8E78-A21AF013E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1B19F-7CDC-49A1-A6EB-631F3BF92BB6}" type="datetimeFigureOut">
              <a:rPr lang="de-DE" smtClean="0"/>
              <a:t>10.01.2023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A732A26-34D7-4C04-AE84-66243F140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E47AC49-5E83-4547-8F61-921CC4415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25607-AAEA-4F1E-A5B5-B7FFC507E7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2670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CD3481-0562-4774-AE1E-7438BC3B9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321CB71-8204-47A7-ADCF-6314D61B9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1B19F-7CDC-49A1-A6EB-631F3BF92BB6}" type="datetimeFigureOut">
              <a:rPr lang="de-DE" smtClean="0"/>
              <a:t>10.01.2023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1050558-216C-4644-8D15-B0C7C84C2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4A7493B-F06E-412B-B374-4D71A5150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25607-AAEA-4F1E-A5B5-B7FFC507E7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9000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6CDFC9D-9071-4538-A7DE-B01E49468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1B19F-7CDC-49A1-A6EB-631F3BF92BB6}" type="datetimeFigureOut">
              <a:rPr lang="de-DE" smtClean="0"/>
              <a:t>10.01.2023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9D07619-2F90-4F82-9B87-72EF01619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4585B5F-D365-4BE9-91EE-EB7EE452D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25607-AAEA-4F1E-A5B5-B7FFC507E7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9306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680A17-F437-46D8-B11C-B0337DD2D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E8F747-B24F-4C74-B951-AE3C0D661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4D808AC-CC01-4332-B2F4-CB8A564F8D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6515882-58F2-480E-8762-4B2A5080E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1B19F-7CDC-49A1-A6EB-631F3BF92BB6}" type="datetimeFigureOut">
              <a:rPr lang="de-DE" smtClean="0"/>
              <a:t>10.01.2023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7F7E482-EB86-4F4C-B93A-CB5DB3505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86C8986-72F2-4BD3-8230-E349540B3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25607-AAEA-4F1E-A5B5-B7FFC507E7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3696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3808FE-E6A7-415F-9703-607D68C7E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E791008-BA11-40F8-ACDC-D9A0D22F41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68AD705-C17C-4E4E-9BB6-A1821C721B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27263A3-D2D8-4F73-BB4A-DB8BA0CA8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1B19F-7CDC-49A1-A6EB-631F3BF92BB6}" type="datetimeFigureOut">
              <a:rPr lang="de-DE" smtClean="0"/>
              <a:t>10.01.2023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F356066-E38D-4221-94EE-BF97A4EC5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CDA7C32-9949-4ACE-BCE7-ADF551E41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25607-AAEA-4F1E-A5B5-B7FFC507E7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933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EC1277F-D2AF-4E94-BE5D-499C25155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A1C5C79-F45E-481E-A6E4-BD263F459B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B64C9A9-A2DC-4EBB-955B-A6D4754B35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91B19F-7CDC-49A1-A6EB-631F3BF92BB6}" type="datetimeFigureOut">
              <a:rPr lang="de-DE" smtClean="0"/>
              <a:t>10.01.2023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9CD0F67-8DC2-4E10-9CE5-51441E1B0A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038E79C-12D8-4E9C-A237-73613964B2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125607-AAEA-4F1E-A5B5-B7FFC507E7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7514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5D8BF6-45E7-4A63-BED6-E6D83107BD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Introduction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AI Accreditation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C8F0554-2520-43F3-A802-AEBBF19DBD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46982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DB52DD-3AFD-4C82-9932-94BF81E82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Trustworthiness</a:t>
            </a:r>
            <a:r>
              <a:rPr lang="de-DE" dirty="0"/>
              <a:t> </a:t>
            </a:r>
            <a:r>
              <a:rPr lang="de-DE" dirty="0" err="1"/>
              <a:t>Requirements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3964CF5-25F5-40F6-B4A4-64AFF7E12B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EU High Level Expert Group (HLEG) on AI</a:t>
            </a:r>
          </a:p>
          <a:p>
            <a:pPr marL="514350" indent="-514350">
              <a:buAutoNum type="arabicPeriod"/>
            </a:pPr>
            <a:r>
              <a:rPr lang="en-US" dirty="0"/>
              <a:t>Supporting human agency and oversight</a:t>
            </a:r>
          </a:p>
          <a:p>
            <a:pPr marL="514350" indent="-514350">
              <a:buAutoNum type="arabicPeriod"/>
            </a:pPr>
            <a:r>
              <a:rPr lang="en-US" dirty="0"/>
              <a:t>Technical robustness and safety</a:t>
            </a:r>
          </a:p>
          <a:p>
            <a:pPr marL="514350" indent="-514350">
              <a:buAutoNum type="arabicPeriod"/>
            </a:pPr>
            <a:r>
              <a:rPr lang="en-US" dirty="0"/>
              <a:t>Respecting privacy and allowing data governance</a:t>
            </a:r>
          </a:p>
          <a:p>
            <a:pPr marL="514350" indent="-514350">
              <a:buAutoNum type="arabicPeriod"/>
            </a:pPr>
            <a:r>
              <a:rPr lang="en-US" dirty="0"/>
              <a:t>Transparency</a:t>
            </a:r>
          </a:p>
          <a:p>
            <a:pPr marL="514350" indent="-514350">
              <a:buAutoNum type="arabicPeriod"/>
            </a:pPr>
            <a:r>
              <a:rPr lang="en-US" dirty="0"/>
              <a:t>Guaranteeing diversity, non-discrimination and fairness</a:t>
            </a:r>
          </a:p>
          <a:p>
            <a:pPr marL="514350" indent="-514350">
              <a:buAutoNum type="arabicPeriod"/>
            </a:pPr>
            <a:r>
              <a:rPr lang="en-US" dirty="0"/>
              <a:t>Improving societal and environmental well-being</a:t>
            </a:r>
          </a:p>
          <a:p>
            <a:pPr marL="514350" indent="-514350">
              <a:buAutoNum type="arabicPeriod"/>
            </a:pPr>
            <a:r>
              <a:rPr lang="en-US" dirty="0"/>
              <a:t>Accountability for the outcomes of A.I. systems.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49074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DB52DD-3AFD-4C82-9932-94BF81E82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Trustworthiness</a:t>
            </a:r>
            <a:r>
              <a:rPr lang="de-DE" dirty="0"/>
              <a:t> </a:t>
            </a:r>
            <a:r>
              <a:rPr lang="de-DE" dirty="0" err="1"/>
              <a:t>Requirements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3964CF5-25F5-40F6-B4A4-64AFF7E12B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098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US </a:t>
            </a:r>
            <a:r>
              <a:rPr lang="en-US" dirty="0"/>
              <a:t>National Institute of Standards and Technology (NIST)</a:t>
            </a:r>
          </a:p>
          <a:p>
            <a:pPr marL="0" indent="0">
              <a:buNone/>
            </a:pPr>
            <a:endParaRPr lang="de-DE" dirty="0"/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14F9609A-79CA-4E0A-9C61-9B80DFB86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8957048"/>
              </p:ext>
            </p:extLst>
          </p:nvPr>
        </p:nvGraphicFramePr>
        <p:xfrm>
          <a:off x="838200" y="2407918"/>
          <a:ext cx="10241280" cy="3770174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3226003">
                  <a:extLst>
                    <a:ext uri="{9D8B030D-6E8A-4147-A177-3AD203B41FA5}">
                      <a16:colId xmlns:a16="http://schemas.microsoft.com/office/drawing/2014/main" val="1160531309"/>
                    </a:ext>
                  </a:extLst>
                </a:gridCol>
                <a:gridCol w="7015277">
                  <a:extLst>
                    <a:ext uri="{9D8B030D-6E8A-4147-A177-3AD203B41FA5}">
                      <a16:colId xmlns:a16="http://schemas.microsoft.com/office/drawing/2014/main" val="2817168497"/>
                    </a:ext>
                  </a:extLst>
                </a:gridCol>
              </a:tblGrid>
              <a:tr h="787807">
                <a:tc>
                  <a:txBody>
                    <a:bodyPr/>
                    <a:lstStyle/>
                    <a:p>
                      <a:r>
                        <a:rPr lang="de-DE" sz="2200" dirty="0"/>
                        <a:t>Fairness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200" dirty="0"/>
                        <a:t>Bias </a:t>
                      </a:r>
                      <a:r>
                        <a:rPr lang="de-DE" sz="2200" dirty="0" err="1"/>
                        <a:t>is</a:t>
                      </a:r>
                      <a:r>
                        <a:rPr lang="de-DE" sz="2200" dirty="0"/>
                        <a:t> </a:t>
                      </a:r>
                      <a:r>
                        <a:rPr lang="de-DE" sz="2200" dirty="0" err="1"/>
                        <a:t>managed</a:t>
                      </a:r>
                      <a:endParaRPr lang="de-DE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7188786"/>
                  </a:ext>
                </a:extLst>
              </a:tr>
              <a:tr h="787807">
                <a:tc>
                  <a:txBody>
                    <a:bodyPr/>
                    <a:lstStyle/>
                    <a:p>
                      <a:r>
                        <a:rPr lang="de-DE" sz="2200" dirty="0"/>
                        <a:t>Transparency and Explainability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The system is explainable and the output interpretable</a:t>
                      </a:r>
                      <a:endParaRPr lang="de-DE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690243"/>
                  </a:ext>
                </a:extLst>
              </a:tr>
              <a:tr h="868274">
                <a:tc>
                  <a:txBody>
                    <a:bodyPr/>
                    <a:lstStyle/>
                    <a:p>
                      <a:r>
                        <a:rPr lang="de-DE" sz="2200" dirty="0" err="1"/>
                        <a:t>Robustness</a:t>
                      </a:r>
                      <a:r>
                        <a:rPr lang="de-DE" sz="2200" dirty="0"/>
                        <a:t> and </a:t>
                      </a:r>
                      <a:r>
                        <a:rPr lang="de-DE" sz="2200" dirty="0" err="1"/>
                        <a:t>Cybersecurity</a:t>
                      </a:r>
                      <a:endParaRPr lang="de-DE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AI systems can withstand adversarial attacks and maintain confidentiality, integrity, and availability. They are resilient and secure systems</a:t>
                      </a:r>
                      <a:endParaRPr lang="de-DE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5636141"/>
                  </a:ext>
                </a:extLst>
              </a:tr>
              <a:tr h="868274">
                <a:tc>
                  <a:txBody>
                    <a:bodyPr/>
                    <a:lstStyle/>
                    <a:p>
                      <a:r>
                        <a:rPr lang="de-DE" sz="2200" dirty="0"/>
                        <a:t>Privacy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The system is developed using privacy-enhancing technologies (PETs) to advance data-driven, innovative solutions to preserve the right to privacy</a:t>
                      </a:r>
                      <a:endParaRPr lang="de-DE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6103221"/>
                  </a:ext>
                </a:extLst>
              </a:tr>
            </a:tbl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9EFBA01E-F0A4-436B-8D1E-DAAF270784A4}"/>
              </a:ext>
            </a:extLst>
          </p:cNvPr>
          <p:cNvSpPr txBox="1"/>
          <p:nvPr/>
        </p:nvSpPr>
        <p:spPr>
          <a:xfrm>
            <a:off x="838200" y="6414887"/>
            <a:ext cx="9570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Source: https://www.nist.gov/speech-testimony/trustworthy-ai-managing-risks-artificial-intelligence</a:t>
            </a:r>
          </a:p>
        </p:txBody>
      </p:sp>
    </p:spTree>
    <p:extLst>
      <p:ext uri="{BB962C8B-B14F-4D97-AF65-F5344CB8AC3E}">
        <p14:creationId xmlns:p14="http://schemas.microsoft.com/office/powerpoint/2010/main" val="1632428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DB52DD-3AFD-4C82-9932-94BF81E82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Trustworthiness</a:t>
            </a:r>
            <a:r>
              <a:rPr lang="de-DE" dirty="0"/>
              <a:t> </a:t>
            </a:r>
            <a:r>
              <a:rPr lang="de-DE" dirty="0" err="1"/>
              <a:t>Requirements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3964CF5-25F5-40F6-B4A4-64AFF7E12B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0825"/>
            <a:ext cx="10734040" cy="69405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China Academy of Information and Communications Technology (CAICT)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CD6D36D-AD24-4F7C-A770-ECF235C489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07419"/>
            <a:ext cx="7421880" cy="4750581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A8441026-E704-40A7-8293-AACB3D0DCAA3}"/>
              </a:ext>
            </a:extLst>
          </p:cNvPr>
          <p:cNvSpPr txBox="1"/>
          <p:nvPr/>
        </p:nvSpPr>
        <p:spPr>
          <a:xfrm>
            <a:off x="8544560" y="5527039"/>
            <a:ext cx="330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CAICT and JD Exploration Research Institute. White Paper on Trustworthy Artificial Intelligence.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92618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91F08F33-4AA8-4312-9BA5-4A0A234B71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981944"/>
              </p:ext>
            </p:extLst>
          </p:nvPr>
        </p:nvGraphicFramePr>
        <p:xfrm>
          <a:off x="482598" y="122556"/>
          <a:ext cx="11414760" cy="6612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7722">
                  <a:extLst>
                    <a:ext uri="{9D8B030D-6E8A-4147-A177-3AD203B41FA5}">
                      <a16:colId xmlns:a16="http://schemas.microsoft.com/office/drawing/2014/main" val="594743095"/>
                    </a:ext>
                  </a:extLst>
                </a:gridCol>
                <a:gridCol w="4744720">
                  <a:extLst>
                    <a:ext uri="{9D8B030D-6E8A-4147-A177-3AD203B41FA5}">
                      <a16:colId xmlns:a16="http://schemas.microsoft.com/office/drawing/2014/main" val="2346455622"/>
                    </a:ext>
                  </a:extLst>
                </a:gridCol>
                <a:gridCol w="3322318">
                  <a:extLst>
                    <a:ext uri="{9D8B030D-6E8A-4147-A177-3AD203B41FA5}">
                      <a16:colId xmlns:a16="http://schemas.microsoft.com/office/drawing/2014/main" val="1950398928"/>
                    </a:ext>
                  </a:extLst>
                </a:gridCol>
              </a:tblGrid>
              <a:tr h="386963">
                <a:tc>
                  <a:txBody>
                    <a:bodyPr/>
                    <a:lstStyle/>
                    <a:p>
                      <a:r>
                        <a:rPr lang="de-DE" dirty="0"/>
                        <a:t>HLEG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CAICT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815091"/>
                  </a:ext>
                </a:extLst>
              </a:tr>
              <a:tr h="85003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/>
                        <a:t>Supporting human agency and oversight</a:t>
                      </a:r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Operational </a:t>
                      </a:r>
                      <a:r>
                        <a:rPr lang="de-DE" dirty="0" err="1"/>
                        <a:t>oversight</a:t>
                      </a:r>
                      <a:r>
                        <a:rPr lang="de-DE" dirty="0"/>
                        <a:t> (</a:t>
                      </a:r>
                      <a:r>
                        <a:rPr lang="de-DE" dirty="0" err="1"/>
                        <a:t>as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controllability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requirement</a:t>
                      </a:r>
                      <a:r>
                        <a:rPr lang="de-DE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097681"/>
                  </a:ext>
                </a:extLst>
              </a:tr>
              <a:tr h="1215208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/>
                        <a:t>Technical robustness and safety</a:t>
                      </a:r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AI systems can withstand adversarial attacks and maintain confidentiality, integrity, and availability. They are resilient and secure systems</a:t>
                      </a:r>
                      <a:endParaRPr lang="de-D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AI </a:t>
                      </a:r>
                      <a:r>
                        <a:rPr lang="de-DE" dirty="0" err="1"/>
                        <a:t>systems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must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be</a:t>
                      </a:r>
                      <a:r>
                        <a:rPr lang="de-DE" dirty="0"/>
                        <a:t> reliable and </a:t>
                      </a:r>
                      <a:r>
                        <a:rPr lang="de-DE" dirty="0" err="1"/>
                        <a:t>controllable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402484"/>
                  </a:ext>
                </a:extLst>
              </a:tr>
              <a:tr h="987357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/>
                        <a:t>Respecting privacy and allowing data governance</a:t>
                      </a:r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Use of privacy-enhancing technologies (PETs) to advance data-driven, innovative solutions to preserve the right to privacy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Data </a:t>
                      </a:r>
                      <a:r>
                        <a:rPr lang="de-DE" dirty="0" err="1"/>
                        <a:t>Protection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8437510"/>
                  </a:ext>
                </a:extLst>
              </a:tr>
              <a:tr h="5950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Transparency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System’s explainability and output’s interpretability</a:t>
                      </a:r>
                      <a:endParaRPr lang="de-D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Transparency and explainability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6731737"/>
                  </a:ext>
                </a:extLst>
              </a:tr>
              <a:tr h="5950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Guaranteeing diversity, non-discrimination and fairness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Bias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Diversity</a:t>
                      </a:r>
                      <a:r>
                        <a:rPr lang="de-DE" dirty="0"/>
                        <a:t> and </a:t>
                      </a:r>
                      <a:r>
                        <a:rPr lang="de-DE" dirty="0" err="1"/>
                        <a:t>Inclusiveness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686251"/>
                  </a:ext>
                </a:extLst>
              </a:tr>
              <a:tr h="85003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Improving societal and environmental well-being</a:t>
                      </a:r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Improvement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societal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wellbeing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effect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fair </a:t>
                      </a:r>
                      <a:r>
                        <a:rPr lang="de-DE" dirty="0" err="1"/>
                        <a:t>system</a:t>
                      </a:r>
                      <a:r>
                        <a:rPr lang="de-DE" dirty="0"/>
                        <a:t> 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9936835"/>
                  </a:ext>
                </a:extLst>
              </a:tr>
              <a:tr h="85003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Accountability for the outcomes of A.I. systems. </a:t>
                      </a:r>
                      <a:endParaRPr kumimoji="0" lang="de-DE" sz="1800" b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</a:endParaRPr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Determinations of accountability for the responsible party in the event that a risky outcome is realized. [AI RMF Draft]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Delineation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responsibility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96492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1072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314</Words>
  <Application>Microsoft Office PowerPoint</Application>
  <PresentationFormat>Breitbild</PresentationFormat>
  <Paragraphs>46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</vt:lpstr>
      <vt:lpstr>Introduction to AI Accreditation</vt:lpstr>
      <vt:lpstr>Trustworthiness Requirements</vt:lpstr>
      <vt:lpstr>Trustworthiness Requirements</vt:lpstr>
      <vt:lpstr>Trustworthiness Requirements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AI Accreditation</dc:title>
  <dc:creator>Sergio Genovesi</dc:creator>
  <cp:lastModifiedBy>Sergio Genovesi</cp:lastModifiedBy>
  <cp:revision>5</cp:revision>
  <dcterms:created xsi:type="dcterms:W3CDTF">2023-01-10T13:22:19Z</dcterms:created>
  <dcterms:modified xsi:type="dcterms:W3CDTF">2023-01-10T13:52:30Z</dcterms:modified>
</cp:coreProperties>
</file>