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3gf4YRGdALJjJVXhhVKuQjHi1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f4e47274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f4e4727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airware.cs.umass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Detecting Unfair Outcomes Through Metrics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Takeaways</a:t>
            </a:r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de-DE"/>
              <a:t>Not all fairness metrics are equivalent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de-DE"/>
              <a:t>You’re always going to need multiple metrics to consider fairness issues from multidimensional perspectives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sz="2800"/>
              <a:t>🡪 Need for a multi stakeholder analysis</a:t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Group Fairness Metrics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de-DE" sz="3200"/>
              <a:t>Compare statistical quantities of groups, which are defined on the basis of certain attributes in a 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de-DE" sz="3200"/>
              <a:t>Compare algorithmic output based on its: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sz="2800"/>
              <a:t>Distribution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sz="2800"/>
              <a:t>Accuracy</a:t>
            </a:r>
            <a:endParaRPr sz="2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Group Fairness Metrics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DE" sz="3200"/>
              <a:t>Statistical Parity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P(d =1|G = m) = P(d = 1|G = f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Predicted outcome (d):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	1 = accepted;	0 = rejected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Groups (G):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	m = male;		f = female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Group Fairness Metrics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DE" sz="3200"/>
              <a:t>Conditional Statistical Parity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P(d =1|L = l; G = m) = P(d = 1|L = l; G = f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Legitimate factors (L):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Examples for job applications: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lang="de-DE"/>
              <a:t>Years of experience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lang="de-DE"/>
              <a:t>Grade of education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7953900" y="4572000"/>
            <a:ext cx="33999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outcome (d):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 = accepted;	0 = rejected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(G):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 = male;	f = female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Group Fairness Metrics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DE" sz="3200"/>
              <a:t>Predictive Parity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P(Y = 1 | d =1, G = m) = P(Y = 1 | d = 1, G = f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Actual class of belonging (Y):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1 = fulfills the requirements 	0 = does not fulfill the requirements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838200" y="5141875"/>
            <a:ext cx="33999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outcome (d):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 = accepted;	0 = rejected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(G):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 = male;		f = female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Group Fairness Metrics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DE" sz="3200"/>
              <a:t>Equal Opportunity Parity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P(d = 1 | Y = 1, G = m) = P(d = 1 | Y = 1, G = f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838200" y="3989175"/>
            <a:ext cx="7761900" cy="2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outcome (d):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 = accepted;	0 = rejected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(G):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 = male;		f = female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class of belonging (Y):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 fulfills the requirements 	0 = does not fulfill the requirements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Individual Fairness Metrics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38200" y="1592875"/>
            <a:ext cx="105156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Fairness through Awareness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sz="2000"/>
              <a:t>For a set of applicants V,</a:t>
            </a:r>
            <a:r>
              <a:rPr lang="de-DE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sz="2000"/>
              <a:t>a distance metric k between applicants k : V × V → ℝ,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sz="2000"/>
              <a:t>a mapping M from a set of applicants to probability distributions over outcomes M : V → δA,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sz="2000"/>
              <a:t>and a distance D metric between distribution of outputs </a:t>
            </a:r>
            <a:r>
              <a:rPr lang="de-DE" sz="2000"/>
              <a:t>D : δA × δA → ℝ</a:t>
            </a:r>
            <a:r>
              <a:rPr lang="de-DE" sz="2000"/>
              <a:t>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sz="2000"/>
              <a:t>fairness relates to the preserving the following inequality for all x,y in V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D(M(x), M(y)) ≤ k(x,y)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Source: Verma/Rubin 2018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This translates roughly to stating that f</a:t>
            </a:r>
            <a:r>
              <a:rPr lang="de-DE"/>
              <a:t>airness is lost if any two applicants are deemed more distant in their evaluation than they were in their characteristics.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f4e472746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Counterfactual Fairness</a:t>
            </a:r>
            <a:endParaRPr/>
          </a:p>
        </p:txBody>
      </p:sp>
      <p:sp>
        <p:nvSpPr>
          <p:cNvPr id="136" name="Google Shape;136;g20f4e472746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X : features, or attributes of an individual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A : the protected attributes of an individual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Y : our prediction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A useful approximation of Counterfactual Fairness relates to the following inequality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P(|Y(a, x) - </a:t>
            </a:r>
            <a:r>
              <a:rPr lang="de-DE"/>
              <a:t>Y(a’, x)</a:t>
            </a:r>
            <a:r>
              <a:rPr lang="de-DE"/>
              <a:t>| ≤ ε | A = a, X = x) ≥ 1 - δ</a:t>
            </a:r>
            <a:endParaRPr/>
          </a:p>
        </p:txBody>
      </p:sp>
      <p:sp>
        <p:nvSpPr>
          <p:cNvPr id="137" name="Google Shape;137;g20f4e472746_1_0"/>
          <p:cNvSpPr txBox="1"/>
          <p:nvPr/>
        </p:nvSpPr>
        <p:spPr>
          <a:xfrm>
            <a:off x="8435400" y="22900"/>
            <a:ext cx="27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0f4e472746_1_0"/>
          <p:cNvSpPr txBox="1"/>
          <p:nvPr/>
        </p:nvSpPr>
        <p:spPr>
          <a:xfrm>
            <a:off x="177450" y="5850500"/>
            <a:ext cx="739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Source: Counterfactual Reasoning in Algorithmic Fairness [Slides],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Ricardo Silva University College London and The</a:t>
            </a:r>
            <a:r>
              <a:rPr lang="de-D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Alan Turing Institute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latin typeface="Calibri"/>
                <a:ea typeface="Calibri"/>
                <a:cs typeface="Calibri"/>
                <a:sym typeface="Calibri"/>
              </a:rPr>
              <a:t>Slides access - Silva slides are available here: </a:t>
            </a:r>
            <a:r>
              <a:rPr b="1" lang="de-DE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https://fairware.cs.umass.edu/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2023-01-23T13:49:39Z</dcterms:created>
  <dc:creator>Sergio Genovesi</dc:creator>
</cp:coreProperties>
</file>