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189" autoAdjust="0"/>
    <p:restoredTop sz="94660"/>
  </p:normalViewPr>
  <p:slideViewPr>
    <p:cSldViewPr snapToGrid="0">
      <p:cViewPr>
        <p:scale>
          <a:sx n="65" d="100"/>
          <a:sy n="65" d="100"/>
        </p:scale>
        <p:origin x="-3752" y="1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Newns" userId="03e7873b-c310-45ea-929a-39cafe2dca8f" providerId="ADAL" clId="{83B78FC3-2664-4584-9CEC-95FE97683C4A}"/>
    <pc:docChg chg="undo custSel modSld">
      <pc:chgData name="Thomas Newns" userId="03e7873b-c310-45ea-929a-39cafe2dca8f" providerId="ADAL" clId="{83B78FC3-2664-4584-9CEC-95FE97683C4A}" dt="2018-04-09T15:47:56.240" v="5716" actId="1076"/>
      <pc:docMkLst>
        <pc:docMk/>
      </pc:docMkLst>
      <pc:sldChg chg="addSp delSp modSp">
        <pc:chgData name="Thomas Newns" userId="03e7873b-c310-45ea-929a-39cafe2dca8f" providerId="ADAL" clId="{83B78FC3-2664-4584-9CEC-95FE97683C4A}" dt="2018-04-09T15:47:56.240" v="5716" actId="1076"/>
        <pc:sldMkLst>
          <pc:docMk/>
          <pc:sldMk cId="1307876306" sldId="256"/>
        </pc:sldMkLst>
        <pc:spChg chg="add mod">
          <ac:chgData name="Thomas Newns" userId="03e7873b-c310-45ea-929a-39cafe2dca8f" providerId="ADAL" clId="{83B78FC3-2664-4584-9CEC-95FE97683C4A}" dt="2018-04-09T09:05:14.196" v="4963" actId="1076"/>
          <ac:spMkLst>
            <pc:docMk/>
            <pc:sldMk cId="1307876306" sldId="256"/>
            <ac:spMk id="2" creationId="{1CBFFD16-3DB1-486B-B6BA-4EE81A5DEF85}"/>
          </ac:spMkLst>
        </pc:spChg>
        <pc:spChg chg="add mod">
          <ac:chgData name="Thomas Newns" userId="03e7873b-c310-45ea-929a-39cafe2dca8f" providerId="ADAL" clId="{83B78FC3-2664-4584-9CEC-95FE97683C4A}" dt="2018-04-09T15:47:56.240" v="5716" actId="1076"/>
          <ac:spMkLst>
            <pc:docMk/>
            <pc:sldMk cId="1307876306" sldId="256"/>
            <ac:spMk id="9" creationId="{E425757D-3AAB-4DA3-9E08-25E86A8DCE22}"/>
          </ac:spMkLst>
        </pc:spChg>
        <pc:spChg chg="mod">
          <ac:chgData name="Thomas Newns" userId="03e7873b-c310-45ea-929a-39cafe2dca8f" providerId="ADAL" clId="{83B78FC3-2664-4584-9CEC-95FE97683C4A}" dt="2018-04-09T15:47:46.789" v="5715" actId="1076"/>
          <ac:spMkLst>
            <pc:docMk/>
            <pc:sldMk cId="1307876306" sldId="256"/>
            <ac:spMk id="11" creationId="{66D1EB8C-A0F5-4721-B7E8-910E9A18E878}"/>
          </ac:spMkLst>
        </pc:spChg>
        <pc:spChg chg="mod">
          <ac:chgData name="Thomas Newns" userId="03e7873b-c310-45ea-929a-39cafe2dca8f" providerId="ADAL" clId="{83B78FC3-2664-4584-9CEC-95FE97683C4A}" dt="2018-04-09T08:43:26.093" v="4072" actId="14100"/>
          <ac:spMkLst>
            <pc:docMk/>
            <pc:sldMk cId="1307876306" sldId="256"/>
            <ac:spMk id="12" creationId="{D20B34E2-1E91-4563-A15F-31032EED112E}"/>
          </ac:spMkLst>
        </pc:spChg>
        <pc:spChg chg="mod">
          <ac:chgData name="Thomas Newns" userId="03e7873b-c310-45ea-929a-39cafe2dca8f" providerId="ADAL" clId="{83B78FC3-2664-4584-9CEC-95FE97683C4A}" dt="2018-04-09T09:05:21.178" v="4965" actId="1076"/>
          <ac:spMkLst>
            <pc:docMk/>
            <pc:sldMk cId="1307876306" sldId="256"/>
            <ac:spMk id="17" creationId="{4FDB4720-B1B0-4A39-81E9-6E4A1785C06E}"/>
          </ac:spMkLst>
        </pc:spChg>
        <pc:spChg chg="mod">
          <ac:chgData name="Thomas Newns" userId="03e7873b-c310-45ea-929a-39cafe2dca8f" providerId="ADAL" clId="{83B78FC3-2664-4584-9CEC-95FE97683C4A}" dt="2018-04-09T09:20:17.727" v="5172" actId="20577"/>
          <ac:spMkLst>
            <pc:docMk/>
            <pc:sldMk cId="1307876306" sldId="256"/>
            <ac:spMk id="19" creationId="{642367FC-87BD-41A7-9D4F-A27984C43EB7}"/>
          </ac:spMkLst>
        </pc:spChg>
        <pc:spChg chg="mod">
          <ac:chgData name="Thomas Newns" userId="03e7873b-c310-45ea-929a-39cafe2dca8f" providerId="ADAL" clId="{83B78FC3-2664-4584-9CEC-95FE97683C4A}" dt="2018-04-09T09:11:16.180" v="5067" actId="1076"/>
          <ac:spMkLst>
            <pc:docMk/>
            <pc:sldMk cId="1307876306" sldId="256"/>
            <ac:spMk id="20" creationId="{125BC5AB-7508-4212-850D-960B761ADF44}"/>
          </ac:spMkLst>
        </pc:spChg>
        <pc:spChg chg="mod">
          <ac:chgData name="Thomas Newns" userId="03e7873b-c310-45ea-929a-39cafe2dca8f" providerId="ADAL" clId="{83B78FC3-2664-4584-9CEC-95FE97683C4A}" dt="2018-04-09T09:14:41.336" v="5097" actId="1076"/>
          <ac:spMkLst>
            <pc:docMk/>
            <pc:sldMk cId="1307876306" sldId="256"/>
            <ac:spMk id="21" creationId="{97843CD1-CE14-4AF1-9175-3BD95C36ADD7}"/>
          </ac:spMkLst>
        </pc:spChg>
        <pc:spChg chg="mod">
          <ac:chgData name="Thomas Newns" userId="03e7873b-c310-45ea-929a-39cafe2dca8f" providerId="ADAL" clId="{83B78FC3-2664-4584-9CEC-95FE97683C4A}" dt="2018-04-09T09:14:28.912" v="5096" actId="1076"/>
          <ac:spMkLst>
            <pc:docMk/>
            <pc:sldMk cId="1307876306" sldId="256"/>
            <ac:spMk id="22" creationId="{F6826E8F-7C87-4010-AC52-FD58FB26A862}"/>
          </ac:spMkLst>
        </pc:spChg>
        <pc:spChg chg="mod">
          <ac:chgData name="Thomas Newns" userId="03e7873b-c310-45ea-929a-39cafe2dca8f" providerId="ADAL" clId="{83B78FC3-2664-4584-9CEC-95FE97683C4A}" dt="2018-04-09T09:14:14.227" v="5094" actId="1076"/>
          <ac:spMkLst>
            <pc:docMk/>
            <pc:sldMk cId="1307876306" sldId="256"/>
            <ac:spMk id="23" creationId="{47DE808D-CF97-4AD3-BFD5-76A3FE5D7042}"/>
          </ac:spMkLst>
        </pc:spChg>
        <pc:spChg chg="mod">
          <ac:chgData name="Thomas Newns" userId="03e7873b-c310-45ea-929a-39cafe2dca8f" providerId="ADAL" clId="{83B78FC3-2664-4584-9CEC-95FE97683C4A}" dt="2018-04-09T09:22:14.989" v="5191" actId="6549"/>
          <ac:spMkLst>
            <pc:docMk/>
            <pc:sldMk cId="1307876306" sldId="256"/>
            <ac:spMk id="24" creationId="{FD0F76F3-D183-426F-BF06-E56E39B8AFEB}"/>
          </ac:spMkLst>
        </pc:spChg>
        <pc:spChg chg="mod">
          <ac:chgData name="Thomas Newns" userId="03e7873b-c310-45ea-929a-39cafe2dca8f" providerId="ADAL" clId="{83B78FC3-2664-4584-9CEC-95FE97683C4A}" dt="2018-04-09T09:05:10.039" v="4962" actId="1076"/>
          <ac:spMkLst>
            <pc:docMk/>
            <pc:sldMk cId="1307876306" sldId="256"/>
            <ac:spMk id="25" creationId="{CE3EEBCB-7C3D-4069-BCE0-3B2688E17DA9}"/>
          </ac:spMkLst>
        </pc:spChg>
        <pc:spChg chg="mod">
          <ac:chgData name="Thomas Newns" userId="03e7873b-c310-45ea-929a-39cafe2dca8f" providerId="ADAL" clId="{83B78FC3-2664-4584-9CEC-95FE97683C4A}" dt="2018-04-09T09:24:49.689" v="5319" actId="20577"/>
          <ac:spMkLst>
            <pc:docMk/>
            <pc:sldMk cId="1307876306" sldId="256"/>
            <ac:spMk id="26" creationId="{EFB84054-5955-4703-8EF9-AF74223BCF86}"/>
          </ac:spMkLst>
        </pc:spChg>
        <pc:spChg chg="add mod">
          <ac:chgData name="Thomas Newns" userId="03e7873b-c310-45ea-929a-39cafe2dca8f" providerId="ADAL" clId="{83B78FC3-2664-4584-9CEC-95FE97683C4A}" dt="2018-04-09T09:23:57.837" v="5309" actId="20577"/>
          <ac:spMkLst>
            <pc:docMk/>
            <pc:sldMk cId="1307876306" sldId="256"/>
            <ac:spMk id="27" creationId="{763E960A-3F12-4B1B-860E-BD995FDB2B64}"/>
          </ac:spMkLst>
        </pc:spChg>
        <pc:spChg chg="add del mod">
          <ac:chgData name="Thomas Newns" userId="03e7873b-c310-45ea-929a-39cafe2dca8f" providerId="ADAL" clId="{83B78FC3-2664-4584-9CEC-95FE97683C4A}" dt="2018-04-06T08:38:15.500" v="1323" actId="1076"/>
          <ac:spMkLst>
            <pc:docMk/>
            <pc:sldMk cId="1307876306" sldId="256"/>
            <ac:spMk id="28" creationId="{4527D493-EF9C-43DC-BAA8-4A74163F69E4}"/>
          </ac:spMkLst>
        </pc:spChg>
        <pc:spChg chg="add mod">
          <ac:chgData name="Thomas Newns" userId="03e7873b-c310-45ea-929a-39cafe2dca8f" providerId="ADAL" clId="{83B78FC3-2664-4584-9CEC-95FE97683C4A}" dt="2018-04-09T15:45:56.401" v="5674" actId="1076"/>
          <ac:spMkLst>
            <pc:docMk/>
            <pc:sldMk cId="1307876306" sldId="256"/>
            <ac:spMk id="29" creationId="{CCA11DE2-AE9C-4532-86D7-1B71A0000D04}"/>
          </ac:spMkLst>
        </pc:spChg>
        <pc:spChg chg="add mod">
          <ac:chgData name="Thomas Newns" userId="03e7873b-c310-45ea-929a-39cafe2dca8f" providerId="ADAL" clId="{83B78FC3-2664-4584-9CEC-95FE97683C4A}" dt="2018-04-09T15:46:04.910" v="5677" actId="1076"/>
          <ac:spMkLst>
            <pc:docMk/>
            <pc:sldMk cId="1307876306" sldId="256"/>
            <ac:spMk id="30" creationId="{17D3574B-F652-4FBF-937A-A3C996143F2A}"/>
          </ac:spMkLst>
        </pc:spChg>
        <pc:spChg chg="add mod">
          <ac:chgData name="Thomas Newns" userId="03e7873b-c310-45ea-929a-39cafe2dca8f" providerId="ADAL" clId="{83B78FC3-2664-4584-9CEC-95FE97683C4A}" dt="2018-04-09T15:45:59.994" v="5675" actId="1076"/>
          <ac:spMkLst>
            <pc:docMk/>
            <pc:sldMk cId="1307876306" sldId="256"/>
            <ac:spMk id="31" creationId="{57CD12B6-9E54-454C-A23C-9129BCAF155E}"/>
          </ac:spMkLst>
        </pc:spChg>
        <pc:spChg chg="add mod">
          <ac:chgData name="Thomas Newns" userId="03e7873b-c310-45ea-929a-39cafe2dca8f" providerId="ADAL" clId="{83B78FC3-2664-4584-9CEC-95FE97683C4A}" dt="2018-04-09T09:02:18.703" v="4797" actId="1076"/>
          <ac:spMkLst>
            <pc:docMk/>
            <pc:sldMk cId="1307876306" sldId="256"/>
            <ac:spMk id="37" creationId="{29CADA38-F581-4E32-A241-39AA8E553328}"/>
          </ac:spMkLst>
        </pc:spChg>
        <pc:spChg chg="add mod">
          <ac:chgData name="Thomas Newns" userId="03e7873b-c310-45ea-929a-39cafe2dca8f" providerId="ADAL" clId="{83B78FC3-2664-4584-9CEC-95FE97683C4A}" dt="2018-04-09T09:10:14.399" v="5038" actId="1076"/>
          <ac:spMkLst>
            <pc:docMk/>
            <pc:sldMk cId="1307876306" sldId="256"/>
            <ac:spMk id="38" creationId="{A8034D7B-D00E-4C00-A702-948D26A81572}"/>
          </ac:spMkLst>
        </pc:spChg>
        <pc:spChg chg="add mod">
          <ac:chgData name="Thomas Newns" userId="03e7873b-c310-45ea-929a-39cafe2dca8f" providerId="ADAL" clId="{83B78FC3-2664-4584-9CEC-95FE97683C4A}" dt="2018-04-09T09:10:18.493" v="5039" actId="1076"/>
          <ac:spMkLst>
            <pc:docMk/>
            <pc:sldMk cId="1307876306" sldId="256"/>
            <ac:spMk id="39" creationId="{265861C0-70F7-4F4A-890A-D9380A3632CA}"/>
          </ac:spMkLst>
        </pc:spChg>
        <pc:picChg chg="add mod">
          <ac:chgData name="Thomas Newns" userId="03e7873b-c310-45ea-929a-39cafe2dca8f" providerId="ADAL" clId="{83B78FC3-2664-4584-9CEC-95FE97683C4A}" dt="2018-04-09T08:59:28.731" v="4322" actId="1076"/>
          <ac:picMkLst>
            <pc:docMk/>
            <pc:sldMk cId="1307876306" sldId="256"/>
            <ac:picMk id="5" creationId="{C510D112-93B0-4BD9-AFEB-297AAF602D3E}"/>
          </ac:picMkLst>
        </pc:picChg>
        <pc:picChg chg="mod">
          <ac:chgData name="Thomas Newns" userId="03e7873b-c310-45ea-929a-39cafe2dca8f" providerId="ADAL" clId="{83B78FC3-2664-4584-9CEC-95FE97683C4A}" dt="2018-04-09T08:59:28.731" v="4322" actId="1076"/>
          <ac:picMkLst>
            <pc:docMk/>
            <pc:sldMk cId="1307876306" sldId="256"/>
            <ac:picMk id="6" creationId="{98E73D67-40F4-4A1D-BBCD-0D5962518025}"/>
          </ac:picMkLst>
        </pc:picChg>
        <pc:picChg chg="add mod">
          <ac:chgData name="Thomas Newns" userId="03e7873b-c310-45ea-929a-39cafe2dca8f" providerId="ADAL" clId="{83B78FC3-2664-4584-9CEC-95FE97683C4A}" dt="2018-04-09T15:46:35.591" v="5680" actId="1076"/>
          <ac:picMkLst>
            <pc:docMk/>
            <pc:sldMk cId="1307876306" sldId="256"/>
            <ac:picMk id="7" creationId="{74B97489-1F9C-4439-8C50-D6C6F870BBC3}"/>
          </ac:picMkLst>
        </pc:picChg>
        <pc:picChg chg="mod">
          <ac:chgData name="Thomas Newns" userId="03e7873b-c310-45ea-929a-39cafe2dca8f" providerId="ADAL" clId="{83B78FC3-2664-4584-9CEC-95FE97683C4A}" dt="2018-04-09T08:59:28.731" v="4322" actId="1076"/>
          <ac:picMkLst>
            <pc:docMk/>
            <pc:sldMk cId="1307876306" sldId="256"/>
            <ac:picMk id="8" creationId="{8106D6AA-6A28-4619-80D8-B1F11AD198AA}"/>
          </ac:picMkLst>
        </pc:picChg>
        <pc:picChg chg="add del mod">
          <ac:chgData name="Thomas Newns" userId="03e7873b-c310-45ea-929a-39cafe2dca8f" providerId="ADAL" clId="{83B78FC3-2664-4584-9CEC-95FE97683C4A}" dt="2018-04-09T08:29:19.238" v="4010" actId="478"/>
          <ac:picMkLst>
            <pc:docMk/>
            <pc:sldMk cId="1307876306" sldId="256"/>
            <ac:picMk id="9" creationId="{6382AAC2-6CF6-4685-B7DE-4E94FFC9150B}"/>
          </ac:picMkLst>
        </pc:picChg>
        <pc:picChg chg="add mod">
          <ac:chgData name="Thomas Newns" userId="03e7873b-c310-45ea-929a-39cafe2dca8f" providerId="ADAL" clId="{83B78FC3-2664-4584-9CEC-95FE97683C4A}" dt="2018-04-09T08:59:28.731" v="4322" actId="1076"/>
          <ac:picMkLst>
            <pc:docMk/>
            <pc:sldMk cId="1307876306" sldId="256"/>
            <ac:picMk id="13" creationId="{7AB89261-AA9E-43BA-8E30-266E1936CC4D}"/>
          </ac:picMkLst>
        </pc:picChg>
        <pc:picChg chg="add mod modCrop">
          <ac:chgData name="Thomas Newns" userId="03e7873b-c310-45ea-929a-39cafe2dca8f" providerId="ADAL" clId="{83B78FC3-2664-4584-9CEC-95FE97683C4A}" dt="2018-04-09T08:59:28.731" v="4322" actId="1076"/>
          <ac:picMkLst>
            <pc:docMk/>
            <pc:sldMk cId="1307876306" sldId="256"/>
            <ac:picMk id="15" creationId="{54FF81B4-5455-4E38-BB80-CBC5E3008450}"/>
          </ac:picMkLst>
        </pc:picChg>
        <pc:picChg chg="add mod">
          <ac:chgData name="Thomas Newns" userId="03e7873b-c310-45ea-929a-39cafe2dca8f" providerId="ADAL" clId="{83B78FC3-2664-4584-9CEC-95FE97683C4A}" dt="2018-04-09T08:59:28.731" v="4322" actId="1076"/>
          <ac:picMkLst>
            <pc:docMk/>
            <pc:sldMk cId="1307876306" sldId="256"/>
            <ac:picMk id="18" creationId="{01C2DCD6-6981-4C20-B974-322152FB2451}"/>
          </ac:picMkLst>
        </pc:picChg>
        <pc:picChg chg="add mod modCrop">
          <ac:chgData name="Thomas Newns" userId="03e7873b-c310-45ea-929a-39cafe2dca8f" providerId="ADAL" clId="{83B78FC3-2664-4584-9CEC-95FE97683C4A}" dt="2018-04-09T08:59:28.731" v="4322" actId="1076"/>
          <ac:picMkLst>
            <pc:docMk/>
            <pc:sldMk cId="1307876306" sldId="256"/>
            <ac:picMk id="32" creationId="{A64AA56D-ED95-4D2D-9F84-D0F620A0B2BC}"/>
          </ac:picMkLst>
        </pc:picChg>
        <pc:picChg chg="add mod">
          <ac:chgData name="Thomas Newns" userId="03e7873b-c310-45ea-929a-39cafe2dca8f" providerId="ADAL" clId="{83B78FC3-2664-4584-9CEC-95FE97683C4A}" dt="2018-04-09T08:59:28.731" v="4322" actId="1076"/>
          <ac:picMkLst>
            <pc:docMk/>
            <pc:sldMk cId="1307876306" sldId="256"/>
            <ac:picMk id="34" creationId="{26FBD4C5-CB60-43C2-BA94-9F67F885DA1E}"/>
          </ac:picMkLst>
        </pc:picChg>
        <pc:picChg chg="add mod">
          <ac:chgData name="Thomas Newns" userId="03e7873b-c310-45ea-929a-39cafe2dca8f" providerId="ADAL" clId="{83B78FC3-2664-4584-9CEC-95FE97683C4A}" dt="2018-04-09T08:59:28.731" v="4322" actId="1076"/>
          <ac:picMkLst>
            <pc:docMk/>
            <pc:sldMk cId="1307876306" sldId="256"/>
            <ac:picMk id="36" creationId="{F6BF021A-7A9C-41A1-B26B-B012DCD564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311791"/>
            <a:ext cx="22680216"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E1C979-2E42-4F75-9BA8-B12D56559F8E}"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631857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1C979-2E42-4F75-9BA8-B12D56559F8E}"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337919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61662"/>
            <a:ext cx="19183683" cy="35999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1C979-2E42-4F75-9BA8-B12D56559F8E}"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100353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1C979-2E42-4F75-9BA8-B12D56559F8E}"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130164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1C979-2E42-4F75-9BA8-B12D56559F8E}" type="datetimeFigureOut">
              <a:rPr lang="en-GB" smtClean="0"/>
              <a:t>16/04/2018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54446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1C979-2E42-4F75-9BA8-B12D56559F8E}" type="datetimeFigureOut">
              <a:rPr lang="en-GB" smtClean="0"/>
              <a:t>16/04/2018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382983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13482"/>
            <a:ext cx="12793057"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Edit Master text styles</a:t>
            </a:r>
          </a:p>
        </p:txBody>
      </p:sp>
      <p:sp>
        <p:nvSpPr>
          <p:cNvPr id="4" name="Content Placeholder 3"/>
          <p:cNvSpPr>
            <a:spLocks noGrp="1"/>
          </p:cNvSpPr>
          <p:nvPr>
            <p:ph sz="half" idx="2"/>
          </p:nvPr>
        </p:nvSpPr>
        <p:spPr>
          <a:xfrm>
            <a:off x="2082962" y="15516968"/>
            <a:ext cx="12793057" cy="228231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13482"/>
            <a:ext cx="12856061"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Edit Master text styles</a:t>
            </a:r>
          </a:p>
        </p:txBody>
      </p:sp>
      <p:sp>
        <p:nvSpPr>
          <p:cNvPr id="6" name="Content Placeholder 5"/>
          <p:cNvSpPr>
            <a:spLocks noGrp="1"/>
          </p:cNvSpPr>
          <p:nvPr>
            <p:ph sz="quarter" idx="4"/>
          </p:nvPr>
        </p:nvSpPr>
        <p:spPr>
          <a:xfrm>
            <a:off x="15309148" y="15516968"/>
            <a:ext cx="12856061" cy="228231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1C979-2E42-4F75-9BA8-B12D56559F8E}" type="datetimeFigureOut">
              <a:rPr lang="en-GB" smtClean="0"/>
              <a:t>16/04/2018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349845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1C979-2E42-4F75-9BA8-B12D56559F8E}" type="datetimeFigureOut">
              <a:rPr lang="en-GB" smtClean="0"/>
              <a:t>16/04/2018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186195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C979-2E42-4F75-9BA8-B12D56559F8E}" type="datetimeFigureOut">
              <a:rPr lang="en-GB" smtClean="0"/>
              <a:t>16/04/2018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427290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Edit Master text styles</a:t>
            </a:r>
          </a:p>
        </p:txBody>
      </p:sp>
      <p:sp>
        <p:nvSpPr>
          <p:cNvPr id="5" name="Date Placeholder 4"/>
          <p:cNvSpPr>
            <a:spLocks noGrp="1"/>
          </p:cNvSpPr>
          <p:nvPr>
            <p:ph type="dt" sz="half" idx="10"/>
          </p:nvPr>
        </p:nvSpPr>
        <p:spPr/>
        <p:txBody>
          <a:bodyPr/>
          <a:lstStyle/>
          <a:p>
            <a:fld id="{99E1C979-2E42-4F75-9BA8-B12D56559F8E}" type="datetimeFigureOut">
              <a:rPr lang="en-GB" smtClean="0"/>
              <a:t>16/04/2018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421319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Edit Master text styles</a:t>
            </a:r>
          </a:p>
        </p:txBody>
      </p:sp>
      <p:sp>
        <p:nvSpPr>
          <p:cNvPr id="5" name="Date Placeholder 4"/>
          <p:cNvSpPr>
            <a:spLocks noGrp="1"/>
          </p:cNvSpPr>
          <p:nvPr>
            <p:ph type="dt" sz="half" idx="10"/>
          </p:nvPr>
        </p:nvSpPr>
        <p:spPr/>
        <p:txBody>
          <a:bodyPr/>
          <a:lstStyle/>
          <a:p>
            <a:fld id="{99E1C979-2E42-4F75-9BA8-B12D56559F8E}" type="datetimeFigureOut">
              <a:rPr lang="en-GB" smtClean="0"/>
              <a:t>16/04/2018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316182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69">
                <a:solidFill>
                  <a:schemeClr val="tx1">
                    <a:tint val="75000"/>
                  </a:schemeClr>
                </a:solidFill>
              </a:defRPr>
            </a:lvl1pPr>
          </a:lstStyle>
          <a:p>
            <a:fld id="{99E1C979-2E42-4F75-9BA8-B12D56559F8E}" type="datetimeFigureOut">
              <a:rPr lang="en-GB" smtClean="0"/>
              <a:t>16/04/2018</a:t>
            </a:fld>
            <a:endParaRPr lang="en-GB"/>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57203" y="39372595"/>
            <a:ext cx="6804065" cy="2261662"/>
          </a:xfrm>
          <a:prstGeom prst="rect">
            <a:avLst/>
          </a:prstGeom>
        </p:spPr>
        <p:txBody>
          <a:bodyPr vert="horz" lIns="91440" tIns="45720" rIns="91440" bIns="45720" rtlCol="0" anchor="ctr"/>
          <a:lstStyle>
            <a:lvl1pPr algn="r">
              <a:defRPr sz="3969">
                <a:solidFill>
                  <a:schemeClr val="tx1">
                    <a:tint val="75000"/>
                  </a:schemeClr>
                </a:solidFill>
              </a:defRPr>
            </a:lvl1pPr>
          </a:lstStyle>
          <a:p>
            <a:fld id="{2F98A51E-7899-4070-8533-DA29ABE29F75}" type="slidenum">
              <a:rPr lang="en-GB" smtClean="0"/>
              <a:t>‹#›</a:t>
            </a:fld>
            <a:endParaRPr lang="en-GB"/>
          </a:p>
        </p:txBody>
      </p:sp>
    </p:spTree>
    <p:extLst>
      <p:ext uri="{BB962C8B-B14F-4D97-AF65-F5344CB8AC3E}">
        <p14:creationId xmlns:p14="http://schemas.microsoft.com/office/powerpoint/2010/main" val="2702778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hyperlink" Target="https://software.ac.uk/blog/2018-04-05-so-you-want-start-data-science-institute-achieving-sustainability" TargetMode="External"/><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1E768-3598-4E20-AB14-B918FD13B967}"/>
              </a:ext>
            </a:extLst>
          </p:cNvPr>
          <p:cNvSpPr/>
          <p:nvPr/>
        </p:nvSpPr>
        <p:spPr>
          <a:xfrm rot="21347585">
            <a:off x="-225726" y="-1025797"/>
            <a:ext cx="23925701" cy="3379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GB" sz="1013" dirty="0"/>
          </a:p>
        </p:txBody>
      </p:sp>
      <p:pic>
        <p:nvPicPr>
          <p:cNvPr id="6" name="Picture 5">
            <a:extLst>
              <a:ext uri="{FF2B5EF4-FFF2-40B4-BE49-F238E27FC236}">
                <a16:creationId xmlns:a16="http://schemas.microsoft.com/office/drawing/2014/main" id="{98E73D67-40F4-4A1D-BBCD-0D5962518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5850" y="40404975"/>
            <a:ext cx="2259583" cy="1321856"/>
          </a:xfrm>
          <a:prstGeom prst="rect">
            <a:avLst/>
          </a:prstGeom>
        </p:spPr>
      </p:pic>
      <p:pic>
        <p:nvPicPr>
          <p:cNvPr id="8" name="Picture 7">
            <a:extLst>
              <a:ext uri="{FF2B5EF4-FFF2-40B4-BE49-F238E27FC236}">
                <a16:creationId xmlns:a16="http://schemas.microsoft.com/office/drawing/2014/main" id="{8106D6AA-6A28-4619-80D8-B1F11AD19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7670" y="40644133"/>
            <a:ext cx="4202043" cy="1086904"/>
          </a:xfrm>
          <a:prstGeom prst="rect">
            <a:avLst/>
          </a:prstGeom>
        </p:spPr>
      </p:pic>
      <p:sp>
        <p:nvSpPr>
          <p:cNvPr id="11" name="Rectangle 10">
            <a:extLst>
              <a:ext uri="{FF2B5EF4-FFF2-40B4-BE49-F238E27FC236}">
                <a16:creationId xmlns:a16="http://schemas.microsoft.com/office/drawing/2014/main" id="{66D1EB8C-A0F5-4721-B7E8-910E9A18E878}"/>
              </a:ext>
            </a:extLst>
          </p:cNvPr>
          <p:cNvSpPr/>
          <p:nvPr/>
        </p:nvSpPr>
        <p:spPr>
          <a:xfrm rot="783623">
            <a:off x="23366886" y="-1629188"/>
            <a:ext cx="7516900" cy="3812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GB" sz="1013"/>
          </a:p>
        </p:txBody>
      </p:sp>
      <p:sp>
        <p:nvSpPr>
          <p:cNvPr id="12" name="TextBox 11">
            <a:extLst>
              <a:ext uri="{FF2B5EF4-FFF2-40B4-BE49-F238E27FC236}">
                <a16:creationId xmlns:a16="http://schemas.microsoft.com/office/drawing/2014/main" id="{D20B34E2-1E91-4563-A15F-31032EED112E}"/>
              </a:ext>
            </a:extLst>
          </p:cNvPr>
          <p:cNvSpPr txBox="1"/>
          <p:nvPr/>
        </p:nvSpPr>
        <p:spPr>
          <a:xfrm>
            <a:off x="304800" y="-180385"/>
            <a:ext cx="19735800" cy="2492990"/>
          </a:xfrm>
          <a:prstGeom prst="rect">
            <a:avLst/>
          </a:prstGeom>
          <a:noFill/>
          <a:ln>
            <a:noFill/>
          </a:ln>
        </p:spPr>
        <p:txBody>
          <a:bodyPr wrap="square" rtlCol="0">
            <a:spAutoFit/>
          </a:bodyPr>
          <a:lstStyle/>
          <a:p>
            <a:r>
              <a:rPr lang="en-GB" sz="7200" b="1" dirty="0">
                <a:solidFill>
                  <a:schemeClr val="bg1"/>
                </a:solidFill>
                <a:latin typeface="Arial" panose="020B0604020202020204" pitchFamily="34" charset="0"/>
                <a:cs typeface="Arial" panose="020B0604020202020204" pitchFamily="34" charset="0"/>
              </a:rPr>
              <a:t>Starting a Data Science Organisation</a:t>
            </a:r>
            <a:r>
              <a:rPr lang="en-GB" sz="9600" b="1" dirty="0">
                <a:solidFill>
                  <a:schemeClr val="bg1"/>
                </a:solidFill>
                <a:latin typeface="Arial" panose="020B0604020202020204" pitchFamily="34" charset="0"/>
                <a:cs typeface="Arial" panose="020B0604020202020204" pitchFamily="34" charset="0"/>
              </a:rPr>
              <a:t>.</a:t>
            </a:r>
          </a:p>
          <a:p>
            <a:r>
              <a:rPr lang="en-GB" sz="6000" b="1" dirty="0">
                <a:solidFill>
                  <a:schemeClr val="bg1"/>
                </a:solidFill>
                <a:latin typeface="Arial" panose="020B0604020202020204" pitchFamily="34" charset="0"/>
                <a:cs typeface="Arial" panose="020B0604020202020204" pitchFamily="34" charset="0"/>
              </a:rPr>
              <a:t>Achieving Sustainability. </a:t>
            </a:r>
          </a:p>
        </p:txBody>
      </p:sp>
      <p:sp>
        <p:nvSpPr>
          <p:cNvPr id="17" name="TextBox 16">
            <a:extLst>
              <a:ext uri="{FF2B5EF4-FFF2-40B4-BE49-F238E27FC236}">
                <a16:creationId xmlns:a16="http://schemas.microsoft.com/office/drawing/2014/main" id="{4FDB4720-B1B0-4A39-81E9-6E4A1785C06E}"/>
              </a:ext>
            </a:extLst>
          </p:cNvPr>
          <p:cNvSpPr txBox="1"/>
          <p:nvPr/>
        </p:nvSpPr>
        <p:spPr>
          <a:xfrm>
            <a:off x="1768947" y="4813074"/>
            <a:ext cx="15600143" cy="5078313"/>
          </a:xfrm>
          <a:prstGeom prst="rect">
            <a:avLst/>
          </a:prstGeom>
          <a:noFill/>
        </p:spPr>
        <p:txBody>
          <a:bodyPr wrap="square" rtlCol="0">
            <a:spAutoFit/>
          </a:bodyPr>
          <a:lstStyle/>
          <a:p>
            <a:pPr algn="just"/>
            <a:r>
              <a:rPr lang="en-GB" sz="3600" dirty="0">
                <a:latin typeface="Arial" panose="020B0604020202020204" pitchFamily="34" charset="0"/>
                <a:cs typeface="Arial" panose="020B0604020202020204" pitchFamily="34" charset="0"/>
              </a:rPr>
              <a:t>Data and software have enmeshed themselves in the academic world, many universities wish to improve their ability to create software tools, and spread the use of "data science" methods in the academic community.  This has led to a common model: the creation of  institutes that act as independent hubs of knowledge that can be deployed across the academic field in a ‘science as a service’ style consultancy.  But setting up such institutes proves challenging as they sit outside the traditional academic style of departmental management. So how do we successfully establish an institute that is sustainable over the long term? </a:t>
            </a:r>
          </a:p>
        </p:txBody>
      </p:sp>
      <p:sp>
        <p:nvSpPr>
          <p:cNvPr id="19" name="TextBox 18">
            <a:extLst>
              <a:ext uri="{FF2B5EF4-FFF2-40B4-BE49-F238E27FC236}">
                <a16:creationId xmlns:a16="http://schemas.microsoft.com/office/drawing/2014/main" id="{642367FC-87BD-41A7-9D4F-A27984C43EB7}"/>
              </a:ext>
            </a:extLst>
          </p:cNvPr>
          <p:cNvSpPr txBox="1"/>
          <p:nvPr/>
        </p:nvSpPr>
        <p:spPr>
          <a:xfrm>
            <a:off x="19187366" y="4276124"/>
            <a:ext cx="11052922" cy="6370975"/>
          </a:xfrm>
          <a:prstGeom prst="rect">
            <a:avLst/>
          </a:prstGeom>
          <a:noFill/>
        </p:spPr>
        <p:txBody>
          <a:bodyPr wrap="square" rtlCol="0">
            <a:spAutoFit/>
          </a:bodyPr>
          <a:lstStyle/>
          <a:p>
            <a:pPr lvl="8"/>
            <a:r>
              <a:rPr lang="en-GB" sz="4800" dirty="0">
                <a:latin typeface="Arial" panose="020B0604020202020204" pitchFamily="34" charset="0"/>
                <a:cs typeface="Arial" panose="020B0604020202020204" pitchFamily="34" charset="0"/>
              </a:rPr>
              <a:t>	</a:t>
            </a:r>
            <a:r>
              <a:rPr lang="en-GB" sz="6000" dirty="0">
                <a:latin typeface="Arial" panose="020B0604020202020204" pitchFamily="34" charset="0"/>
                <a:cs typeface="Arial" panose="020B0604020202020204" pitchFamily="34" charset="0"/>
              </a:rPr>
              <a:t>C</a:t>
            </a:r>
            <a:r>
              <a:rPr lang="en-GB" sz="4800" dirty="0">
                <a:latin typeface="Arial" panose="020B0604020202020204" pitchFamily="34" charset="0"/>
                <a:cs typeface="Arial" panose="020B0604020202020204" pitchFamily="34" charset="0"/>
              </a:rPr>
              <a:t>reate broad and 	flexible funding models,</a:t>
            </a:r>
          </a:p>
          <a:p>
            <a:r>
              <a:rPr lang="en-GB" sz="4800" dirty="0">
                <a:latin typeface="Arial" panose="020B0604020202020204" pitchFamily="34" charset="0"/>
                <a:cs typeface="Arial" panose="020B0604020202020204" pitchFamily="34" charset="0"/>
              </a:rPr>
              <a:t>build a positive culture and environment where all members feel valued,	</a:t>
            </a:r>
          </a:p>
          <a:p>
            <a:pPr lvl="4"/>
            <a:r>
              <a:rPr lang="en-GB" sz="4800" dirty="0">
                <a:latin typeface="Arial" panose="020B0604020202020204" pitchFamily="34" charset="0"/>
                <a:cs typeface="Arial" panose="020B0604020202020204" pitchFamily="34" charset="0"/>
              </a:rPr>
              <a:t>	and define career trajectories 	that cater to the diverse goals</a:t>
            </a:r>
          </a:p>
          <a:p>
            <a:pPr lvl="4"/>
            <a:r>
              <a:rPr lang="en-GB" sz="4800" dirty="0">
                <a:latin typeface="Arial" panose="020B0604020202020204" pitchFamily="34" charset="0"/>
                <a:cs typeface="Arial" panose="020B0604020202020204" pitchFamily="34" charset="0"/>
              </a:rPr>
              <a:t>of members within the organisation.</a:t>
            </a:r>
          </a:p>
        </p:txBody>
      </p:sp>
      <p:sp>
        <p:nvSpPr>
          <p:cNvPr id="20" name="TextBox 19">
            <a:extLst>
              <a:ext uri="{FF2B5EF4-FFF2-40B4-BE49-F238E27FC236}">
                <a16:creationId xmlns:a16="http://schemas.microsoft.com/office/drawing/2014/main" id="{125BC5AB-7508-4212-850D-960B761ADF44}"/>
              </a:ext>
            </a:extLst>
          </p:cNvPr>
          <p:cNvSpPr txBox="1"/>
          <p:nvPr/>
        </p:nvSpPr>
        <p:spPr>
          <a:xfrm>
            <a:off x="22676567" y="2775807"/>
            <a:ext cx="2230296" cy="1015663"/>
          </a:xfrm>
          <a:prstGeom prst="rect">
            <a:avLst/>
          </a:prstGeom>
          <a:noFill/>
        </p:spPr>
        <p:txBody>
          <a:bodyPr wrap="square" rtlCol="0">
            <a:spAutoFit/>
          </a:bodyPr>
          <a:lstStyle/>
          <a:p>
            <a:r>
              <a:rPr lang="en-GB" sz="6000" b="1" dirty="0" err="1">
                <a:latin typeface="Arial" panose="020B0604020202020204" pitchFamily="34" charset="0"/>
                <a:cs typeface="Arial" panose="020B0604020202020204" pitchFamily="34" charset="0"/>
              </a:rPr>
              <a:t>tl;dr</a:t>
            </a:r>
            <a:r>
              <a:rPr lang="en-GB" sz="6000" b="1" dirty="0">
                <a:latin typeface="Arial" panose="020B0604020202020204" pitchFamily="34" charset="0"/>
                <a:cs typeface="Arial" panose="020B0604020202020204" pitchFamily="34" charset="0"/>
              </a:rPr>
              <a:t>:</a:t>
            </a:r>
          </a:p>
        </p:txBody>
      </p:sp>
      <p:sp>
        <p:nvSpPr>
          <p:cNvPr id="21" name="TextBox 20">
            <a:extLst>
              <a:ext uri="{FF2B5EF4-FFF2-40B4-BE49-F238E27FC236}">
                <a16:creationId xmlns:a16="http://schemas.microsoft.com/office/drawing/2014/main" id="{97843CD1-CE14-4AF1-9175-3BD95C36ADD7}"/>
              </a:ext>
            </a:extLst>
          </p:cNvPr>
          <p:cNvSpPr txBox="1"/>
          <p:nvPr/>
        </p:nvSpPr>
        <p:spPr>
          <a:xfrm>
            <a:off x="2441711" y="10640888"/>
            <a:ext cx="11725229" cy="923330"/>
          </a:xfrm>
          <a:prstGeom prst="rect">
            <a:avLst/>
          </a:prstGeom>
          <a:noFill/>
        </p:spPr>
        <p:txBody>
          <a:bodyPr wrap="square" rtlCol="0">
            <a:spAutoFit/>
          </a:bodyPr>
          <a:lstStyle/>
          <a:p>
            <a:r>
              <a:rPr lang="en-GB" sz="5400" b="1" dirty="0">
                <a:latin typeface="Arial" panose="020B0604020202020204" pitchFamily="34" charset="0"/>
                <a:cs typeface="Arial" panose="020B0604020202020204" pitchFamily="34" charset="0"/>
              </a:rPr>
              <a:t>Build flexible funding models.</a:t>
            </a:r>
          </a:p>
        </p:txBody>
      </p:sp>
      <p:sp>
        <p:nvSpPr>
          <p:cNvPr id="22" name="TextBox 21">
            <a:extLst>
              <a:ext uri="{FF2B5EF4-FFF2-40B4-BE49-F238E27FC236}">
                <a16:creationId xmlns:a16="http://schemas.microsoft.com/office/drawing/2014/main" id="{F6826E8F-7C87-4010-AC52-FD58FB26A862}"/>
              </a:ext>
            </a:extLst>
          </p:cNvPr>
          <p:cNvSpPr txBox="1"/>
          <p:nvPr/>
        </p:nvSpPr>
        <p:spPr>
          <a:xfrm>
            <a:off x="8532570" y="22242877"/>
            <a:ext cx="20826201" cy="923330"/>
          </a:xfrm>
          <a:prstGeom prst="rect">
            <a:avLst/>
          </a:prstGeom>
          <a:noFill/>
        </p:spPr>
        <p:txBody>
          <a:bodyPr wrap="square" rtlCol="0">
            <a:spAutoFit/>
          </a:bodyPr>
          <a:lstStyle/>
          <a:p>
            <a:r>
              <a:rPr lang="en-GB" sz="5400" b="1" dirty="0">
                <a:latin typeface="Arial" panose="020B0604020202020204" pitchFamily="34" charset="0"/>
                <a:cs typeface="Arial" panose="020B0604020202020204" pitchFamily="34" charset="0"/>
              </a:rPr>
              <a:t>Create positive environments.</a:t>
            </a:r>
          </a:p>
        </p:txBody>
      </p:sp>
      <p:sp>
        <p:nvSpPr>
          <p:cNvPr id="23" name="TextBox 22">
            <a:extLst>
              <a:ext uri="{FF2B5EF4-FFF2-40B4-BE49-F238E27FC236}">
                <a16:creationId xmlns:a16="http://schemas.microsoft.com/office/drawing/2014/main" id="{47DE808D-CF97-4AD3-BFD5-76A3FE5D7042}"/>
              </a:ext>
            </a:extLst>
          </p:cNvPr>
          <p:cNvSpPr txBox="1"/>
          <p:nvPr/>
        </p:nvSpPr>
        <p:spPr>
          <a:xfrm>
            <a:off x="17005728" y="27618329"/>
            <a:ext cx="12813632" cy="923330"/>
          </a:xfrm>
          <a:prstGeom prst="rect">
            <a:avLst/>
          </a:prstGeom>
          <a:noFill/>
        </p:spPr>
        <p:txBody>
          <a:bodyPr wrap="square" rtlCol="0">
            <a:spAutoFit/>
          </a:bodyPr>
          <a:lstStyle/>
          <a:p>
            <a:r>
              <a:rPr lang="en-GB" sz="5400" b="1" dirty="0">
                <a:latin typeface="Arial" panose="020B0604020202020204" pitchFamily="34" charset="0"/>
                <a:cs typeface="Arial" panose="020B0604020202020204" pitchFamily="34" charset="0"/>
              </a:rPr>
              <a:t>Establish career trajectories.</a:t>
            </a:r>
          </a:p>
        </p:txBody>
      </p:sp>
      <p:sp>
        <p:nvSpPr>
          <p:cNvPr id="24" name="TextBox 23">
            <a:extLst>
              <a:ext uri="{FF2B5EF4-FFF2-40B4-BE49-F238E27FC236}">
                <a16:creationId xmlns:a16="http://schemas.microsoft.com/office/drawing/2014/main" id="{FD0F76F3-D183-426F-BF06-E56E39B8AFEB}"/>
              </a:ext>
            </a:extLst>
          </p:cNvPr>
          <p:cNvSpPr txBox="1"/>
          <p:nvPr/>
        </p:nvSpPr>
        <p:spPr>
          <a:xfrm>
            <a:off x="2092419" y="11824697"/>
            <a:ext cx="27266352" cy="9941183"/>
          </a:xfrm>
          <a:prstGeom prst="rect">
            <a:avLst/>
          </a:prstGeom>
          <a:noFill/>
        </p:spPr>
        <p:txBody>
          <a:bodyPr wrap="square" rtlCol="0">
            <a:spAutoFit/>
          </a:bodyPr>
          <a:lstStyle/>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Private funding: </a:t>
            </a:r>
            <a:r>
              <a:rPr lang="en-GB" sz="4000" dirty="0">
                <a:latin typeface="Arial" panose="020B0604020202020204" pitchFamily="34" charset="0"/>
                <a:cs typeface="Arial" panose="020B0604020202020204" pitchFamily="34" charset="0"/>
              </a:rPr>
              <a:t>Private philanthropic organisations such as the Moore-Sloan Data Science Initiative.</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Organisational Grants: </a:t>
            </a:r>
            <a:r>
              <a:rPr lang="en-GB" sz="4000" dirty="0">
                <a:latin typeface="Arial" panose="020B0604020202020204" pitchFamily="34" charset="0"/>
                <a:cs typeface="Arial" panose="020B0604020202020204" pitchFamily="34" charset="0"/>
              </a:rPr>
              <a:t>Granting organisations such as NSF and UK Research Councils such as EPSRC who currently fund the Alan Turing Institute.</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Project Based Grants: </a:t>
            </a:r>
            <a:r>
              <a:rPr lang="en-GB" sz="4000" dirty="0">
                <a:latin typeface="Arial" panose="020B0604020202020204" pitchFamily="34" charset="0"/>
                <a:cs typeface="Arial" panose="020B0604020202020204" pitchFamily="34" charset="0"/>
              </a:rPr>
              <a:t>Grants can be made available for the development of software for scientific research such as that by the Sloan Foundation for the NumPy software project.</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Individual Grants: </a:t>
            </a:r>
            <a:r>
              <a:rPr lang="en-GB" sz="4000" dirty="0">
                <a:latin typeface="Arial" panose="020B0604020202020204" pitchFamily="34" charset="0"/>
                <a:cs typeface="Arial" panose="020B0604020202020204" pitchFamily="34" charset="0"/>
              </a:rPr>
              <a:t>Grants can be given to organisations that give their RSEs principal investigator status.</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Paid Consulting: </a:t>
            </a:r>
            <a:r>
              <a:rPr lang="en-GB" sz="4000" dirty="0">
                <a:latin typeface="Arial" panose="020B0604020202020204" pitchFamily="34" charset="0"/>
                <a:cs typeface="Arial" panose="020B0604020202020204" pitchFamily="34" charset="0"/>
              </a:rPr>
              <a:t>Institutes can charge consulting services internally to the university and to external partners.</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University Funding:</a:t>
            </a:r>
            <a:r>
              <a:rPr lang="en-GB" sz="4000" dirty="0">
                <a:latin typeface="Arial" panose="020B0604020202020204" pitchFamily="34" charset="0"/>
                <a:cs typeface="Arial" panose="020B0604020202020204" pitchFamily="34" charset="0"/>
              </a:rPr>
              <a:t> In many cases the university will recognise the benefit of an RSE institute and can provide funding as part of their budget for in-house services for students and researchers.</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IT Connections: </a:t>
            </a:r>
            <a:r>
              <a:rPr lang="en-GB" sz="4000" dirty="0">
                <a:latin typeface="Arial" panose="020B0604020202020204" pitchFamily="34" charset="0"/>
                <a:cs typeface="Arial" panose="020B0604020202020204" pitchFamily="34" charset="0"/>
              </a:rPr>
              <a:t>Institutes can establish themselves within the wider university IT departments as the ‘Research Wing’ of university IT to benefit from the often large IT budgets.</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Professors of Practice: </a:t>
            </a:r>
            <a:r>
              <a:rPr lang="en-GB" sz="4000" dirty="0">
                <a:latin typeface="Arial" panose="020B0604020202020204" pitchFamily="34" charset="0"/>
                <a:cs typeface="Arial" panose="020B0604020202020204" pitchFamily="34" charset="0"/>
              </a:rPr>
              <a:t>Popular in the US, is the hiring of experienced professionals outside of the traditional remit of an academic, who provides expert knowledge and practical experience in order to support research but who do not have to perform the traditional activities of an academic.</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Research Librarians: </a:t>
            </a:r>
            <a:r>
              <a:rPr lang="en-GB" sz="4000" dirty="0">
                <a:latin typeface="Arial" panose="020B0604020202020204" pitchFamily="34" charset="0"/>
                <a:cs typeface="Arial" panose="020B0604020202020204" pitchFamily="34" charset="0"/>
              </a:rPr>
              <a:t>Parallels can be drawn between how academic libraries have supported long term research library staff who assist in wider research projects and have their own career paths within that area.</a:t>
            </a:r>
          </a:p>
        </p:txBody>
      </p:sp>
      <p:sp>
        <p:nvSpPr>
          <p:cNvPr id="25" name="Double Bracket 24">
            <a:extLst>
              <a:ext uri="{FF2B5EF4-FFF2-40B4-BE49-F238E27FC236}">
                <a16:creationId xmlns:a16="http://schemas.microsoft.com/office/drawing/2014/main" id="{CE3EEBCB-7C3D-4069-BCE0-3B2688E17DA9}"/>
              </a:ext>
            </a:extLst>
          </p:cNvPr>
          <p:cNvSpPr/>
          <p:nvPr/>
        </p:nvSpPr>
        <p:spPr>
          <a:xfrm>
            <a:off x="784724" y="4403681"/>
            <a:ext cx="17568591" cy="5865514"/>
          </a:xfrm>
          <a:prstGeom prst="bracketPair">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EFB84054-5955-4703-8EF9-AF74223BCF86}"/>
              </a:ext>
            </a:extLst>
          </p:cNvPr>
          <p:cNvSpPr txBox="1"/>
          <p:nvPr/>
        </p:nvSpPr>
        <p:spPr>
          <a:xfrm>
            <a:off x="2092417" y="28916862"/>
            <a:ext cx="27574521" cy="3785652"/>
          </a:xfrm>
          <a:prstGeom prst="rect">
            <a:avLst/>
          </a:prstGeom>
          <a:noFill/>
        </p:spPr>
        <p:txBody>
          <a:bodyPr wrap="square" rtlCol="0">
            <a:spAutoFit/>
          </a:bodyPr>
          <a:lstStyle/>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Professional Development:</a:t>
            </a:r>
            <a:r>
              <a:rPr lang="en-GB" sz="4000" dirty="0">
                <a:latin typeface="Arial" panose="020B0604020202020204" pitchFamily="34" charset="0"/>
                <a:cs typeface="Arial" panose="020B0604020202020204" pitchFamily="34" charset="0"/>
              </a:rPr>
              <a:t> Institutes should prepare their staff with technical and soft skills such as software development best practices and also communication and team work.</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Prepare for the next step:</a:t>
            </a:r>
            <a:r>
              <a:rPr lang="en-GB" sz="4000" dirty="0">
                <a:latin typeface="Arial" panose="020B0604020202020204" pitchFamily="34" charset="0"/>
                <a:cs typeface="Arial" panose="020B0604020202020204" pitchFamily="34" charset="0"/>
              </a:rPr>
              <a:t> Staff must always be preparing for the next step in their careers, be that within academia or into industry.  </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The revolving door:</a:t>
            </a:r>
            <a:r>
              <a:rPr lang="en-GB" sz="4000" dirty="0">
                <a:latin typeface="Arial" panose="020B0604020202020204" pitchFamily="34" charset="0"/>
                <a:cs typeface="Arial" panose="020B0604020202020204" pitchFamily="34" charset="0"/>
              </a:rPr>
              <a:t> Foster a ‘two way street’ movement between academia and industry to allow the movement of people between the two and benefit from the sharing of knowledge and best practice.</a:t>
            </a:r>
          </a:p>
        </p:txBody>
      </p:sp>
      <p:sp>
        <p:nvSpPr>
          <p:cNvPr id="27" name="TextBox 26">
            <a:extLst>
              <a:ext uri="{FF2B5EF4-FFF2-40B4-BE49-F238E27FC236}">
                <a16:creationId xmlns:a16="http://schemas.microsoft.com/office/drawing/2014/main" id="{763E960A-3F12-4B1B-860E-BD995FDB2B64}"/>
              </a:ext>
            </a:extLst>
          </p:cNvPr>
          <p:cNvSpPr txBox="1"/>
          <p:nvPr/>
        </p:nvSpPr>
        <p:spPr>
          <a:xfrm>
            <a:off x="2092418" y="23448545"/>
            <a:ext cx="27574521" cy="3785652"/>
          </a:xfrm>
          <a:prstGeom prst="rect">
            <a:avLst/>
          </a:prstGeom>
          <a:noFill/>
        </p:spPr>
        <p:txBody>
          <a:bodyPr wrap="square" rtlCol="0">
            <a:spAutoFit/>
          </a:bodyPr>
          <a:lstStyle/>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Physical Space:</a:t>
            </a:r>
            <a:r>
              <a:rPr lang="en-GB" sz="4000" dirty="0">
                <a:latin typeface="Arial" panose="020B0604020202020204" pitchFamily="34" charset="0"/>
                <a:cs typeface="Arial" panose="020B0604020202020204" pitchFamily="34" charset="0"/>
              </a:rPr>
              <a:t> Spaces that encourage collaboration such as break-out areas and co-location.</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Get Started Early:</a:t>
            </a:r>
            <a:r>
              <a:rPr lang="en-GB" sz="4000" dirty="0">
                <a:latin typeface="Arial" panose="020B0604020202020204" pitchFamily="34" charset="0"/>
                <a:cs typeface="Arial" panose="020B0604020202020204" pitchFamily="34" charset="0"/>
              </a:rPr>
              <a:t> Connect the group to other researchers in the university early on.</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Celebrate Each Other’s Work:</a:t>
            </a:r>
            <a:r>
              <a:rPr lang="en-GB" sz="4000" dirty="0">
                <a:latin typeface="Arial" panose="020B0604020202020204" pitchFamily="34" charset="0"/>
                <a:cs typeface="Arial" panose="020B0604020202020204" pitchFamily="34" charset="0"/>
              </a:rPr>
              <a:t> The organisation should recognise many forms of scientific output, including tools and software, coming from data science institutes.</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Allow Free Headspace:</a:t>
            </a:r>
            <a:r>
              <a:rPr lang="en-GB" sz="4000" dirty="0">
                <a:latin typeface="Arial" panose="020B0604020202020204" pitchFamily="34" charset="0"/>
                <a:cs typeface="Arial" panose="020B0604020202020204" pitchFamily="34" charset="0"/>
              </a:rPr>
              <a:t> Individuals should be allowed to work with researchers in other domains and support other research projects while also being able to explore their own research ideas.  </a:t>
            </a:r>
          </a:p>
        </p:txBody>
      </p:sp>
      <p:sp>
        <p:nvSpPr>
          <p:cNvPr id="29" name="TextBox 28">
            <a:extLst>
              <a:ext uri="{FF2B5EF4-FFF2-40B4-BE49-F238E27FC236}">
                <a16:creationId xmlns:a16="http://schemas.microsoft.com/office/drawing/2014/main" id="{CCA11DE2-AE9C-4532-86D7-1B71A0000D04}"/>
              </a:ext>
            </a:extLst>
          </p:cNvPr>
          <p:cNvSpPr txBox="1"/>
          <p:nvPr/>
        </p:nvSpPr>
        <p:spPr>
          <a:xfrm>
            <a:off x="7405333" y="34491196"/>
            <a:ext cx="21480308" cy="3970318"/>
          </a:xfrm>
          <a:prstGeom prst="rect">
            <a:avLst/>
          </a:prstGeom>
          <a:noFill/>
        </p:spPr>
        <p:txBody>
          <a:bodyPr wrap="square" rtlCol="0">
            <a:spAutoFit/>
          </a:bodyPr>
          <a:lstStyle/>
          <a:p>
            <a:pPr algn="just"/>
            <a:r>
              <a:rPr lang="en-GB" sz="3600" dirty="0">
                <a:latin typeface="Arial" panose="020B0604020202020204" pitchFamily="34" charset="0"/>
                <a:cs typeface="Arial" panose="020B0604020202020204" pitchFamily="34" charset="0"/>
              </a:rPr>
              <a:t>As academia has embraced information technology and data science concepts we have seen the emergence of these two terms.  Traditionally an RSE has bridged the gap between scholar and practitioner, creating the tools required for the research, while a data scientist uses the software to perform research and understand data.  However, we find that the two roles share many similarities with each role performing interchangeable tasks.  A deep understanding of programming, testing, scaling, and data wrangling is shared by both professions along with shared attitudes of multidisciplinary agility.  So should we still use these strict titles or should we focus more on the skills required to get the job done?</a:t>
            </a:r>
          </a:p>
        </p:txBody>
      </p:sp>
      <p:sp>
        <p:nvSpPr>
          <p:cNvPr id="30" name="TextBox 29">
            <a:extLst>
              <a:ext uri="{FF2B5EF4-FFF2-40B4-BE49-F238E27FC236}">
                <a16:creationId xmlns:a16="http://schemas.microsoft.com/office/drawing/2014/main" id="{17D3574B-F652-4FBF-937A-A3C996143F2A}"/>
              </a:ext>
            </a:extLst>
          </p:cNvPr>
          <p:cNvSpPr txBox="1"/>
          <p:nvPr/>
        </p:nvSpPr>
        <p:spPr>
          <a:xfrm>
            <a:off x="2722892" y="34679140"/>
            <a:ext cx="2971324" cy="4154984"/>
          </a:xfrm>
          <a:prstGeom prst="rect">
            <a:avLst/>
          </a:prstGeom>
          <a:noFill/>
        </p:spPr>
        <p:txBody>
          <a:bodyPr wrap="square" rtlCol="0">
            <a:spAutoFit/>
          </a:bodyPr>
          <a:lstStyle/>
          <a:p>
            <a:r>
              <a:rPr lang="en-GB" sz="4400" b="1" dirty="0">
                <a:latin typeface="Arial" panose="020B0604020202020204" pitchFamily="34" charset="0"/>
                <a:cs typeface="Arial" panose="020B0604020202020204" pitchFamily="34" charset="0"/>
              </a:rPr>
              <a:t>Research software engineer or data scientist?</a:t>
            </a:r>
          </a:p>
          <a:p>
            <a:endParaRPr lang="en-GB" sz="4400" dirty="0"/>
          </a:p>
        </p:txBody>
      </p:sp>
      <p:sp>
        <p:nvSpPr>
          <p:cNvPr id="31" name="Double Bracket 30">
            <a:extLst>
              <a:ext uri="{FF2B5EF4-FFF2-40B4-BE49-F238E27FC236}">
                <a16:creationId xmlns:a16="http://schemas.microsoft.com/office/drawing/2014/main" id="{57CD12B6-9E54-454C-A23C-9129BCAF155E}"/>
              </a:ext>
            </a:extLst>
          </p:cNvPr>
          <p:cNvSpPr/>
          <p:nvPr/>
        </p:nvSpPr>
        <p:spPr>
          <a:xfrm>
            <a:off x="6475513" y="33708288"/>
            <a:ext cx="23191425" cy="5560087"/>
          </a:xfrm>
          <a:prstGeom prst="bracketPair">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 name="TextBox 1">
            <a:extLst>
              <a:ext uri="{FF2B5EF4-FFF2-40B4-BE49-F238E27FC236}">
                <a16:creationId xmlns:a16="http://schemas.microsoft.com/office/drawing/2014/main" id="{1CBFFD16-3DB1-486B-B6BA-4EE81A5DEF85}"/>
              </a:ext>
            </a:extLst>
          </p:cNvPr>
          <p:cNvSpPr txBox="1"/>
          <p:nvPr/>
        </p:nvSpPr>
        <p:spPr>
          <a:xfrm>
            <a:off x="140401" y="3289326"/>
            <a:ext cx="16584368" cy="1015663"/>
          </a:xfrm>
          <a:prstGeom prst="rect">
            <a:avLst/>
          </a:prstGeom>
          <a:noFill/>
        </p:spPr>
        <p:txBody>
          <a:bodyPr wrap="square" rtlCol="0">
            <a:spAutoFit/>
          </a:bodyPr>
          <a:lstStyle/>
          <a:p>
            <a:r>
              <a:rPr lang="en-GB" sz="2000" i="1" dirty="0"/>
              <a:t>R. Stuart Geiger, Alejandra Gonzalez-Beltran, Robert Haines, James Hetherington, Chris </a:t>
            </a:r>
            <a:r>
              <a:rPr lang="en-GB" sz="2000" i="1" dirty="0" err="1"/>
              <a:t>Holdgraf</a:t>
            </a:r>
            <a:r>
              <a:rPr lang="en-GB" sz="2000" i="1" dirty="0"/>
              <a:t>, Heiko Mueller, Martin O’Reilly, Tomas </a:t>
            </a:r>
            <a:r>
              <a:rPr lang="en-GB" sz="2000" i="1" dirty="0" err="1"/>
              <a:t>Petricek</a:t>
            </a:r>
            <a:r>
              <a:rPr lang="en-GB" sz="2000" i="1" dirty="0"/>
              <a:t>, Jake </a:t>
            </a:r>
            <a:r>
              <a:rPr lang="en-GB" sz="2000" i="1" dirty="0" err="1"/>
              <a:t>VanderPlas</a:t>
            </a:r>
            <a:r>
              <a:rPr lang="en-GB" sz="2000" i="1" dirty="0"/>
              <a:t>, Matthew Archer, Stephen </a:t>
            </a:r>
            <a:r>
              <a:rPr lang="en-GB" sz="2000" i="1" dirty="0" err="1"/>
              <a:t>Dowsland</a:t>
            </a:r>
            <a:r>
              <a:rPr lang="en-GB" sz="2000" i="1" dirty="0"/>
              <a:t>, Rosa </a:t>
            </a:r>
            <a:r>
              <a:rPr lang="en-GB" sz="2000" i="1" dirty="0" err="1"/>
              <a:t>Filgueira</a:t>
            </a:r>
            <a:r>
              <a:rPr lang="en-GB" sz="2000" i="1" dirty="0"/>
              <a:t>, </a:t>
            </a:r>
            <a:r>
              <a:rPr lang="en-GB" sz="2000" i="1" dirty="0" err="1"/>
              <a:t>Sanaz</a:t>
            </a:r>
            <a:r>
              <a:rPr lang="en-GB" sz="2000" i="1" dirty="0"/>
              <a:t> Jabbari </a:t>
            </a:r>
            <a:r>
              <a:rPr lang="en-GB" sz="2000" i="1" dirty="0" err="1"/>
              <a:t>Bayandor</a:t>
            </a:r>
            <a:r>
              <a:rPr lang="en-GB" sz="2000" i="1" dirty="0"/>
              <a:t>, David </a:t>
            </a:r>
            <a:r>
              <a:rPr lang="en-GB" sz="2000" i="1" dirty="0" err="1"/>
              <a:t>Mawdsley</a:t>
            </a:r>
            <a:r>
              <a:rPr lang="en-GB" sz="2000" i="1" dirty="0"/>
              <a:t>, Tom Redfern, Valentina </a:t>
            </a:r>
            <a:r>
              <a:rPr lang="en-GB" sz="2000" i="1" dirty="0" err="1"/>
              <a:t>Staneva</a:t>
            </a:r>
            <a:r>
              <a:rPr lang="en-GB" sz="2000" i="1" dirty="0"/>
              <a:t>, Mark Turner, Kirstie Whitaker*</a:t>
            </a:r>
          </a:p>
        </p:txBody>
      </p:sp>
      <p:pic>
        <p:nvPicPr>
          <p:cNvPr id="5" name="Picture 4">
            <a:extLst>
              <a:ext uri="{FF2B5EF4-FFF2-40B4-BE49-F238E27FC236}">
                <a16:creationId xmlns:a16="http://schemas.microsoft.com/office/drawing/2014/main" id="{C510D112-93B0-4BD9-AFEB-297AAF602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6717" y="40500686"/>
            <a:ext cx="1823733" cy="1319010"/>
          </a:xfrm>
          <a:prstGeom prst="rect">
            <a:avLst/>
          </a:prstGeom>
        </p:spPr>
      </p:pic>
      <p:pic>
        <p:nvPicPr>
          <p:cNvPr id="13" name="Picture 12">
            <a:extLst>
              <a:ext uri="{FF2B5EF4-FFF2-40B4-BE49-F238E27FC236}">
                <a16:creationId xmlns:a16="http://schemas.microsoft.com/office/drawing/2014/main" id="{7AB89261-AA9E-43BA-8E30-266E1936CC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8569" y="40198722"/>
            <a:ext cx="1708527" cy="1708527"/>
          </a:xfrm>
          <a:prstGeom prst="rect">
            <a:avLst/>
          </a:prstGeom>
        </p:spPr>
      </p:pic>
      <p:pic>
        <p:nvPicPr>
          <p:cNvPr id="15" name="Picture 14">
            <a:extLst>
              <a:ext uri="{FF2B5EF4-FFF2-40B4-BE49-F238E27FC236}">
                <a16:creationId xmlns:a16="http://schemas.microsoft.com/office/drawing/2014/main" id="{54FF81B4-5455-4E38-BB80-CBC5E3008450}"/>
              </a:ext>
            </a:extLst>
          </p:cNvPr>
          <p:cNvPicPr>
            <a:picLocks noChangeAspect="1"/>
          </p:cNvPicPr>
          <p:nvPr/>
        </p:nvPicPr>
        <p:blipFill rotWithShape="1">
          <a:blip r:embed="rId6">
            <a:extLst>
              <a:ext uri="{28A0092B-C50C-407E-A947-70E740481C1C}">
                <a14:useLocalDpi xmlns:a14="http://schemas.microsoft.com/office/drawing/2010/main" val="0"/>
              </a:ext>
            </a:extLst>
          </a:blip>
          <a:srcRect t="23884" b="24241"/>
          <a:stretch/>
        </p:blipFill>
        <p:spPr>
          <a:xfrm>
            <a:off x="15982719" y="40415734"/>
            <a:ext cx="2772741" cy="1438341"/>
          </a:xfrm>
          <a:prstGeom prst="rect">
            <a:avLst/>
          </a:prstGeom>
        </p:spPr>
      </p:pic>
      <p:pic>
        <p:nvPicPr>
          <p:cNvPr id="18" name="Picture 17">
            <a:extLst>
              <a:ext uri="{FF2B5EF4-FFF2-40B4-BE49-F238E27FC236}">
                <a16:creationId xmlns:a16="http://schemas.microsoft.com/office/drawing/2014/main" id="{01C2DCD6-6981-4C20-B974-322152FB24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76784" y="40760676"/>
            <a:ext cx="4202893" cy="799029"/>
          </a:xfrm>
          <a:prstGeom prst="rect">
            <a:avLst/>
          </a:prstGeom>
        </p:spPr>
      </p:pic>
      <p:pic>
        <p:nvPicPr>
          <p:cNvPr id="32" name="Picture 31">
            <a:extLst>
              <a:ext uri="{FF2B5EF4-FFF2-40B4-BE49-F238E27FC236}">
                <a16:creationId xmlns:a16="http://schemas.microsoft.com/office/drawing/2014/main" id="{A64AA56D-ED95-4D2D-9F84-D0F620A0B2BC}"/>
              </a:ext>
            </a:extLst>
          </p:cNvPr>
          <p:cNvPicPr>
            <a:picLocks noChangeAspect="1"/>
          </p:cNvPicPr>
          <p:nvPr/>
        </p:nvPicPr>
        <p:blipFill rotWithShape="1">
          <a:blip r:embed="rId8">
            <a:extLst>
              <a:ext uri="{28A0092B-C50C-407E-A947-70E740481C1C}">
                <a14:useLocalDpi xmlns:a14="http://schemas.microsoft.com/office/drawing/2010/main" val="0"/>
              </a:ext>
            </a:extLst>
          </a:blip>
          <a:srcRect l="10775" t="31103" r="10758" b="31417"/>
          <a:stretch/>
        </p:blipFill>
        <p:spPr>
          <a:xfrm>
            <a:off x="8432585" y="40760676"/>
            <a:ext cx="2776525" cy="799029"/>
          </a:xfrm>
          <a:prstGeom prst="rect">
            <a:avLst/>
          </a:prstGeom>
        </p:spPr>
      </p:pic>
      <p:pic>
        <p:nvPicPr>
          <p:cNvPr id="34" name="Picture 33">
            <a:extLst>
              <a:ext uri="{FF2B5EF4-FFF2-40B4-BE49-F238E27FC236}">
                <a16:creationId xmlns:a16="http://schemas.microsoft.com/office/drawing/2014/main" id="{26FBD4C5-CB60-43C2-BA94-9F67F885DA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48521" y="40701010"/>
            <a:ext cx="4158683" cy="1118686"/>
          </a:xfrm>
          <a:prstGeom prst="rect">
            <a:avLst/>
          </a:prstGeom>
        </p:spPr>
      </p:pic>
      <p:pic>
        <p:nvPicPr>
          <p:cNvPr id="36" name="Picture 35">
            <a:extLst>
              <a:ext uri="{FF2B5EF4-FFF2-40B4-BE49-F238E27FC236}">
                <a16:creationId xmlns:a16="http://schemas.microsoft.com/office/drawing/2014/main" id="{F6BF021A-7A9C-41A1-B26B-B012DCD564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5206" y="40430006"/>
            <a:ext cx="2988164" cy="1708527"/>
          </a:xfrm>
          <a:prstGeom prst="rect">
            <a:avLst/>
          </a:prstGeom>
        </p:spPr>
      </p:pic>
      <p:sp>
        <p:nvSpPr>
          <p:cNvPr id="37" name="TextBox 36">
            <a:extLst>
              <a:ext uri="{FF2B5EF4-FFF2-40B4-BE49-F238E27FC236}">
                <a16:creationId xmlns:a16="http://schemas.microsoft.com/office/drawing/2014/main" id="{29CADA38-F581-4E32-A241-39AA8E553328}"/>
              </a:ext>
            </a:extLst>
          </p:cNvPr>
          <p:cNvSpPr txBox="1"/>
          <p:nvPr/>
        </p:nvSpPr>
        <p:spPr>
          <a:xfrm>
            <a:off x="18894476" y="42102034"/>
            <a:ext cx="15519401" cy="369332"/>
          </a:xfrm>
          <a:prstGeom prst="rect">
            <a:avLst/>
          </a:prstGeom>
          <a:noFill/>
        </p:spPr>
        <p:txBody>
          <a:bodyPr wrap="square" rtlCol="0">
            <a:spAutoFit/>
          </a:bodyPr>
          <a:lstStyle/>
          <a:p>
            <a:r>
              <a:rPr lang="en-GB" i="1" dirty="0"/>
              <a:t>*This poster was written collaboratively by individuals and is not an official publication of any of the above organisations</a:t>
            </a:r>
          </a:p>
        </p:txBody>
      </p:sp>
      <p:sp>
        <p:nvSpPr>
          <p:cNvPr id="38" name="TextBox 37">
            <a:extLst>
              <a:ext uri="{FF2B5EF4-FFF2-40B4-BE49-F238E27FC236}">
                <a16:creationId xmlns:a16="http://schemas.microsoft.com/office/drawing/2014/main" id="{A8034D7B-D00E-4C00-A702-948D26A81572}"/>
              </a:ext>
            </a:extLst>
          </p:cNvPr>
          <p:cNvSpPr txBox="1"/>
          <p:nvPr/>
        </p:nvSpPr>
        <p:spPr>
          <a:xfrm>
            <a:off x="20559967" y="3828724"/>
            <a:ext cx="2230296" cy="1569660"/>
          </a:xfrm>
          <a:prstGeom prst="rect">
            <a:avLst/>
          </a:prstGeom>
          <a:noFill/>
        </p:spPr>
        <p:txBody>
          <a:bodyPr wrap="square" rtlCol="0">
            <a:spAutoFit/>
          </a:bodyPr>
          <a:lstStyle/>
          <a:p>
            <a:r>
              <a:rPr lang="en-GB" sz="9600" dirty="0">
                <a:latin typeface="Times New Roman" panose="02020603050405020304" pitchFamily="18" charset="0"/>
                <a:cs typeface="Times New Roman" panose="02020603050405020304" pitchFamily="18" charset="0"/>
              </a:rPr>
              <a:t>“</a:t>
            </a:r>
          </a:p>
        </p:txBody>
      </p:sp>
      <p:sp>
        <p:nvSpPr>
          <p:cNvPr id="39" name="TextBox 38">
            <a:extLst>
              <a:ext uri="{FF2B5EF4-FFF2-40B4-BE49-F238E27FC236}">
                <a16:creationId xmlns:a16="http://schemas.microsoft.com/office/drawing/2014/main" id="{265861C0-70F7-4F4A-890A-D9380A3632CA}"/>
              </a:ext>
            </a:extLst>
          </p:cNvPr>
          <p:cNvSpPr txBox="1"/>
          <p:nvPr/>
        </p:nvSpPr>
        <p:spPr>
          <a:xfrm>
            <a:off x="28801197" y="9962993"/>
            <a:ext cx="1115148" cy="1569660"/>
          </a:xfrm>
          <a:prstGeom prst="rect">
            <a:avLst/>
          </a:prstGeom>
          <a:noFill/>
        </p:spPr>
        <p:txBody>
          <a:bodyPr wrap="square" rtlCol="0">
            <a:spAutoFit/>
          </a:bodyPr>
          <a:lstStyle/>
          <a:p>
            <a:r>
              <a:rPr lang="en-GB" sz="9600" dirty="0">
                <a:latin typeface="Times New Roman" panose="02020603050405020304" pitchFamily="18" charset="0"/>
                <a:cs typeface="Times New Roman" panose="02020603050405020304" pitchFamily="18" charset="0"/>
              </a:rPr>
              <a:t>”</a:t>
            </a:r>
          </a:p>
        </p:txBody>
      </p:sp>
      <p:pic>
        <p:nvPicPr>
          <p:cNvPr id="7" name="Picture 6">
            <a:hlinkClick r:id="rId11"/>
            <a:extLst>
              <a:ext uri="{FF2B5EF4-FFF2-40B4-BE49-F238E27FC236}">
                <a16:creationId xmlns:a16="http://schemas.microsoft.com/office/drawing/2014/main" id="{74B97489-1F9C-4439-8C50-D6C6F870BBC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848816" y="113729"/>
            <a:ext cx="1904762" cy="1904762"/>
          </a:xfrm>
          <a:prstGeom prst="rect">
            <a:avLst/>
          </a:prstGeom>
        </p:spPr>
      </p:pic>
      <p:sp>
        <p:nvSpPr>
          <p:cNvPr id="9" name="TextBox 8">
            <a:extLst>
              <a:ext uri="{FF2B5EF4-FFF2-40B4-BE49-F238E27FC236}">
                <a16:creationId xmlns:a16="http://schemas.microsoft.com/office/drawing/2014/main" id="{E425757D-3AAB-4DA3-9E08-25E86A8DCE22}"/>
              </a:ext>
            </a:extLst>
          </p:cNvPr>
          <p:cNvSpPr txBox="1"/>
          <p:nvPr/>
        </p:nvSpPr>
        <p:spPr>
          <a:xfrm>
            <a:off x="26281867" y="340140"/>
            <a:ext cx="1686937" cy="1200329"/>
          </a:xfrm>
          <a:prstGeom prst="rect">
            <a:avLst/>
          </a:prstGeom>
          <a:noFill/>
        </p:spPr>
        <p:txBody>
          <a:bodyPr wrap="square" rtlCol="0">
            <a:spAutoFit/>
          </a:bodyPr>
          <a:lstStyle/>
          <a:p>
            <a:r>
              <a:rPr lang="en-GB" sz="2400" dirty="0">
                <a:solidFill>
                  <a:schemeClr val="bg1"/>
                </a:solidFill>
                <a:latin typeface="Arial" panose="020B0604020202020204" pitchFamily="34" charset="0"/>
                <a:cs typeface="Arial" panose="020B0604020202020204" pitchFamily="34" charset="0"/>
              </a:rPr>
              <a:t>Read the full blog post:</a:t>
            </a:r>
          </a:p>
        </p:txBody>
      </p:sp>
    </p:spTree>
    <p:extLst>
      <p:ext uri="{BB962C8B-B14F-4D97-AF65-F5344CB8AC3E}">
        <p14:creationId xmlns:p14="http://schemas.microsoft.com/office/powerpoint/2010/main" val="13078763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1348</TotalTime>
  <Words>775</Words>
  <Application>Microsoft Macintosh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Newns</dc:creator>
  <cp:lastModifiedBy>Martin O'Reilly</cp:lastModifiedBy>
  <cp:revision>15</cp:revision>
  <dcterms:created xsi:type="dcterms:W3CDTF">2018-04-05T13:49:42Z</dcterms:created>
  <dcterms:modified xsi:type="dcterms:W3CDTF">2018-04-16T10:47:26Z</dcterms:modified>
</cp:coreProperties>
</file>