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841" r:id="rId5"/>
    <p:sldId id="846" r:id="rId6"/>
    <p:sldId id="847" r:id="rId7"/>
    <p:sldId id="848" r:id="rId8"/>
    <p:sldId id="849" r:id="rId9"/>
  </p:sldIdLst>
  <p:sldSz cx="9144000" cy="5143500" type="screen16x9"/>
  <p:notesSz cx="6805613" cy="9944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3B75A66-9E91-4DD9-B746-828A96ED2253}">
          <p14:sldIdLst>
            <p14:sldId id="841"/>
            <p14:sldId id="846"/>
            <p14:sldId id="847"/>
            <p14:sldId id="848"/>
            <p14:sldId id="84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lle, Roseline" initials="PR" lastIdx="1" clrIdx="0">
    <p:extLst>
      <p:ext uri="{19B8F6BF-5375-455C-9EA6-DF929625EA0E}">
        <p15:presenceInfo xmlns:p15="http://schemas.microsoft.com/office/powerpoint/2012/main" userId="Polle, Roselin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3DF5A2"/>
    <a:srgbClr val="0AFF7D"/>
    <a:srgbClr val="DEDEDE"/>
    <a:srgbClr val="F26A0E"/>
    <a:srgbClr val="F1A00F"/>
    <a:srgbClr val="404040"/>
    <a:srgbClr val="1C1C1C"/>
    <a:srgbClr val="66FF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04" autoAdjust="0"/>
    <p:restoredTop sz="69849" autoAdjust="0"/>
  </p:normalViewPr>
  <p:slideViewPr>
    <p:cSldViewPr snapToGrid="0">
      <p:cViewPr varScale="1">
        <p:scale>
          <a:sx n="79" d="100"/>
          <a:sy n="79" d="100"/>
        </p:scale>
        <p:origin x="128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3346" y="58"/>
      </p:cViewPr>
      <p:guideLst/>
    </p:cSldViewPr>
  </p:notesViewPr>
  <p:gridSpacing cx="719999" cy="719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2919CF-3A44-4BF7-B436-38F7397E2C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D1BEF-4216-4082-85F0-42F735418B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FB16B-1176-4D1F-90C6-1E91B66FEBF2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0CC4A-281D-4C85-A3F9-159C1A699C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1B44B-F9E5-4713-9A95-D06107E436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EF12-32EA-4ED1-A11A-9643211E3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83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235226-B145-4E10-983B-1CC3FFD77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CFC5A7-8C8B-4687-B28B-5BF9AEB6A4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418932-800F-49B7-9B85-80D8118CABFE}" type="datetimeFigureOut">
              <a:rPr lang="en-GB"/>
              <a:pPr>
                <a:defRPr/>
              </a:pPr>
              <a:t>09/11/2021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F1F158-007E-427F-8465-C26131594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78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E36E06-D37F-4889-B95F-01BE44729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15012-0BDA-4DFA-8088-A120A094BD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E7443-C6D5-424B-AFA3-DE5D71095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20FE0A2-34EE-413D-B87D-BE548BE2D9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152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Northpointe in the 90s. Score of 1 to 10. risk that a given defendant will commit a crime after release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2012 Wisconsin implemented </a:t>
            </a:r>
            <a:r>
              <a:rPr lang="en-GB" dirty="0"/>
              <a:t>COMPAS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into its state sentencing procedures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Propublica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: </a:t>
            </a:r>
            <a:r>
              <a:rPr lang="en-GB" b="0" i="0" dirty="0" err="1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nonprofit</a:t>
            </a:r>
            <a:r>
              <a:rPr lang="en-GB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 news organization</a:t>
            </a:r>
          </a:p>
          <a:p>
            <a:pPr marL="171450" indent="-171450">
              <a:buFontTx/>
              <a:buChar char="-"/>
            </a:pPr>
            <a:endParaRPr lang="en-GB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7541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www.aclu.org</a:t>
            </a:r>
            <a:r>
              <a:rPr lang="en-US" dirty="0"/>
              <a:t>/blog/</a:t>
            </a:r>
            <a:r>
              <a:rPr lang="en-US" dirty="0" err="1"/>
              <a:t>womens</a:t>
            </a:r>
            <a:r>
              <a:rPr lang="en-US" dirty="0"/>
              <a:t>-rights/</a:t>
            </a:r>
            <a:r>
              <a:rPr lang="en-US" dirty="0" err="1"/>
              <a:t>womens</a:t>
            </a:r>
            <a:r>
              <a:rPr lang="en-US" dirty="0"/>
              <a:t>-rights-workplace/why-amazons-automated-hiring-tool-discriminated-against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www.businessinsider.com</a:t>
            </a:r>
            <a:r>
              <a:rPr lang="en-US" dirty="0"/>
              <a:t>/amazon-ai-biased-against-women-no-surprise-sandra-wachter-2018-10?r=US&amp;IR=T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46943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www.wired.com</a:t>
            </a:r>
            <a:r>
              <a:rPr lang="en-US" dirty="0"/>
              <a:t>/story/the-apple-card-</a:t>
            </a:r>
            <a:r>
              <a:rPr lang="en-US" dirty="0" err="1"/>
              <a:t>didnt</a:t>
            </a:r>
            <a:r>
              <a:rPr lang="en-US" dirty="0"/>
              <a:t>-see-</a:t>
            </a:r>
            <a:r>
              <a:rPr lang="en-US" dirty="0" err="1"/>
              <a:t>genderand</a:t>
            </a:r>
            <a:r>
              <a:rPr lang="en-US" dirty="0"/>
              <a:t>-</a:t>
            </a:r>
            <a:r>
              <a:rPr lang="en-US" dirty="0" err="1"/>
              <a:t>thats</a:t>
            </a:r>
            <a:r>
              <a:rPr lang="en-US" dirty="0"/>
              <a:t>-the-problem/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696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Joy </a:t>
            </a:r>
            <a:r>
              <a:rPr lang="en-GB" dirty="0" err="1"/>
              <a:t>Buolamwini</a:t>
            </a:r>
            <a:endParaRPr lang="en-GB" dirty="0"/>
          </a:p>
          <a:p>
            <a:r>
              <a:rPr lang="en-GB" b="0" dirty="0" err="1">
                <a:solidFill>
                  <a:srgbClr val="292929"/>
                </a:solidFill>
                <a:latin typeface="Charter" panose="02040503050506020203" pitchFamily="18" charset="0"/>
              </a:rPr>
              <a:t>Timnit</a:t>
            </a:r>
            <a:r>
              <a:rPr lang="en-GB" b="0" dirty="0">
                <a:solidFill>
                  <a:srgbClr val="292929"/>
                </a:solidFill>
                <a:latin typeface="Charter" panose="02040503050506020203" pitchFamily="18" charset="0"/>
              </a:rPr>
              <a:t> </a:t>
            </a:r>
            <a:r>
              <a:rPr lang="en-GB" b="0" dirty="0" err="1">
                <a:solidFill>
                  <a:srgbClr val="292929"/>
                </a:solidFill>
                <a:latin typeface="Charter" panose="02040503050506020203" pitchFamily="18" charset="0"/>
              </a:rPr>
              <a:t>Gebru</a:t>
            </a:r>
            <a:endParaRPr lang="en-GB" b="0" dirty="0">
              <a:solidFill>
                <a:srgbClr val="292929"/>
              </a:solidFill>
              <a:latin typeface="Charter" panose="02040503050506020203" pitchFamily="18" charset="0"/>
            </a:endParaRPr>
          </a:p>
          <a:p>
            <a:endParaRPr lang="en-GB" b="1" dirty="0">
              <a:solidFill>
                <a:srgbClr val="292929"/>
              </a:solidFill>
              <a:latin typeface="Charter" panose="02040503050506020203" pitchFamily="18" charset="0"/>
            </a:endParaRPr>
          </a:p>
          <a:p>
            <a:endParaRPr lang="en-GB" b="1" dirty="0">
              <a:solidFill>
                <a:srgbClr val="292929"/>
              </a:solidFill>
              <a:latin typeface="Charter" panose="02040503050506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0FE0A2-34EE-413D-B87D-BE548BE2D9D5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15034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Slidedeck</a:t>
            </a:r>
            <a:r>
              <a:rPr lang="en-US" dirty="0"/>
              <a:t> title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39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880E1784-6502-40DF-8151-F6A3B84DF5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756482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 dirty="0"/>
              <a:t>4 to 6 bullet points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EFE4AFE-B570-485B-8926-6A4990AFE3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374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Summary heading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FA79611A-8145-4287-999D-C17E624B80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1075" y="1294731"/>
            <a:ext cx="3921125" cy="304866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 to 6 bullet points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609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  <p15:guide id="7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791076" y="683054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1075" y="682940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1076" y="1294731"/>
            <a:ext cx="3921124" cy="3048668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/>
              <a:t>4 to 6 bullet points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57E95CB-6286-4E8D-8ABC-6A9BD85351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0203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1076" y="682940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6DCB931-AF3E-493E-BBC5-0ACD78686A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326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2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F70B52-F7B4-4FC4-9472-3F73A12A49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7900" y="682940"/>
            <a:ext cx="3920400" cy="3660460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tx1"/>
                </a:solidFill>
              </a:defRPr>
            </a:lvl3pPr>
          </a:lstStyle>
          <a:p>
            <a:pPr lvl="1"/>
            <a:r>
              <a:rPr lang="en-US" dirty="0"/>
              <a:t>4 to 6 bullet points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819D4C3-6603-43E5-90D7-20E616ECF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4113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 userDrawn="1">
          <p15:clr>
            <a:srgbClr val="FBAE40"/>
          </p15:clr>
        </p15:guide>
        <p15:guide id="7" pos="2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3DD6AC7-34D2-4DCA-AEEA-3FFE241C70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DDC7B71-8338-4886-9324-FE10798586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9347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pos="68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50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AB5B7F-65EB-40B3-8ADF-96F4B0AC0201}"/>
              </a:ext>
            </a:extLst>
          </p:cNvPr>
          <p:cNvCxnSpPr>
            <a:cxnSpLocks/>
          </p:cNvCxnSpPr>
          <p:nvPr userDrawn="1"/>
        </p:nvCxnSpPr>
        <p:spPr>
          <a:xfrm>
            <a:off x="1079500" y="3123886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D68D267A-F5EA-4642-8DED-8C076DFFD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500" y="992188"/>
            <a:ext cx="3060700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ECC00A9-083C-4789-9FCC-AB8D7284A6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801" y="992188"/>
            <a:ext cx="3060699" cy="192328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7EF0F4-6140-4CA6-AC02-2ADC1F1CA43D}"/>
              </a:ext>
            </a:extLst>
          </p:cNvPr>
          <p:cNvCxnSpPr>
            <a:cxnSpLocks/>
          </p:cNvCxnSpPr>
          <p:nvPr userDrawn="1"/>
        </p:nvCxnSpPr>
        <p:spPr>
          <a:xfrm>
            <a:off x="5003803" y="3123886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CF1839-676C-46B5-A599-21AA96E532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500" y="3154366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0A1946A-052F-4EDE-BDC4-BAB850806D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2" y="3154365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435338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19363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F6DC436-4D86-413D-BBB3-A15CE4285A1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337A4C9-22E2-49AC-B029-CC29936ED3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850" y="3161758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1593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  <p15:guide id="10" pos="208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9863077-8CC3-4BBF-B430-3855EC0D66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1525" y="3160713"/>
            <a:ext cx="2520950" cy="701302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DA455E2B-2D9B-44D5-AF1B-E5C2833F6E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2200" y="3160713"/>
            <a:ext cx="2520950" cy="701301"/>
          </a:xfrm>
        </p:spPr>
        <p:txBody>
          <a:bodyPr/>
          <a:lstStyle>
            <a:lvl1pPr marL="288000" indent="-288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40A893CA-5C26-4EC6-BAD0-71AE64858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3160713"/>
            <a:ext cx="2520000" cy="701304"/>
          </a:xfrm>
        </p:spPr>
        <p:txBody>
          <a:bodyPr/>
          <a:lstStyle>
            <a:lvl1pPr marL="288000" indent="-288000">
              <a:lnSpc>
                <a:spcPct val="100000"/>
              </a:lnSpc>
              <a:spcAft>
                <a:spcPts val="500"/>
              </a:spcAft>
              <a:buFontTx/>
              <a:buChar char="–"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71527B-53ED-44E4-B84A-A9BF95EDB671}"/>
              </a:ext>
            </a:extLst>
          </p:cNvPr>
          <p:cNvCxnSpPr>
            <a:cxnSpLocks/>
          </p:cNvCxnSpPr>
          <p:nvPr userDrawn="1"/>
        </p:nvCxnSpPr>
        <p:spPr>
          <a:xfrm>
            <a:off x="431800" y="313260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BB69E7F7-A753-4EE6-A6F6-2E1E773084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C756934B-E4E0-4141-9A7B-4932B5A304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2000" y="1254440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9E943CD3-34B8-45E5-AFBD-CA8813D4BE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92200" y="1254442"/>
            <a:ext cx="2520000" cy="169200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56D04E-96CE-42C6-8797-23AC35DCD5B2}"/>
              </a:ext>
            </a:extLst>
          </p:cNvPr>
          <p:cNvCxnSpPr>
            <a:cxnSpLocks/>
          </p:cNvCxnSpPr>
          <p:nvPr userDrawn="1"/>
        </p:nvCxnSpPr>
        <p:spPr>
          <a:xfrm>
            <a:off x="33120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5CABF2-DF5C-477C-A26C-AC42B4516332}"/>
              </a:ext>
            </a:extLst>
          </p:cNvPr>
          <p:cNvCxnSpPr>
            <a:cxnSpLocks/>
          </p:cNvCxnSpPr>
          <p:nvPr userDrawn="1"/>
        </p:nvCxnSpPr>
        <p:spPr>
          <a:xfrm>
            <a:off x="6192200" y="3124983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589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 userDrawn="1">
          <p15:clr>
            <a:srgbClr val="FBAE40"/>
          </p15:clr>
        </p15:guide>
        <p15:guide id="7" pos="2086" userDrawn="1">
          <p15:clr>
            <a:srgbClr val="FBAE40"/>
          </p15:clr>
        </p15:guide>
        <p15:guide id="8" pos="3674" userDrawn="1">
          <p15:clr>
            <a:srgbClr val="FBAE40"/>
          </p15:clr>
        </p15:guide>
        <p15:guide id="9" pos="390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5299B8-75C7-4CEB-9D2A-D2DB0A44F4D4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0D6B7F-4D7A-4A69-8F7D-C94B97D75491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2E9D6D81-F605-4611-878D-235C279E4A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EC6CF01-8567-4E9F-AA45-61AA44F6B9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27973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slid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3560" cy="571512"/>
          </a:xfrm>
        </p:spPr>
        <p:txBody>
          <a:bodyPr/>
          <a:lstStyle>
            <a:lvl1pPr>
              <a:lnSpc>
                <a:spcPct val="100000"/>
              </a:lnSpc>
              <a:defRPr sz="3400" b="1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Slidedeck</a:t>
            </a:r>
            <a:r>
              <a:rPr lang="en-US" dirty="0"/>
              <a:t> title</a:t>
            </a:r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CBD8555-5574-479C-8AEF-5074012734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icon to insert picture. Don’t change slide background colour on this layout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35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58B68-B602-4B1E-8CDB-6CDDA65301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416704"/>
            <a:ext cx="2174240" cy="953238"/>
          </a:xfrm>
          <a:prstGeom prst="rect">
            <a:avLst/>
          </a:prstGeom>
        </p:spPr>
      </p:pic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E7E58FB9-FEF2-4FAA-AB76-18AB01605D1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3720363"/>
            <a:ext cx="4353560" cy="454025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 dirty="0"/>
              <a:t>Presenter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385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C0798-3A00-4D85-AA21-D37CEDB1FA2D}"/>
              </a:ext>
            </a:extLst>
          </p:cNvPr>
          <p:cNvCxnSpPr>
            <a:cxnSpLocks/>
          </p:cNvCxnSpPr>
          <p:nvPr userDrawn="1"/>
        </p:nvCxnSpPr>
        <p:spPr>
          <a:xfrm>
            <a:off x="1079498" y="1606370"/>
            <a:ext cx="303458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CB00C7-989B-45C7-AA4C-E065DBEAFA1C}"/>
              </a:ext>
            </a:extLst>
          </p:cNvPr>
          <p:cNvCxnSpPr>
            <a:cxnSpLocks/>
          </p:cNvCxnSpPr>
          <p:nvPr userDrawn="1"/>
        </p:nvCxnSpPr>
        <p:spPr>
          <a:xfrm>
            <a:off x="5003801" y="1606370"/>
            <a:ext cx="30607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8DA490F-DDDB-45E4-BA8E-6EAC2B08F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9498" y="1636850"/>
            <a:ext cx="3050407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598B511-DCBF-4838-9F07-F0BAEBE4EA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3800" y="1636849"/>
            <a:ext cx="3060700" cy="1362389"/>
          </a:xfrm>
        </p:spPr>
        <p:txBody>
          <a:bodyPr/>
          <a:lstStyle>
            <a:lvl1pPr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00336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pos="680">
          <p15:clr>
            <a:srgbClr val="FBAE40"/>
          </p15:clr>
        </p15:guide>
        <p15:guide id="8" pos="3152">
          <p15:clr>
            <a:srgbClr val="FBAE40"/>
          </p15:clr>
        </p15:guide>
        <p15:guide id="9" pos="50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C9224A-09C5-42AB-BE72-2D01A39D18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23FD6B0-E4D1-480A-8912-97C55DB2CF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A2A627-4CB8-4EF2-85D8-B14D75F9C353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B5972E1-EF4A-4234-99B1-AF32BAA9E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2459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  <p15:guide id="10" pos="208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ox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D9026A22-B87C-46F8-B2F4-6A0F11F9AF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575" y="1539436"/>
            <a:ext cx="2520950" cy="701302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911C50-0DDD-4A01-9B6D-DC79062CAB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1250" y="1539436"/>
            <a:ext cx="2520950" cy="701301"/>
          </a:xfrm>
        </p:spPr>
        <p:txBody>
          <a:bodyPr/>
          <a:lstStyle>
            <a:lvl1pPr marL="216000" indent="-216000">
              <a:spcAft>
                <a:spcPts val="500"/>
              </a:spcAft>
              <a:buFontTx/>
              <a:buChar char="–"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FD4059-1CEA-431F-9737-E09AE1FE1EB5}"/>
              </a:ext>
            </a:extLst>
          </p:cNvPr>
          <p:cNvCxnSpPr>
            <a:cxnSpLocks/>
          </p:cNvCxnSpPr>
          <p:nvPr userDrawn="1"/>
        </p:nvCxnSpPr>
        <p:spPr>
          <a:xfrm>
            <a:off x="430850" y="1511326"/>
            <a:ext cx="251936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C88001-0B7A-4142-B613-954FB5D1A6C1}"/>
              </a:ext>
            </a:extLst>
          </p:cNvPr>
          <p:cNvCxnSpPr>
            <a:cxnSpLocks/>
          </p:cNvCxnSpPr>
          <p:nvPr userDrawn="1"/>
        </p:nvCxnSpPr>
        <p:spPr>
          <a:xfrm>
            <a:off x="33110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A71E79-A98D-4A0F-8EA8-7B9B1469E422}"/>
              </a:ext>
            </a:extLst>
          </p:cNvPr>
          <p:cNvCxnSpPr>
            <a:cxnSpLocks/>
          </p:cNvCxnSpPr>
          <p:nvPr userDrawn="1"/>
        </p:nvCxnSpPr>
        <p:spPr>
          <a:xfrm>
            <a:off x="6191250" y="1503706"/>
            <a:ext cx="252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F94767EF-D844-43F5-980B-C5081407A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900" y="1540481"/>
            <a:ext cx="2519363" cy="700256"/>
          </a:xfrm>
        </p:spPr>
        <p:txBody>
          <a:bodyPr/>
          <a:lstStyle>
            <a:lvl1pPr marL="216000" indent="-216000"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071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859">
          <p15:clr>
            <a:srgbClr val="FBAE40"/>
          </p15:clr>
        </p15:guide>
        <p15:guide id="7" pos="2086">
          <p15:clr>
            <a:srgbClr val="FBAE40"/>
          </p15:clr>
        </p15:guide>
        <p15:guide id="8" pos="3674">
          <p15:clr>
            <a:srgbClr val="FBAE40"/>
          </p15:clr>
        </p15:guide>
        <p15:guide id="9" pos="390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47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48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47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23412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3152" userDrawn="1">
          <p15:clr>
            <a:srgbClr val="FBAE40"/>
          </p15:clr>
        </p15:guide>
        <p15:guide id="9" pos="1156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5010150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10150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0150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62381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 userDrawn="1">
          <p15:clr>
            <a:srgbClr val="FBAE40"/>
          </p15:clr>
        </p15:guide>
        <p15:guide id="7" orient="horz" pos="1620" userDrawn="1">
          <p15:clr>
            <a:srgbClr val="FBAE40"/>
          </p15:clr>
        </p15:guide>
        <p15:guide id="8" pos="2608" userDrawn="1">
          <p15:clr>
            <a:srgbClr val="FBAE40"/>
          </p15:clr>
        </p15:guide>
        <p15:guide id="9" pos="3152" userDrawn="1">
          <p15:clr>
            <a:srgbClr val="FBAE40"/>
          </p15:clr>
        </p15:guide>
        <p15:guide id="10" pos="460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Dark) (Al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471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3471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34709" y="420336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34710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34709" y="4203347"/>
            <a:ext cx="2299138" cy="322707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97341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608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3152">
          <p15:clr>
            <a:srgbClr val="FBAE40"/>
          </p15:clr>
        </p15:guide>
        <p15:guide id="9" pos="1156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images (Light) (Al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062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1841063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3471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1841062" y="419425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41062" y="257633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5010149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10150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0147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41062" y="4194240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2923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156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608">
          <p15:clr>
            <a:srgbClr val="FBAE40"/>
          </p15:clr>
        </p15:guide>
        <p15:guide id="9" pos="3152">
          <p15:clr>
            <a:srgbClr val="FBAE40"/>
          </p15:clr>
        </p15:guide>
        <p15:guide id="10" pos="460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9712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971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9712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2485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1620" userDrawn="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7" orient="horz" pos="2981" userDrawn="1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3606" userDrawn="1">
          <p15:clr>
            <a:srgbClr val="FBAE40"/>
          </p15:clr>
        </p15:guide>
        <p15:guide id="11" pos="4037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9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800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9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5386" y="4202205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5387" y="2584284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5386" y="420219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2106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1797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798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3061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062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797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3061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2425" y="4189671"/>
            <a:ext cx="2299138" cy="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2426" y="257175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2425" y="418965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3854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606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1723" userDrawn="1">
          <p15:clr>
            <a:srgbClr val="FBAE40"/>
          </p15:clr>
        </p15:guide>
        <p15:guide id="9" pos="2154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 title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8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imag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029070"/>
            <a:ext cx="2299138" cy="319787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500"/>
              </a:spcAft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text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1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ADAFBE0-E4BE-49CE-B6AE-E13838084BB3}"/>
              </a:ext>
            </a:extLst>
          </p:cNvPr>
          <p:cNvCxnSpPr>
            <a:cxnSpLocks/>
          </p:cNvCxnSpPr>
          <p:nvPr userDrawn="1"/>
        </p:nvCxnSpPr>
        <p:spPr>
          <a:xfrm>
            <a:off x="436124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C0EA1AD3-FB09-47F8-BB9C-4F38BB33C2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6125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048226E-5BD0-47BC-A2CE-6028EB18DC46}"/>
              </a:ext>
            </a:extLst>
          </p:cNvPr>
          <p:cNvCxnSpPr>
            <a:cxnSpLocks/>
          </p:cNvCxnSpPr>
          <p:nvPr userDrawn="1"/>
        </p:nvCxnSpPr>
        <p:spPr>
          <a:xfrm>
            <a:off x="6413064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5F72582F-7373-4398-BCD6-DF8E97287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3065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CEB59B0-E923-4D9F-8187-603AD6A3E427}"/>
              </a:ext>
            </a:extLst>
          </p:cNvPr>
          <p:cNvCxnSpPr>
            <a:cxnSpLocks/>
          </p:cNvCxnSpPr>
          <p:nvPr userDrawn="1"/>
        </p:nvCxnSpPr>
        <p:spPr>
          <a:xfrm>
            <a:off x="6417388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1E76E5CD-B03D-469E-8ED5-430B557826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7389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DE99255-44CA-441C-BB41-85736567E2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3062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A523708E-9964-4FCA-9B54-EE04DBF6ED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6124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5DC7855-36C4-4F12-B064-148DB3EC7C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7388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72800-1790-4DDC-B421-71C390A398BC}"/>
              </a:ext>
            </a:extLst>
          </p:cNvPr>
          <p:cNvCxnSpPr>
            <a:cxnSpLocks/>
          </p:cNvCxnSpPr>
          <p:nvPr userDrawn="1"/>
        </p:nvCxnSpPr>
        <p:spPr>
          <a:xfrm>
            <a:off x="3422428" y="2029084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ACCC488-E951-4C81-B7B8-7BDAB396FBA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2429" y="411163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ECB912-D2D4-4451-97CA-8959BE18AE3F}"/>
              </a:ext>
            </a:extLst>
          </p:cNvPr>
          <p:cNvCxnSpPr>
            <a:cxnSpLocks/>
          </p:cNvCxnSpPr>
          <p:nvPr userDrawn="1"/>
        </p:nvCxnSpPr>
        <p:spPr>
          <a:xfrm>
            <a:off x="3426752" y="4203361"/>
            <a:ext cx="229913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059268D9-83A6-43BE-857F-4A80A1AFF68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26753" y="2585440"/>
            <a:ext cx="2299138" cy="1485084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052E2BF-E587-4DC9-85FF-50ABA8434D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2426" y="2029071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3DA4DDD4-B4BF-4187-8FEB-DA7785CA093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6752" y="4203347"/>
            <a:ext cx="2299138" cy="319786"/>
          </a:xfrm>
        </p:spPr>
        <p:txBody>
          <a:bodyPr/>
          <a:lstStyle>
            <a:lvl1pPr marL="0" indent="0">
              <a:spcAft>
                <a:spcPts val="5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96812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723" userDrawn="1">
          <p15:clr>
            <a:srgbClr val="FBAE40"/>
          </p15:clr>
        </p15:guide>
        <p15:guide id="7" orient="horz" pos="1620">
          <p15:clr>
            <a:srgbClr val="FBAE40"/>
          </p15:clr>
        </p15:guide>
        <p15:guide id="8" pos="2154" userDrawn="1">
          <p15:clr>
            <a:srgbClr val="FBAE40"/>
          </p15:clr>
        </p15:guide>
        <p15:guide id="9" pos="3606" userDrawn="1">
          <p15:clr>
            <a:srgbClr val="FBAE40"/>
          </p15:clr>
        </p15:guide>
        <p15:guide id="10" pos="4037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8"/>
            <a:ext cx="3921122" cy="366046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chart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26ACCD3-1FD3-493E-8616-B63E8A20F5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80869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chart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B75E0450-A966-4DE2-A878-B35B1C17081C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4791077" y="682939"/>
            <a:ext cx="3921122" cy="36604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Click to add chart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AB92DF82-0651-4A19-A491-404FD49C15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10534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2744" userDrawn="1">
          <p15:clr>
            <a:srgbClr val="FBAE40"/>
          </p15:clr>
        </p15:guide>
        <p15:guide id="7" pos="301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2433C-D1E5-434C-A331-94DFD8E56D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18AD8BE2-39B8-493E-A60F-709B51DE3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86CEE51E-47DA-420E-A605-A66715C1C7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3DFB02D-3DF9-49E2-9A6D-B72407AD2A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1"/>
            <a:ext cx="8280400" cy="701303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People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B46A236-957D-4887-92B6-C3508EBA75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7BB2F8B0-CCF9-4D70-8E8C-5DB5EDD306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E3CB6D2-1B45-4D2F-8AFC-B6E91CA4C4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59A9BBB-29D4-4E25-96F2-45FFB59BB4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180783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655">
          <p15:clr>
            <a:srgbClr val="FBAE40"/>
          </p15:clr>
        </p15:guide>
        <p15:guide id="7" pos="1338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ople circles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People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0A7FD4F-3D37-4D8B-A9B3-D5F373E2D7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18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5C377DA-F54D-4453-89EF-AEFF11E3EA8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627933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2A77FCAB-7CBA-41F2-B0EC-B501072A82D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24066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9B4D847-24A5-4D2D-99D1-6BDFA0F50E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20200" y="1565550"/>
            <a:ext cx="1692000" cy="16920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person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88317DC6-D786-44BE-BB0D-2E3ACEE086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627933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285E84A1-A3F9-4397-ACBE-343412EAB7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24066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E2EB35B6-1653-4BA9-B107-4F31F5F00B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20200" y="3348539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84A5278-D33F-4E87-A19A-20E0D80E2E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1799" y="3344104"/>
            <a:ext cx="1692000" cy="701301"/>
          </a:xfrm>
        </p:spPr>
        <p:txBody>
          <a:bodyPr/>
          <a:lstStyle>
            <a:lvl1pPr marL="0" indent="0" algn="ctr">
              <a:spcAft>
                <a:spcPts val="4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878594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1338">
          <p15:clr>
            <a:srgbClr val="FBAE40"/>
          </p15:clr>
        </p15:guide>
        <p15:guide id="7" pos="1655">
          <p15:clr>
            <a:srgbClr val="FBAE40"/>
          </p15:clr>
        </p15:guide>
        <p15:guide id="8" pos="2721">
          <p15:clr>
            <a:srgbClr val="FBAE40"/>
          </p15:clr>
        </p15:guide>
        <p15:guide id="9" pos="3039">
          <p15:clr>
            <a:srgbClr val="FBAE40"/>
          </p15:clr>
        </p15:guide>
        <p15:guide id="10" pos="4105">
          <p15:clr>
            <a:srgbClr val="FBAE40"/>
          </p15:clr>
        </p15:guide>
        <p15:guide id="11" pos="442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386212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, titl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D927FD-C822-457E-ACFE-E489F48EBE31}"/>
              </a:ext>
            </a:extLst>
          </p:cNvPr>
          <p:cNvCxnSpPr>
            <a:cxnSpLocks/>
          </p:cNvCxnSpPr>
          <p:nvPr userDrawn="1"/>
        </p:nvCxnSpPr>
        <p:spPr>
          <a:xfrm>
            <a:off x="431800" y="428485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D26AA44-1BC6-46D8-9879-903C5DA57F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800" y="411163"/>
            <a:ext cx="8280400" cy="701301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Slide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1447800"/>
            <a:ext cx="5645149" cy="2895598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2058459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0" y="411163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496994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5318D92-7125-4A8E-9F23-CCE84E4A66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411162"/>
            <a:ext cx="5645149" cy="288000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71951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8DEE8-034B-4AA1-A8A7-6DFB691A441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4259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no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82804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divider title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828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41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49AF7-992D-4DF7-8F38-87B6CA8397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1802" y="411162"/>
            <a:ext cx="8280398" cy="4321175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8362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 title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3pPr marL="180975" indent="0">
              <a:buNone/>
              <a:defRPr/>
            </a:lvl3pPr>
            <a:lvl4pPr marL="612775" indent="0">
              <a:buNone/>
              <a:defRPr>
                <a:solidFill>
                  <a:schemeClr val="bg1"/>
                </a:solidFill>
              </a:defRPr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209548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, image (Light)"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7">
            <a:extLst>
              <a:ext uri="{FF2B5EF4-FFF2-40B4-BE49-F238E27FC236}">
                <a16:creationId xmlns:a16="http://schemas.microsoft.com/office/drawing/2014/main" id="{F4CF05EA-F898-4007-AD46-0661D2E50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800" y="2184922"/>
            <a:ext cx="4356100" cy="571512"/>
          </a:xfrm>
        </p:spPr>
        <p:txBody>
          <a:bodyPr/>
          <a:lstStyle>
            <a:lvl1pPr>
              <a:lnSpc>
                <a:spcPct val="100000"/>
              </a:lnSpc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divider title</a:t>
            </a:r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2F9DB4-9D8E-427B-99DD-E998B980D507}"/>
              </a:ext>
            </a:extLst>
          </p:cNvPr>
          <p:cNvCxnSpPr>
            <a:cxnSpLocks/>
          </p:cNvCxnSpPr>
          <p:nvPr userDrawn="1"/>
        </p:nvCxnSpPr>
        <p:spPr>
          <a:xfrm>
            <a:off x="431800" y="2184922"/>
            <a:ext cx="43561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BD67C99-C0BD-4075-A538-B65ED75A43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51872" y="0"/>
            <a:ext cx="3493714" cy="4573587"/>
          </a:xfrm>
          <a:custGeom>
            <a:avLst/>
            <a:gdLst>
              <a:gd name="connsiteX0" fmla="*/ 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0 w 3816350"/>
              <a:gd name="connsiteY4" fmla="*/ 0 h 3240087"/>
              <a:gd name="connsiteX0" fmla="*/ 6858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685800 w 3816350"/>
              <a:gd name="connsiteY4" fmla="*/ 0 h 3240087"/>
              <a:gd name="connsiteX0" fmla="*/ 1892300 w 3816350"/>
              <a:gd name="connsiteY0" fmla="*/ 0 h 3240087"/>
              <a:gd name="connsiteX1" fmla="*/ 3816350 w 3816350"/>
              <a:gd name="connsiteY1" fmla="*/ 0 h 3240087"/>
              <a:gd name="connsiteX2" fmla="*/ 3816350 w 3816350"/>
              <a:gd name="connsiteY2" fmla="*/ 3240087 h 3240087"/>
              <a:gd name="connsiteX3" fmla="*/ 0 w 3816350"/>
              <a:gd name="connsiteY3" fmla="*/ 3240087 h 3240087"/>
              <a:gd name="connsiteX4" fmla="*/ 1892300 w 3816350"/>
              <a:gd name="connsiteY4" fmla="*/ 0 h 3240087"/>
              <a:gd name="connsiteX0" fmla="*/ 1206500 w 3130550"/>
              <a:gd name="connsiteY0" fmla="*/ 0 h 3240087"/>
              <a:gd name="connsiteX1" fmla="*/ 3130550 w 3130550"/>
              <a:gd name="connsiteY1" fmla="*/ 0 h 3240087"/>
              <a:gd name="connsiteX2" fmla="*/ 3130550 w 3130550"/>
              <a:gd name="connsiteY2" fmla="*/ 3240087 h 3240087"/>
              <a:gd name="connsiteX3" fmla="*/ 0 w 3130550"/>
              <a:gd name="connsiteY3" fmla="*/ 1754187 h 3240087"/>
              <a:gd name="connsiteX4" fmla="*/ 1206500 w 3130550"/>
              <a:gd name="connsiteY4" fmla="*/ 0 h 3240087"/>
              <a:gd name="connsiteX0" fmla="*/ 1822450 w 3746500"/>
              <a:gd name="connsiteY0" fmla="*/ 0 h 3240087"/>
              <a:gd name="connsiteX1" fmla="*/ 3746500 w 3746500"/>
              <a:gd name="connsiteY1" fmla="*/ 0 h 3240087"/>
              <a:gd name="connsiteX2" fmla="*/ 3746500 w 3746500"/>
              <a:gd name="connsiteY2" fmla="*/ 3240087 h 3240087"/>
              <a:gd name="connsiteX3" fmla="*/ 0 w 3746500"/>
              <a:gd name="connsiteY3" fmla="*/ 2154237 h 3240087"/>
              <a:gd name="connsiteX4" fmla="*/ 1822450 w 3746500"/>
              <a:gd name="connsiteY4" fmla="*/ 0 h 3240087"/>
              <a:gd name="connsiteX0" fmla="*/ 1822450 w 3752850"/>
              <a:gd name="connsiteY0" fmla="*/ 0 h 4097337"/>
              <a:gd name="connsiteX1" fmla="*/ 3746500 w 3752850"/>
              <a:gd name="connsiteY1" fmla="*/ 0 h 4097337"/>
              <a:gd name="connsiteX2" fmla="*/ 3752850 w 3752850"/>
              <a:gd name="connsiteY2" fmla="*/ 4097337 h 4097337"/>
              <a:gd name="connsiteX3" fmla="*/ 0 w 3752850"/>
              <a:gd name="connsiteY3" fmla="*/ 2154237 h 4097337"/>
              <a:gd name="connsiteX4" fmla="*/ 1822450 w 3752850"/>
              <a:gd name="connsiteY4" fmla="*/ 0 h 4097337"/>
              <a:gd name="connsiteX0" fmla="*/ 1682750 w 3613150"/>
              <a:gd name="connsiteY0" fmla="*/ 0 h 4097337"/>
              <a:gd name="connsiteX1" fmla="*/ 3606800 w 3613150"/>
              <a:gd name="connsiteY1" fmla="*/ 0 h 4097337"/>
              <a:gd name="connsiteX2" fmla="*/ 3613150 w 3613150"/>
              <a:gd name="connsiteY2" fmla="*/ 4097337 h 4097337"/>
              <a:gd name="connsiteX3" fmla="*/ 0 w 3613150"/>
              <a:gd name="connsiteY3" fmla="*/ 2014537 h 4097337"/>
              <a:gd name="connsiteX4" fmla="*/ 1682750 w 3613150"/>
              <a:gd name="connsiteY4" fmla="*/ 0 h 4097337"/>
              <a:gd name="connsiteX0" fmla="*/ 1682750 w 3613150"/>
              <a:gd name="connsiteY0" fmla="*/ 0 h 4573587"/>
              <a:gd name="connsiteX1" fmla="*/ 3606800 w 3613150"/>
              <a:gd name="connsiteY1" fmla="*/ 0 h 4573587"/>
              <a:gd name="connsiteX2" fmla="*/ 3613150 w 3613150"/>
              <a:gd name="connsiteY2" fmla="*/ 4573587 h 4573587"/>
              <a:gd name="connsiteX3" fmla="*/ 0 w 3613150"/>
              <a:gd name="connsiteY3" fmla="*/ 2014537 h 4573587"/>
              <a:gd name="connsiteX4" fmla="*/ 1682750 w 3613150"/>
              <a:gd name="connsiteY4" fmla="*/ 0 h 4573587"/>
              <a:gd name="connsiteX0" fmla="*/ 1682750 w 3610769"/>
              <a:gd name="connsiteY0" fmla="*/ 0 h 4573587"/>
              <a:gd name="connsiteX1" fmla="*/ 3606800 w 3610769"/>
              <a:gd name="connsiteY1" fmla="*/ 0 h 4573587"/>
              <a:gd name="connsiteX2" fmla="*/ 3610769 w 3610769"/>
              <a:gd name="connsiteY2" fmla="*/ 4573587 h 4573587"/>
              <a:gd name="connsiteX3" fmla="*/ 0 w 3610769"/>
              <a:gd name="connsiteY3" fmla="*/ 2014537 h 4573587"/>
              <a:gd name="connsiteX4" fmla="*/ 1682750 w 3610769"/>
              <a:gd name="connsiteY4" fmla="*/ 0 h 4573587"/>
              <a:gd name="connsiteX0" fmla="*/ 1682750 w 3607332"/>
              <a:gd name="connsiteY0" fmla="*/ 0 h 4573587"/>
              <a:gd name="connsiteX1" fmla="*/ 3606800 w 3607332"/>
              <a:gd name="connsiteY1" fmla="*/ 0 h 4573587"/>
              <a:gd name="connsiteX2" fmla="*/ 3606007 w 3607332"/>
              <a:gd name="connsiteY2" fmla="*/ 4573587 h 4573587"/>
              <a:gd name="connsiteX3" fmla="*/ 0 w 3607332"/>
              <a:gd name="connsiteY3" fmla="*/ 2014537 h 4573587"/>
              <a:gd name="connsiteX4" fmla="*/ 1682750 w 3607332"/>
              <a:gd name="connsiteY4" fmla="*/ 0 h 4573587"/>
              <a:gd name="connsiteX0" fmla="*/ 1682750 w 3608388"/>
              <a:gd name="connsiteY0" fmla="*/ 0 h 4573587"/>
              <a:gd name="connsiteX1" fmla="*/ 3606800 w 3608388"/>
              <a:gd name="connsiteY1" fmla="*/ 0 h 4573587"/>
              <a:gd name="connsiteX2" fmla="*/ 3608388 w 3608388"/>
              <a:gd name="connsiteY2" fmla="*/ 4573587 h 4573587"/>
              <a:gd name="connsiteX3" fmla="*/ 0 w 3608388"/>
              <a:gd name="connsiteY3" fmla="*/ 2014537 h 4573587"/>
              <a:gd name="connsiteX4" fmla="*/ 1682750 w 3608388"/>
              <a:gd name="connsiteY4" fmla="*/ 0 h 457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8388" h="4573587">
                <a:moveTo>
                  <a:pt x="1682750" y="0"/>
                </a:moveTo>
                <a:lnTo>
                  <a:pt x="3606800" y="0"/>
                </a:lnTo>
                <a:cubicBezTo>
                  <a:pt x="3608917" y="1365779"/>
                  <a:pt x="3606271" y="3207808"/>
                  <a:pt x="3608388" y="4573587"/>
                </a:cubicBezTo>
                <a:lnTo>
                  <a:pt x="0" y="2014537"/>
                </a:lnTo>
                <a:lnTo>
                  <a:pt x="1682750" y="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  <a:lvl3pPr marL="180975" indent="0">
              <a:buNone/>
              <a:defRPr/>
            </a:lvl3pPr>
            <a:lvl4pPr marL="612775" indent="0">
              <a:buNone/>
              <a:defRPr/>
            </a:lvl4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icon to insert picture. Don’t change slide background colour on this layout</a:t>
            </a:r>
          </a:p>
        </p:txBody>
      </p:sp>
    </p:spTree>
    <p:extLst>
      <p:ext uri="{BB962C8B-B14F-4D97-AF65-F5344CB8AC3E}">
        <p14:creationId xmlns:p14="http://schemas.microsoft.com/office/powerpoint/2010/main" val="154512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5488">
          <p15:clr>
            <a:srgbClr val="FBAE40"/>
          </p15:clr>
        </p15:guide>
        <p15:guide id="6" pos="30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eading, bullets, image (Ligh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Summary heading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018247D9-5503-486A-97BE-69C90ACD67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325887"/>
            <a:ext cx="3921124" cy="3017512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4 to 6 bullet points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743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>
          <p15:clr>
            <a:srgbClr val="FBAE40"/>
          </p15:clr>
        </p15:guide>
        <p15:guide id="6" pos="54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ing, bullets, image (Light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4B48A-5D76-4651-AC28-8612610BAC93}"/>
              </a:ext>
            </a:extLst>
          </p:cNvPr>
          <p:cNvCxnSpPr>
            <a:cxnSpLocks/>
          </p:cNvCxnSpPr>
          <p:nvPr userDrawn="1"/>
        </p:nvCxnSpPr>
        <p:spPr>
          <a:xfrm>
            <a:off x="431800" y="702773"/>
            <a:ext cx="39211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8CE3D8B-96CC-4FD0-93BD-223110855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702659"/>
            <a:ext cx="3921125" cy="545115"/>
          </a:xfrm>
        </p:spPr>
        <p:txBody>
          <a:bodyPr/>
          <a:lstStyle>
            <a:lvl1pPr marL="0" indent="0">
              <a:buNone/>
              <a:defRPr sz="2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Summary heading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E39823-F30B-468B-8008-58BE474301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1314449"/>
            <a:ext cx="3921124" cy="3028949"/>
          </a:xfrm>
        </p:spPr>
        <p:txBody>
          <a:bodyPr/>
          <a:lstStyle>
            <a:lvl2pPr marL="288000" indent="-288000"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</a:defRPr>
            </a:lvl2pPr>
            <a:lvl3pPr marL="180975" indent="0">
              <a:buNone/>
              <a:defRPr sz="2800">
                <a:solidFill>
                  <a:schemeClr val="bg1"/>
                </a:solidFill>
              </a:defRPr>
            </a:lvl3pPr>
          </a:lstStyle>
          <a:p>
            <a:pPr lvl="1"/>
            <a:r>
              <a:rPr lang="en-US" dirty="0"/>
              <a:t>4 to 6 bullet points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838B155-C9C2-4DB1-8588-E414A618F5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37053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, image (Dark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A11250-F612-4164-9C20-CAEEC9CF7F9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801" y="682938"/>
            <a:ext cx="3921124" cy="3660460"/>
          </a:xfrm>
        </p:spPr>
        <p:txBody>
          <a:bodyPr/>
          <a:lstStyle>
            <a:lvl1pPr marL="288000" indent="-288000">
              <a:buFont typeface="Arial" panose="020B0604020202020204" pitchFamily="34" charset="0"/>
              <a:buChar char="–"/>
              <a:defRPr sz="280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4 to 6 bullet points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70E3B20-94D5-4F38-BAE2-3DD3B53ED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1450" y="702659"/>
            <a:ext cx="3892550" cy="3640740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17820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>
          <p15:clr>
            <a:srgbClr val="FBAE40"/>
          </p15:clr>
        </p15:guide>
        <p15:guide id="3" orient="horz" pos="2981">
          <p15:clr>
            <a:srgbClr val="FBAE40"/>
          </p15:clr>
        </p15:guide>
        <p15:guide id="4" orient="horz" pos="259">
          <p15:clr>
            <a:srgbClr val="FBAE40"/>
          </p15:clr>
        </p15:guide>
        <p15:guide id="5" pos="2744" userDrawn="1">
          <p15:clr>
            <a:srgbClr val="FBAE40"/>
          </p15:clr>
        </p15:guide>
        <p15:guide id="6" pos="5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FA0B099-D98B-4334-B69B-347B6181D5C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31800" y="431800"/>
            <a:ext cx="82804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64EA9-55AA-41D3-854D-4E8DBDF8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3963"/>
            <a:ext cx="8280400" cy="14430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add sub-header text</a:t>
            </a:r>
          </a:p>
          <a:p>
            <a:pPr lvl="0"/>
            <a:endParaRPr lang="en-GB" dirty="0"/>
          </a:p>
          <a:p>
            <a:pPr marL="288000" marR="0" lvl="0" indent="-288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43" r:id="rId2"/>
    <p:sldLayoutId id="2147483945" r:id="rId3"/>
    <p:sldLayoutId id="2147483947" r:id="rId4"/>
    <p:sldLayoutId id="2147483946" r:id="rId5"/>
    <p:sldLayoutId id="2147483948" r:id="rId6"/>
    <p:sldLayoutId id="2147483989" r:id="rId7"/>
    <p:sldLayoutId id="2147483956" r:id="rId8"/>
    <p:sldLayoutId id="2147483955" r:id="rId9"/>
    <p:sldLayoutId id="2147483957" r:id="rId10"/>
    <p:sldLayoutId id="2147483988" r:id="rId11"/>
    <p:sldLayoutId id="2147483960" r:id="rId12"/>
    <p:sldLayoutId id="2147483961" r:id="rId13"/>
    <p:sldLayoutId id="2147483962" r:id="rId14"/>
    <p:sldLayoutId id="2147483970" r:id="rId15"/>
    <p:sldLayoutId id="2147483978" r:id="rId16"/>
    <p:sldLayoutId id="2147483951" r:id="rId17"/>
    <p:sldLayoutId id="2147483950" r:id="rId18"/>
    <p:sldLayoutId id="2147483981" r:id="rId19"/>
    <p:sldLayoutId id="2147483982" r:id="rId20"/>
    <p:sldLayoutId id="2147483983" r:id="rId21"/>
    <p:sldLayoutId id="2147483984" r:id="rId22"/>
    <p:sldLayoutId id="2147483971" r:id="rId23"/>
    <p:sldLayoutId id="2147483973" r:id="rId24"/>
    <p:sldLayoutId id="2147483985" r:id="rId25"/>
    <p:sldLayoutId id="2147483986" r:id="rId26"/>
    <p:sldLayoutId id="2147483976" r:id="rId27"/>
    <p:sldLayoutId id="2147483977" r:id="rId28"/>
    <p:sldLayoutId id="2147483975" r:id="rId29"/>
    <p:sldLayoutId id="2147483974" r:id="rId30"/>
    <p:sldLayoutId id="2147483964" r:id="rId31"/>
    <p:sldLayoutId id="2147483958" r:id="rId32"/>
    <p:sldLayoutId id="2147483990" r:id="rId33"/>
    <p:sldLayoutId id="2147483991" r:id="rId34"/>
    <p:sldLayoutId id="2147483965" r:id="rId35"/>
    <p:sldLayoutId id="2147483966" r:id="rId36"/>
    <p:sldLayoutId id="2147483967" r:id="rId37"/>
    <p:sldLayoutId id="2147483968" r:id="rId38"/>
    <p:sldLayoutId id="2147483979" r:id="rId39"/>
    <p:sldLayoutId id="2147483980" r:id="rId40"/>
  </p:sldLayoutIdLst>
  <p:hf hdr="0"/>
  <p:txStyles>
    <p:titleStyle>
      <a:lvl1pPr marL="0" indent="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1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88000" marR="0" indent="-288000" algn="l" defTabSz="914400" rtl="0" eaLnBrk="0" fontAlgn="base" latinLnBrk="0" hangingPunct="0">
        <a:lnSpc>
          <a:spcPct val="100000"/>
        </a:lnSpc>
        <a:spcBef>
          <a:spcPct val="0"/>
        </a:spcBef>
        <a:spcAft>
          <a:spcPts val="800"/>
        </a:spcAft>
        <a:buClrTx/>
        <a:buSzTx/>
        <a:buFont typeface="Arial" panose="020B0604020202020204" pitchFamily="34" charset="0"/>
        <a:buChar char="–"/>
        <a:tabLst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18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36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5400" indent="-250825" algn="l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240-9F21-E543-BE55-54D8C293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Example of Bias in algorithms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0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1"/>
    </mc:Choice>
    <mc:Fallback xmlns="">
      <p:transition spd="slow" advTm="627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6D1176-71AB-4D83-A1FF-E0EFE1CD8C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COMPAS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34AFE-1435-444F-8E48-5CF962895A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354" y="1090116"/>
            <a:ext cx="6939146" cy="3011289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Used in US court to predict risk of recidivism</a:t>
            </a:r>
          </a:p>
          <a:p>
            <a:pPr lvl="1"/>
            <a:endParaRPr lang="en-GB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ProPublica study in 2016:</a:t>
            </a:r>
          </a:p>
          <a:p>
            <a:pPr marL="774700" lvl="2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Northpointe defence: accuracy for white and black is the same (~60 %)</a:t>
            </a:r>
          </a:p>
          <a:p>
            <a:pPr marL="342900" lvl="1" indent="-342900">
              <a:buAutoNum type="arabicPeriod"/>
            </a:pPr>
            <a:endParaRPr lang="en-GB" sz="2400" dirty="0"/>
          </a:p>
        </p:txBody>
      </p:sp>
      <p:pic>
        <p:nvPicPr>
          <p:cNvPr id="6" name="Picture 5" descr="A picture containing text, umbrella, accessory&#10;&#10;Description automatically generated">
            <a:extLst>
              <a:ext uri="{FF2B5EF4-FFF2-40B4-BE49-F238E27FC236}">
                <a16:creationId xmlns:a16="http://schemas.microsoft.com/office/drawing/2014/main" id="{0BEDFE47-60CD-4D41-8413-FB2DFD550F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8815" r="45639" b="11111"/>
          <a:stretch/>
        </p:blipFill>
        <p:spPr>
          <a:xfrm>
            <a:off x="5892800" y="448247"/>
            <a:ext cx="2819400" cy="420437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726F19-78CF-4E51-B77A-61A71FFCF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90993"/>
              </p:ext>
            </p:extLst>
          </p:nvPr>
        </p:nvGraphicFramePr>
        <p:xfrm>
          <a:off x="581794" y="2136140"/>
          <a:ext cx="755904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782687">
                  <a:extLst>
                    <a:ext uri="{9D8B030D-6E8A-4147-A177-3AD203B41FA5}">
                      <a16:colId xmlns:a16="http://schemas.microsoft.com/office/drawing/2014/main" val="1488910395"/>
                    </a:ext>
                  </a:extLst>
                </a:gridCol>
                <a:gridCol w="1412240">
                  <a:extLst>
                    <a:ext uri="{9D8B030D-6E8A-4147-A177-3AD203B41FA5}">
                      <a16:colId xmlns:a16="http://schemas.microsoft.com/office/drawing/2014/main" val="663631633"/>
                    </a:ext>
                  </a:extLst>
                </a:gridCol>
                <a:gridCol w="1364113">
                  <a:extLst>
                    <a:ext uri="{9D8B030D-6E8A-4147-A177-3AD203B41FA5}">
                      <a16:colId xmlns:a16="http://schemas.microsoft.com/office/drawing/2014/main" val="365420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White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5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Labelled higher risk – but didn’t re-offend</a:t>
                      </a:r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23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Labelled low risk – did re-offend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7823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343258-0DFC-41EC-932B-92B34090A37B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232664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383945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472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89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849"/>
    </mc:Choice>
    <mc:Fallback xmlns="">
      <p:transition spd="slow" advTm="1188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6D1176-71AB-4D83-A1FF-E0EFE1CD8C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b="1" dirty="0">
                <a:solidFill>
                  <a:srgbClr val="292929"/>
                </a:solidFill>
                <a:latin typeface="Charter" panose="02040503050506020203" pitchFamily="18" charset="0"/>
              </a:rPr>
              <a:t>Amazon’s recruiting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34AFE-1435-444F-8E48-5CF962895A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4927" y="1232676"/>
            <a:ext cx="7548418" cy="3354331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Historical data over a 10 year period: employee hired are mostly male.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dirty="0"/>
              <a:t>Algorithm finds patterns within data. Disadvantaged candidates who:</a:t>
            </a:r>
          </a:p>
          <a:p>
            <a:pPr marL="774700" lvl="2" indent="-342900">
              <a:buFont typeface="Arial" panose="020B0604020202020204" pitchFamily="34" charset="0"/>
              <a:buChar char="•"/>
            </a:pPr>
            <a:r>
              <a:rPr lang="en-GB" dirty="0"/>
              <a:t>went to certain women’s colleges</a:t>
            </a:r>
          </a:p>
          <a:p>
            <a:pPr marL="774700" lvl="2" indent="-342900">
              <a:buFont typeface="Arial" panose="020B0604020202020204" pitchFamily="34" charset="0"/>
              <a:buChar char="•"/>
            </a:pPr>
            <a:r>
              <a:rPr lang="en-GB" dirty="0"/>
              <a:t>Contained the world “women’s” such as “women’s rugby team”</a:t>
            </a:r>
          </a:p>
          <a:p>
            <a:pPr marL="774700" lvl="2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Privileged resumes with the kinds of verbs that men tend to use, like “executed” and “captured.”</a:t>
            </a:r>
          </a:p>
          <a:p>
            <a:pPr lvl="1"/>
            <a:endParaRPr lang="en-GB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GIGO: </a:t>
            </a:r>
            <a:r>
              <a:rPr lang="en-GB" dirty="0"/>
              <a:t>Garbage in, garbage out. Scrapped before real use</a:t>
            </a:r>
          </a:p>
        </p:txBody>
      </p:sp>
      <p:pic>
        <p:nvPicPr>
          <p:cNvPr id="6" name="Picture 5" descr="A picture containing text, umbrella, accessory&#10;&#10;Description automatically generated">
            <a:extLst>
              <a:ext uri="{FF2B5EF4-FFF2-40B4-BE49-F238E27FC236}">
                <a16:creationId xmlns:a16="http://schemas.microsoft.com/office/drawing/2014/main" id="{0BEDFE47-60CD-4D41-8413-FB2DFD550F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8815" r="45639" b="11111"/>
          <a:stretch/>
        </p:blipFill>
        <p:spPr>
          <a:xfrm>
            <a:off x="5892800" y="448247"/>
            <a:ext cx="2819400" cy="4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8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951"/>
    </mc:Choice>
    <mc:Fallback xmlns="">
      <p:transition spd="slow" advTm="679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6D1176-71AB-4D83-A1FF-E0EFE1CD8C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b="1" dirty="0">
                <a:solidFill>
                  <a:srgbClr val="292929"/>
                </a:solidFill>
                <a:latin typeface="Charter" panose="02040503050506020203" pitchFamily="18" charset="0"/>
              </a:rPr>
              <a:t>Apple’s credit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34AFE-1435-444F-8E48-5CF962895A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799" y="1234044"/>
            <a:ext cx="6942778" cy="28955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Tech entrepreneur David </a:t>
            </a:r>
            <a:r>
              <a:rPr lang="en-GB" sz="2000" dirty="0" err="1"/>
              <a:t>Heinemeier</a:t>
            </a:r>
            <a:r>
              <a:rPr lang="en-GB" sz="2000" dirty="0"/>
              <a:t> Hansson 20x higher credit limit than his wife despite her having a better credit score. Similar story for Steve Wozniak.</a:t>
            </a:r>
          </a:p>
          <a:p>
            <a:pPr marL="0" indent="0">
              <a:buNone/>
            </a:pPr>
            <a:r>
              <a:rPr lang="en-GB" sz="2000" dirty="0"/>
              <a:t>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 Some responses: Gender not used as an input</a:t>
            </a:r>
          </a:p>
          <a:p>
            <a:endParaRPr lang="en-GB" sz="1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The problem of proxies ! Input that correlate with gender. For instance whether you have a Mac or a PC correlates with creditworthiness.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lvl="1"/>
            <a:endParaRPr lang="en-GB" sz="2400" dirty="0"/>
          </a:p>
        </p:txBody>
      </p:sp>
      <p:pic>
        <p:nvPicPr>
          <p:cNvPr id="6" name="Picture 5" descr="A picture containing text, umbrella, accessory&#10;&#10;Description automatically generated">
            <a:extLst>
              <a:ext uri="{FF2B5EF4-FFF2-40B4-BE49-F238E27FC236}">
                <a16:creationId xmlns:a16="http://schemas.microsoft.com/office/drawing/2014/main" id="{0BEDFE47-60CD-4D41-8413-FB2DFD550F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8815" r="45639" b="11111"/>
          <a:stretch/>
        </p:blipFill>
        <p:spPr>
          <a:xfrm>
            <a:off x="5892800" y="448247"/>
            <a:ext cx="2819400" cy="4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3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019"/>
    </mc:Choice>
    <mc:Fallback xmlns="">
      <p:transition spd="slow" advTm="11401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6D1176-71AB-4D83-A1FF-E0EFE1CD8C9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b="1" dirty="0">
                <a:solidFill>
                  <a:srgbClr val="292929"/>
                </a:solidFill>
                <a:latin typeface="Charter" panose="02040503050506020203" pitchFamily="18" charset="0"/>
              </a:rPr>
              <a:t>Gender shades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34AFE-1435-444F-8E48-5CF962895A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3377" y="1149548"/>
            <a:ext cx="6986124" cy="3193850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Facial recognition. 3 commercial gender classification systems.</a:t>
            </a:r>
          </a:p>
          <a:p>
            <a:pPr lvl="1"/>
            <a:endParaRPr lang="en-GB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Two facial analysis benchmark &gt; 70% lighter-skinned subjects</a:t>
            </a:r>
          </a:p>
        </p:txBody>
      </p:sp>
      <p:pic>
        <p:nvPicPr>
          <p:cNvPr id="6" name="Picture 5" descr="A picture containing text, umbrella, accessory&#10;&#10;Description automatically generated">
            <a:extLst>
              <a:ext uri="{FF2B5EF4-FFF2-40B4-BE49-F238E27FC236}">
                <a16:creationId xmlns:a16="http://schemas.microsoft.com/office/drawing/2014/main" id="{0BEDFE47-60CD-4D41-8413-FB2DFD550F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" t="78815" r="45639" b="11111"/>
          <a:stretch/>
        </p:blipFill>
        <p:spPr>
          <a:xfrm>
            <a:off x="5892800" y="448247"/>
            <a:ext cx="2819400" cy="420437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593549-47CC-401A-ADA0-78063F0A5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837422"/>
              </p:ext>
            </p:extLst>
          </p:nvPr>
        </p:nvGraphicFramePr>
        <p:xfrm>
          <a:off x="1430215" y="2190213"/>
          <a:ext cx="6096000" cy="11125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269119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18513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Error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3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lighter-skinned 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 to 0.8%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4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darker-skinned females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 to 34.7%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482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89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304"/>
    </mc:Choice>
    <mc:Fallback xmlns="">
      <p:transition spd="slow" advTm="98304"/>
    </mc:Fallback>
  </mc:AlternateContent>
</p:sld>
</file>

<file path=ppt/theme/theme1.xml><?xml version="1.0" encoding="utf-8"?>
<a:theme xmlns:a="http://schemas.openxmlformats.org/drawingml/2006/main" name="Office Theme">
  <a:themeElements>
    <a:clrScheme name="Turing Presentation Palette">
      <a:dk1>
        <a:srgbClr val="1C1C1C"/>
      </a:dk1>
      <a:lt1>
        <a:sysClr val="window" lastClr="FFFFFF"/>
      </a:lt1>
      <a:dk2>
        <a:srgbClr val="404040"/>
      </a:dk2>
      <a:lt2>
        <a:srgbClr val="DEDEDE"/>
      </a:lt2>
      <a:accent1>
        <a:srgbClr val="00B0F0"/>
      </a:accent1>
      <a:accent2>
        <a:srgbClr val="0070C0"/>
      </a:accent2>
      <a:accent3>
        <a:srgbClr val="06CA7B"/>
      </a:accent3>
      <a:accent4>
        <a:srgbClr val="002060"/>
      </a:accent4>
      <a:accent5>
        <a:srgbClr val="7D02C2"/>
      </a:accent5>
      <a:accent6>
        <a:srgbClr val="FF007D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 Alan Turing Master PPT with intro slides_widescreen_v3" id="{5DFD5C9A-0A2C-4E03-B4D8-1CB4749D4479}" vid="{9C62355F-E4EE-46CD-BECD-0FFB3DDDDA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A62DCEA4FAE4394823B509BA2709F" ma:contentTypeVersion="" ma:contentTypeDescription="Create a new document." ma:contentTypeScope="" ma:versionID="f5f144880e0222ce0d875f5b6d538bcd">
  <xsd:schema xmlns:xsd="http://www.w3.org/2001/XMLSchema" xmlns:xs="http://www.w3.org/2001/XMLSchema" xmlns:p="http://schemas.microsoft.com/office/2006/metadata/properties" xmlns:ns2="ddc16f2e-ac79-420b-bf02-152a3fab2b22" xmlns:ns3="e5618448-e42b-40ea-80d2-fe7c2030a18b" targetNamespace="http://schemas.microsoft.com/office/2006/metadata/properties" ma:root="true" ma:fieldsID="d8f14032b450dcf0b5dfeee191d447cb" ns2:_="" ns3:_="">
    <xsd:import namespace="ddc16f2e-ac79-420b-bf02-152a3fab2b22"/>
    <xsd:import namespace="e5618448-e42b-40ea-80d2-fe7c2030a18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618448-e42b-40ea-80d2-fe7c2030a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D3EDB7-0ABD-4BC6-9C2A-32E4FC10473A}">
  <ds:schemaRefs>
    <ds:schemaRef ds:uri="http://purl.org/dc/dcmitype/"/>
    <ds:schemaRef ds:uri="http://purl.org/dc/elements/1.1/"/>
    <ds:schemaRef ds:uri="ddc16f2e-ac79-420b-bf02-152a3fab2b22"/>
    <ds:schemaRef ds:uri="e5618448-e42b-40ea-80d2-fe7c2030a18b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A361FC-9574-4D3A-922B-90EB7E3EAC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AED0E6-9361-461C-840A-554672395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e5618448-e42b-40ea-80d2-fe7c2030a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43708</TotalTime>
  <Words>325</Words>
  <Application>Microsoft Office PowerPoint</Application>
  <PresentationFormat>On-screen Show (16:9)</PresentationFormat>
  <Paragraphs>69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Charter</vt:lpstr>
      <vt:lpstr>Open Sans</vt:lpstr>
      <vt:lpstr>Office Theme</vt:lpstr>
      <vt:lpstr>1. Example of Bias in algorithms </vt:lpstr>
      <vt:lpstr>PowerPoint Presentation</vt:lpstr>
      <vt:lpstr>PowerPoint Presentation</vt:lpstr>
      <vt:lpstr>PowerPoint Presentation</vt:lpstr>
      <vt:lpstr>PowerPoint Presentation</vt:lpstr>
    </vt:vector>
  </TitlesOfParts>
  <Company>Yellow Balloon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Alan Turing Institute</dc:title>
  <dc:creator>Sophie Mclvor</dc:creator>
  <cp:lastModifiedBy>Polle, Roseline</cp:lastModifiedBy>
  <cp:revision>234</cp:revision>
  <cp:lastPrinted>2017-11-14T13:34:51Z</cp:lastPrinted>
  <dcterms:created xsi:type="dcterms:W3CDTF">2017-03-06T16:45:41Z</dcterms:created>
  <dcterms:modified xsi:type="dcterms:W3CDTF">2021-11-09T18:27:00Z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Keywords">
    <vt:lpwstr/>
  </property>
  <property fmtid="{D5CDD505-2E9C-101B-9397-08002B2CF9AE}" pid="3" name="ContentTypeId">
    <vt:lpwstr>0x01010002D22E6A211DCA4BB83824406D28E9C0</vt:lpwstr>
  </property>
</Properties>
</file>