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694" r:id="rId5"/>
    <p:sldId id="713" r:id="rId6"/>
    <p:sldId id="714" r:id="rId7"/>
    <p:sldId id="715" r:id="rId8"/>
    <p:sldId id="717" r:id="rId9"/>
    <p:sldId id="724" r:id="rId10"/>
    <p:sldId id="718" r:id="rId11"/>
    <p:sldId id="719" r:id="rId12"/>
    <p:sldId id="720" r:id="rId13"/>
    <p:sldId id="72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2">
          <p15:clr>
            <a:srgbClr val="A4A3A4"/>
          </p15:clr>
        </p15:guide>
        <p15:guide id="2" orient="horz" pos="274">
          <p15:clr>
            <a:srgbClr val="A4A3A4"/>
          </p15:clr>
        </p15:guide>
        <p15:guide id="3" orient="horz" pos="771">
          <p15:clr>
            <a:srgbClr val="A4A3A4"/>
          </p15:clr>
        </p15:guide>
        <p15:guide id="4" orient="horz" pos="704">
          <p15:clr>
            <a:srgbClr val="A4A3A4"/>
          </p15:clr>
        </p15:guide>
        <p15:guide id="5" pos="3920">
          <p15:clr>
            <a:srgbClr val="A4A3A4"/>
          </p15:clr>
        </p15:guide>
        <p15:guide id="6" pos="271">
          <p15:clr>
            <a:srgbClr val="A4A3A4"/>
          </p15:clr>
        </p15:guide>
        <p15:guide id="7" pos="549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Silva Almeida, Denise Almeida" initials="RSADA" lastIdx="4" clrIdx="0">
    <p:extLst>
      <p:ext uri="{19B8F6BF-5375-455C-9EA6-DF929625EA0E}">
        <p15:presenceInfo xmlns:p15="http://schemas.microsoft.com/office/powerpoint/2012/main" userId="S::uczcdrs@ucl.ac.uk::f256de4d-8f1b-44a8-873d-5ca7c681e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81627"/>
  </p:normalViewPr>
  <p:slideViewPr>
    <p:cSldViewPr showGuides="1">
      <p:cViewPr varScale="1">
        <p:scale>
          <a:sx n="72" d="100"/>
          <a:sy n="72" d="100"/>
        </p:scale>
        <p:origin x="1368" y="60"/>
      </p:cViewPr>
      <p:guideLst>
        <p:guide orient="horz" pos="2812"/>
        <p:guide orient="horz" pos="274"/>
        <p:guide orient="horz" pos="771"/>
        <p:guide orient="horz" pos="704"/>
        <p:guide pos="3920"/>
        <p:guide pos="271"/>
        <p:guide pos="5490"/>
      </p:guideLst>
    </p:cSldViewPr>
  </p:slideViewPr>
  <p:notesTextViewPr>
    <p:cViewPr>
      <p:scale>
        <a:sx n="1" d="1"/>
        <a:sy n="1" d="1"/>
      </p:scale>
      <p:origin x="0" y="0"/>
    </p:cViewPr>
  </p:notesTextViewPr>
  <p:notesViewPr>
    <p:cSldViewPr>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144CB7-DC0A-48FF-9E8C-523419CD9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Turing Institute</a:t>
            </a:r>
          </a:p>
        </p:txBody>
      </p:sp>
      <p:sp>
        <p:nvSpPr>
          <p:cNvPr id="3" name="Date Placeholder 2">
            <a:extLst>
              <a:ext uri="{FF2B5EF4-FFF2-40B4-BE49-F238E27FC236}">
                <a16:creationId xmlns:a16="http://schemas.microsoft.com/office/drawing/2014/main" id="{E473D488-0D05-411A-8402-A885200B9C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042E9-78A1-4B1C-BB9F-654C1151B68C}" type="datetimeFigureOut">
              <a:rPr lang="en-US" smtClean="0"/>
              <a:t>8/24/2021</a:t>
            </a:fld>
            <a:endParaRPr lang="en-US"/>
          </a:p>
        </p:txBody>
      </p:sp>
      <p:sp>
        <p:nvSpPr>
          <p:cNvPr id="4" name="Footer Placeholder 3">
            <a:extLst>
              <a:ext uri="{FF2B5EF4-FFF2-40B4-BE49-F238E27FC236}">
                <a16:creationId xmlns:a16="http://schemas.microsoft.com/office/drawing/2014/main" id="{9B59561A-09A4-43CD-8B27-2988718E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Lomas &amp; Almeida 2021 </a:t>
            </a:r>
          </a:p>
        </p:txBody>
      </p:sp>
      <p:sp>
        <p:nvSpPr>
          <p:cNvPr id="5" name="Slide Number Placeholder 4">
            <a:extLst>
              <a:ext uri="{FF2B5EF4-FFF2-40B4-BE49-F238E27FC236}">
                <a16:creationId xmlns:a16="http://schemas.microsoft.com/office/drawing/2014/main" id="{6EBF7546-C3CC-4F79-8440-69D5B9239D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F6AEF-BF2E-4888-8B7D-6D79E7EC3AF0}" type="slidenum">
              <a:rPr lang="en-US" smtClean="0"/>
              <a:t>‹#›</a:t>
            </a:fld>
            <a:endParaRPr lang="en-US" dirty="0"/>
          </a:p>
        </p:txBody>
      </p:sp>
    </p:spTree>
    <p:extLst>
      <p:ext uri="{BB962C8B-B14F-4D97-AF65-F5344CB8AC3E}">
        <p14:creationId xmlns:p14="http://schemas.microsoft.com/office/powerpoint/2010/main" val="366702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306D9-D9E9-4EA5-813D-375E6C093ED6}" type="datetimeFigureOut">
              <a:rPr lang="en-GB" smtClean="0"/>
              <a:t>24/08/2021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B9481-87FC-4BF7-B045-54D6BDF02FFD}" type="slidenum">
              <a:rPr lang="en-GB" smtClean="0"/>
              <a:t>‹#›</a:t>
            </a:fld>
            <a:endParaRPr lang="en-GB"/>
          </a:p>
        </p:txBody>
      </p:sp>
    </p:spTree>
    <p:extLst>
      <p:ext uri="{BB962C8B-B14F-4D97-AF65-F5344CB8AC3E}">
        <p14:creationId xmlns:p14="http://schemas.microsoft.com/office/powerpoint/2010/main" val="347876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Arial" panose="020B0604020202020204" pitchFamily="34" charset="0"/>
              <a:buChar char="•"/>
            </a:pPr>
            <a:r>
              <a:rPr lang="en-GB" dirty="0">
                <a:solidFill>
                  <a:schemeClr val="bg1"/>
                </a:solidFill>
              </a:rPr>
              <a:t>Part 5: GDPR in practice: Impact Assessments</a:t>
            </a:r>
          </a:p>
          <a:p>
            <a:pPr marL="385763" indent="-385763">
              <a:buFont typeface="Arial" panose="020B0604020202020204" pitchFamily="34" charset="0"/>
              <a:buChar char="•"/>
            </a:pPr>
            <a:r>
              <a:rPr lang="en-GB" dirty="0">
                <a:solidFill>
                  <a:schemeClr val="bg1"/>
                </a:solidFill>
              </a:rPr>
              <a:t>Part 6 Case-Study: AI-driven Recruitment</a:t>
            </a:r>
          </a:p>
          <a:p>
            <a:pPr marL="385763" indent="-385763">
              <a:buFont typeface="Arial" panose="020B0604020202020204" pitchFamily="34" charset="0"/>
              <a:buChar char="•"/>
            </a:pPr>
            <a:r>
              <a:rPr lang="en-GB" dirty="0">
                <a:solidFill>
                  <a:schemeClr val="bg1"/>
                </a:solidFill>
              </a:rPr>
              <a:t>Part 7: Future gazing: </a:t>
            </a:r>
            <a:r>
              <a:rPr lang="en-GB" dirty="0" err="1">
                <a:solidFill>
                  <a:schemeClr val="bg1"/>
                </a:solidFill>
              </a:rPr>
              <a:t>ePrivacy</a:t>
            </a:r>
            <a:r>
              <a:rPr lang="en-GB" dirty="0">
                <a:solidFill>
                  <a:schemeClr val="bg1"/>
                </a:solidFill>
              </a:rPr>
              <a:t> and AI regulation</a:t>
            </a:r>
          </a:p>
          <a:p>
            <a:pPr marL="385763" indent="-385763">
              <a:buFont typeface="Arial" panose="020B0604020202020204" pitchFamily="34" charset="0"/>
              <a:buChar char="•"/>
            </a:pPr>
            <a:r>
              <a:rPr lang="en-GB" b="1" dirty="0">
                <a:solidFill>
                  <a:schemeClr val="bg1"/>
                </a:solidFill>
              </a:rPr>
              <a:t>Activities and Readings </a:t>
            </a:r>
            <a:endParaRPr lang="en-US"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a:t>
            </a:fld>
            <a:endParaRPr lang="en-GB"/>
          </a:p>
        </p:txBody>
      </p:sp>
    </p:spTree>
    <p:extLst>
      <p:ext uri="{BB962C8B-B14F-4D97-AF65-F5344CB8AC3E}">
        <p14:creationId xmlns:p14="http://schemas.microsoft.com/office/powerpoint/2010/main" val="20063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10</a:t>
            </a:fld>
            <a:endParaRPr lang="en-GB"/>
          </a:p>
        </p:txBody>
      </p:sp>
    </p:spTree>
    <p:extLst>
      <p:ext uri="{BB962C8B-B14F-4D97-AF65-F5344CB8AC3E}">
        <p14:creationId xmlns:p14="http://schemas.microsoft.com/office/powerpoint/2010/main" val="152267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2</a:t>
            </a:fld>
            <a:endParaRPr lang="en-GB"/>
          </a:p>
        </p:txBody>
      </p:sp>
    </p:spTree>
    <p:extLst>
      <p:ext uri="{BB962C8B-B14F-4D97-AF65-F5344CB8AC3E}">
        <p14:creationId xmlns:p14="http://schemas.microsoft.com/office/powerpoint/2010/main" val="396443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3</a:t>
            </a:fld>
            <a:endParaRPr lang="en-GB"/>
          </a:p>
        </p:txBody>
      </p:sp>
    </p:spTree>
    <p:extLst>
      <p:ext uri="{BB962C8B-B14F-4D97-AF65-F5344CB8AC3E}">
        <p14:creationId xmlns:p14="http://schemas.microsoft.com/office/powerpoint/2010/main" val="309754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4</a:t>
            </a:fld>
            <a:endParaRPr lang="en-GB"/>
          </a:p>
        </p:txBody>
      </p:sp>
    </p:spTree>
    <p:extLst>
      <p:ext uri="{BB962C8B-B14F-4D97-AF65-F5344CB8AC3E}">
        <p14:creationId xmlns:p14="http://schemas.microsoft.com/office/powerpoint/2010/main" val="206708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5</a:t>
            </a:fld>
            <a:endParaRPr lang="en-GB"/>
          </a:p>
        </p:txBody>
      </p:sp>
    </p:spTree>
    <p:extLst>
      <p:ext uri="{BB962C8B-B14F-4D97-AF65-F5344CB8AC3E}">
        <p14:creationId xmlns:p14="http://schemas.microsoft.com/office/powerpoint/2010/main" val="276837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6</a:t>
            </a:fld>
            <a:endParaRPr lang="en-GB"/>
          </a:p>
        </p:txBody>
      </p:sp>
    </p:spTree>
    <p:extLst>
      <p:ext uri="{BB962C8B-B14F-4D97-AF65-F5344CB8AC3E}">
        <p14:creationId xmlns:p14="http://schemas.microsoft.com/office/powerpoint/2010/main" val="335692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7</a:t>
            </a:fld>
            <a:endParaRPr lang="en-GB"/>
          </a:p>
        </p:txBody>
      </p:sp>
    </p:spTree>
    <p:extLst>
      <p:ext uri="{BB962C8B-B14F-4D97-AF65-F5344CB8AC3E}">
        <p14:creationId xmlns:p14="http://schemas.microsoft.com/office/powerpoint/2010/main" val="92745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8</a:t>
            </a:fld>
            <a:endParaRPr lang="en-GB"/>
          </a:p>
        </p:txBody>
      </p:sp>
    </p:spTree>
    <p:extLst>
      <p:ext uri="{BB962C8B-B14F-4D97-AF65-F5344CB8AC3E}">
        <p14:creationId xmlns:p14="http://schemas.microsoft.com/office/powerpoint/2010/main" val="3476756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9</a:t>
            </a:fld>
            <a:endParaRPr lang="en-GB"/>
          </a:p>
        </p:txBody>
      </p:sp>
    </p:spTree>
    <p:extLst>
      <p:ext uri="{BB962C8B-B14F-4D97-AF65-F5344CB8AC3E}">
        <p14:creationId xmlns:p14="http://schemas.microsoft.com/office/powerpoint/2010/main" val="310651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8"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327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78491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hasCustomPrompt="1"/>
          </p:nvPr>
        </p:nvSpPr>
        <p:spPr/>
        <p:txBody>
          <a:bodyPr/>
          <a:lstStyle>
            <a:lvl3pPr marL="432000" indent="-252000">
              <a:defRPr/>
            </a:lvl3pPr>
            <a:lvl4pPr marL="864000" indent="-252000">
              <a:defRPr/>
            </a:lvl4pPr>
            <a:lvl5pPr marL="1296000" indent="-252000">
              <a:defRPr/>
            </a:lvl5pPr>
            <a:lvl6pPr indent="-252000">
              <a:defRPr/>
            </a:lvl6pPr>
            <a:lvl7pPr indent="-252000">
              <a:defRPr/>
            </a:lvl7pPr>
          </a:lstStyle>
          <a:p>
            <a:pPr lvl="0"/>
            <a:r>
              <a:rPr lang="en-GB" dirty="0"/>
              <a:t>Click to add sub-header text. Indent for secondary levels and bullets. Or use buttons to add content.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8280000" cy="2376000"/>
          </a:xfrm>
        </p:spPr>
        <p:txBody>
          <a:bodyPr/>
          <a:lstStyle>
            <a:lvl1pPr>
              <a:lnSpc>
                <a:spcPct val="85000"/>
              </a:lnSpc>
              <a:spcAft>
                <a:spcPts val="1800"/>
              </a:spcAft>
              <a:defRPr sz="2400" b="0" baseline="0"/>
            </a:lvl1pPr>
            <a:lvl2pPr>
              <a:defRPr sz="1800" b="1"/>
            </a:lvl2pPr>
            <a:lvl3pPr marL="0" indent="0">
              <a:buFontTx/>
              <a:buNone/>
              <a:defRPr sz="1800"/>
            </a:lvl3pPr>
            <a:lvl4pPr marL="468000" indent="-234000">
              <a:defRPr sz="1800"/>
            </a:lvl4pPr>
            <a:lvl5pPr marL="702000" indent="-234000">
              <a:defRPr sz="1800"/>
            </a:lvl5pPr>
            <a:lvl6pPr>
              <a:defRPr sz="1800"/>
            </a:lvl6pPr>
            <a:lvl7pPr>
              <a:defRPr sz="1800"/>
            </a:lvl7pPr>
          </a:lstStyle>
          <a:p>
            <a:pPr lvl="0"/>
            <a:r>
              <a:rPr lang="en-GB" dirty="0"/>
              <a:t>‘Click to insert quote</a:t>
            </a:r>
            <a:br>
              <a:rPr lang="en-GB" dirty="0"/>
            </a:br>
            <a:r>
              <a:rPr lang="en-GB" dirty="0"/>
              <a:t>over as many lines </a:t>
            </a:r>
            <a:br>
              <a:rPr lang="en-GB" dirty="0"/>
            </a:br>
            <a:r>
              <a:rPr lang="en-GB" dirty="0"/>
              <a:t>as necessary’</a:t>
            </a:r>
            <a:endParaRPr lang="en-US" dirty="0"/>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11" name="Picture Placeholder 10"/>
          <p:cNvSpPr>
            <a:spLocks noGrp="1"/>
          </p:cNvSpPr>
          <p:nvPr>
            <p:ph type="pic" sz="quarter" idx="13" hasCustomPrompt="1"/>
          </p:nvPr>
        </p:nvSpPr>
        <p:spPr>
          <a:xfrm>
            <a:off x="432000" y="1530000"/>
            <a:ext cx="2160000" cy="54000"/>
          </a:xfrm>
          <a:solidFill>
            <a:schemeClr val="tx1"/>
          </a:solidFill>
        </p:spPr>
        <p:txBody>
          <a:bodyPr/>
          <a:lstStyle>
            <a:lvl1pPr>
              <a:defRPr sz="100" b="0" baseline="0">
                <a:solidFill>
                  <a:schemeClr val="tx1"/>
                </a:solidFill>
              </a:defRPr>
            </a:lvl1pPr>
          </a:lstStyle>
          <a:p>
            <a:r>
              <a:rPr lang="en-GB" dirty="0"/>
              <a:t> </a:t>
            </a:r>
          </a:p>
        </p:txBody>
      </p:sp>
      <p:sp>
        <p:nvSpPr>
          <p:cNvPr id="13" name="Picture Placeholder 12"/>
          <p:cNvSpPr>
            <a:spLocks noGrp="1"/>
          </p:cNvSpPr>
          <p:nvPr>
            <p:ph type="pic" sz="quarter" idx="14"/>
          </p:nvPr>
        </p:nvSpPr>
        <p:spPr>
          <a:xfrm>
            <a:off x="432000" y="3096000"/>
            <a:ext cx="1080000" cy="1080000"/>
          </a:xfrm>
        </p:spPr>
        <p:txBody>
          <a:bodyPr/>
          <a:lstStyle>
            <a:lvl1pPr>
              <a:defRPr sz="1000" b="0"/>
            </a:lvl1pPr>
          </a:lstStyle>
          <a:p>
            <a:r>
              <a:rPr lang="en-GB"/>
              <a:t>Click icon to add picture</a:t>
            </a:r>
          </a:p>
        </p:txBody>
      </p:sp>
      <p:sp>
        <p:nvSpPr>
          <p:cNvPr id="14" name="Picture Placeholder 12"/>
          <p:cNvSpPr>
            <a:spLocks noGrp="1"/>
          </p:cNvSpPr>
          <p:nvPr>
            <p:ph type="pic" sz="quarter" idx="15"/>
          </p:nvPr>
        </p:nvSpPr>
        <p:spPr>
          <a:xfrm>
            <a:off x="3312000" y="3096000"/>
            <a:ext cx="1080000" cy="1080000"/>
          </a:xfrm>
        </p:spPr>
        <p:txBody>
          <a:bodyPr/>
          <a:lstStyle>
            <a:lvl1pPr>
              <a:defRPr sz="1000" b="0"/>
            </a:lvl1pPr>
          </a:lstStyle>
          <a:p>
            <a:r>
              <a:rPr lang="en-GB"/>
              <a:t>Click icon to add picture</a:t>
            </a:r>
          </a:p>
        </p:txBody>
      </p:sp>
      <p:sp>
        <p:nvSpPr>
          <p:cNvPr id="15" name="Picture Placeholder 12"/>
          <p:cNvSpPr>
            <a:spLocks noGrp="1"/>
          </p:cNvSpPr>
          <p:nvPr>
            <p:ph type="pic" sz="quarter" idx="16"/>
          </p:nvPr>
        </p:nvSpPr>
        <p:spPr>
          <a:xfrm>
            <a:off x="4752000" y="3096000"/>
            <a:ext cx="1080000" cy="1080000"/>
          </a:xfrm>
        </p:spPr>
        <p:txBody>
          <a:bodyPr/>
          <a:lstStyle>
            <a:lvl1pPr>
              <a:defRPr sz="1000" b="0"/>
            </a:lvl1pPr>
          </a:lstStyle>
          <a:p>
            <a:r>
              <a:rPr lang="en-GB"/>
              <a:t>Click icon to add picture</a:t>
            </a:r>
          </a:p>
        </p:txBody>
      </p:sp>
      <p:sp>
        <p:nvSpPr>
          <p:cNvPr id="16" name="Picture Placeholder 12"/>
          <p:cNvSpPr>
            <a:spLocks noGrp="1"/>
          </p:cNvSpPr>
          <p:nvPr>
            <p:ph type="pic" sz="quarter" idx="17"/>
          </p:nvPr>
        </p:nvSpPr>
        <p:spPr>
          <a:xfrm>
            <a:off x="6192000" y="3096000"/>
            <a:ext cx="1080000" cy="1080000"/>
          </a:xfrm>
        </p:spPr>
        <p:txBody>
          <a:bodyPr/>
          <a:lstStyle>
            <a:lvl1pPr>
              <a:defRPr sz="1000" b="0"/>
            </a:lvl1pPr>
          </a:lstStyle>
          <a:p>
            <a:r>
              <a:rPr lang="en-GB"/>
              <a:t>Click icon to add picture</a:t>
            </a:r>
          </a:p>
        </p:txBody>
      </p:sp>
      <p:sp>
        <p:nvSpPr>
          <p:cNvPr id="18" name="Picture Placeholder 12"/>
          <p:cNvSpPr>
            <a:spLocks noGrp="1"/>
          </p:cNvSpPr>
          <p:nvPr>
            <p:ph type="pic" sz="quarter" idx="19"/>
          </p:nvPr>
        </p:nvSpPr>
        <p:spPr>
          <a:xfrm>
            <a:off x="7632000" y="3096000"/>
            <a:ext cx="1080000" cy="1080000"/>
          </a:xfrm>
        </p:spPr>
        <p:txBody>
          <a:bodyPr/>
          <a:lstStyle>
            <a:lvl1pPr>
              <a:defRPr sz="1000" b="0"/>
            </a:lvl1pPr>
          </a:lstStyle>
          <a:p>
            <a:r>
              <a:rPr lang="en-GB"/>
              <a:t>Click icon to add picture</a:t>
            </a:r>
          </a:p>
        </p:txBody>
      </p:sp>
      <p:sp>
        <p:nvSpPr>
          <p:cNvPr id="21"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
        <p:nvSpPr>
          <p:cNvPr id="17" name="Picture Placeholder 12"/>
          <p:cNvSpPr>
            <a:spLocks noGrp="1"/>
          </p:cNvSpPr>
          <p:nvPr>
            <p:ph type="pic" sz="quarter" idx="21"/>
          </p:nvPr>
        </p:nvSpPr>
        <p:spPr>
          <a:xfrm>
            <a:off x="1872000" y="3096000"/>
            <a:ext cx="1080000" cy="1080000"/>
          </a:xfrm>
        </p:spPr>
        <p:txBody>
          <a:bodyPr/>
          <a:lstStyle>
            <a:lvl1pPr>
              <a:defRPr sz="1000" b="0"/>
            </a:lvl1pPr>
          </a:lstStyle>
          <a:p>
            <a:r>
              <a:rPr lang="en-GB"/>
              <a:t>Click icon to add picture</a:t>
            </a:r>
          </a:p>
        </p:txBody>
      </p:sp>
    </p:spTree>
    <p:extLst>
      <p:ext uri="{BB962C8B-B14F-4D97-AF65-F5344CB8AC3E}">
        <p14:creationId xmlns:p14="http://schemas.microsoft.com/office/powerpoint/2010/main" val="183940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5796000" cy="4032000"/>
          </a:xfrm>
        </p:spPr>
        <p:txBody>
          <a:bodyPr/>
          <a:lstStyle>
            <a:lvl1pPr>
              <a:lnSpc>
                <a:spcPct val="85000"/>
              </a:lnSpc>
              <a:defRPr sz="2100" b="0"/>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p>
            <a:r>
              <a:rPr lang="en-US" dirty="0"/>
              <a:t>Lomas &amp; Almeida</a:t>
            </a:r>
            <a:endParaRPr lang="en-GB" dirty="0"/>
          </a:p>
        </p:txBody>
      </p:sp>
      <p:sp>
        <p:nvSpPr>
          <p:cNvPr id="5" name="Footer Placeholder 4"/>
          <p:cNvSpPr>
            <a:spLocks noGrp="1"/>
          </p:cNvSpPr>
          <p:nvPr>
            <p:ph type="ftr" sz="quarter" idx="11"/>
          </p:nvPr>
        </p:nvSpPr>
        <p:spPr/>
        <p:txBody>
          <a:bodyPr/>
          <a:lstStyle/>
          <a:p>
            <a:r>
              <a:rPr lang="en-GB" dirty="0"/>
              <a:t>AI and Regulation – 2021</a:t>
            </a:r>
          </a:p>
          <a:p>
            <a:endParaRPr lang="en-GB" dirty="0"/>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8"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1786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2000" y="432000"/>
            <a:ext cx="5796000" cy="4032000"/>
          </a:xfrm>
        </p:spPr>
        <p:txBody>
          <a:bodyPr/>
          <a:lstStyle>
            <a:lvl1pPr>
              <a:lnSpc>
                <a:spcPct val="85000"/>
              </a:lnSpc>
              <a:defRPr sz="2100" b="0">
                <a:solidFill>
                  <a:schemeClr val="bg1"/>
                </a:solidFill>
              </a:defRPr>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cxnSp>
        <p:nvCxnSpPr>
          <p:cNvPr id="8" name="Straight Connector 7"/>
          <p:cNvCxnSpPr/>
          <p:nvPr userDrawn="1"/>
        </p:nvCxnSpPr>
        <p:spPr>
          <a:xfrm>
            <a:off x="432000" y="360000"/>
            <a:ext cx="828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10" name="Straight Connector 9"/>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39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788000" y="1224000"/>
            <a:ext cx="3924000" cy="3240000"/>
          </a:xfrm>
        </p:spPr>
        <p:txBody>
          <a:bodyPr/>
          <a:lstStyle>
            <a:lvl1pPr>
              <a:defRPr sz="1300"/>
            </a:lvl1pPr>
            <a:lvl2pPr>
              <a:defRPr sz="1300"/>
            </a:lvl2pPr>
            <a:lvl3pPr indent="-180000">
              <a:defRPr sz="1300"/>
            </a:lvl3pPr>
            <a:lvl4pPr indent="-180000">
              <a:defRPr sz="1300"/>
            </a:lvl4pPr>
            <a:lvl5pPr indent="-180000">
              <a:defRPr sz="1300" baseline="0"/>
            </a:lvl5pPr>
            <a:lvl6pPr indent="-180000">
              <a:defRPr sz="130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3924000" cy="468000"/>
          </a:xfrm>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788000" y="432000"/>
            <a:ext cx="3924000" cy="39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6839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102000" y="1224000"/>
            <a:ext cx="2610000" cy="3096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3267000" y="1224000"/>
            <a:ext cx="2610000" cy="3096000"/>
          </a:xfrm>
        </p:spPr>
        <p:txBody>
          <a:bodyPr/>
          <a:lstStyle>
            <a:lvl1pPr>
              <a:defRPr sz="1200" b="0"/>
            </a:lvl1pPr>
          </a:lstStyle>
          <a:p>
            <a:r>
              <a:rPr lang="en-GB"/>
              <a:t>Click icon to add picture</a:t>
            </a:r>
            <a:endParaRPr lang="en-GB" dirty="0"/>
          </a:p>
        </p:txBody>
      </p:sp>
      <p:sp>
        <p:nvSpPr>
          <p:cNvPr id="10" name="Picture Placeholder 8"/>
          <p:cNvSpPr>
            <a:spLocks noGrp="1"/>
          </p:cNvSpPr>
          <p:nvPr>
            <p:ph type="pic" sz="quarter" idx="15"/>
          </p:nvPr>
        </p:nvSpPr>
        <p:spPr>
          <a:xfrm>
            <a:off x="432000" y="1224000"/>
            <a:ext cx="2610000" cy="3096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2218596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1 large 2 small)">
    <p:spTree>
      <p:nvGrpSpPr>
        <p:cNvPr id="1" name=""/>
        <p:cNvGrpSpPr/>
        <p:nvPr/>
      </p:nvGrpSpPr>
      <p:grpSpPr>
        <a:xfrm>
          <a:off x="0" y="0"/>
          <a:ext cx="0" cy="0"/>
          <a:chOff x="0" y="0"/>
          <a:chExt cx="0" cy="0"/>
        </a:xfrm>
      </p:grpSpPr>
      <p:sp>
        <p:nvSpPr>
          <p:cNvPr id="10" name="Picture Placeholder 8"/>
          <p:cNvSpPr>
            <a:spLocks noGrp="1"/>
          </p:cNvSpPr>
          <p:nvPr>
            <p:ph type="pic" sz="quarter" idx="15"/>
          </p:nvPr>
        </p:nvSpPr>
        <p:spPr>
          <a:xfrm>
            <a:off x="432000" y="1224000"/>
            <a:ext cx="6120000" cy="2700000"/>
          </a:xfrm>
        </p:spPr>
        <p:txBody>
          <a:bodyPr/>
          <a:lstStyle>
            <a:lvl1pPr>
              <a:defRPr sz="1200" b="0"/>
            </a:lvl1pPr>
          </a:lstStyle>
          <a:p>
            <a:r>
              <a:rPr lang="en-GB"/>
              <a:t>Click icon to add picture</a:t>
            </a:r>
            <a:endParaRPr lang="en-GB" dirty="0"/>
          </a:p>
        </p:txBody>
      </p:sp>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966000" y="1224000"/>
            <a:ext cx="1746000" cy="1224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6966000" y="2700000"/>
            <a:ext cx="1746000" cy="12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30102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32000" y="1332000"/>
            <a:ext cx="1008000" cy="1548000"/>
          </a:xfrm>
        </p:spPr>
        <p:txBody>
          <a:bodyPr/>
          <a:lstStyle>
            <a:lvl1pPr>
              <a:defRPr sz="1200" b="0"/>
            </a:lvl1pPr>
          </a:lstStyle>
          <a:p>
            <a:r>
              <a:rPr lang="en-GB"/>
              <a:t>Click icon to add picture</a:t>
            </a:r>
            <a:endParaRPr lang="en-GB" dirty="0"/>
          </a:p>
        </p:txBody>
      </p:sp>
      <p:sp>
        <p:nvSpPr>
          <p:cNvPr id="8" name="Content Placeholder 2"/>
          <p:cNvSpPr>
            <a:spLocks noGrp="1"/>
          </p:cNvSpPr>
          <p:nvPr>
            <p:ph sz="half" idx="14"/>
          </p:nvPr>
        </p:nvSpPr>
        <p:spPr>
          <a:xfrm>
            <a:off x="164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0" name="Picture Placeholder 8"/>
          <p:cNvSpPr>
            <a:spLocks noGrp="1"/>
          </p:cNvSpPr>
          <p:nvPr>
            <p:ph type="pic" sz="quarter" idx="15"/>
          </p:nvPr>
        </p:nvSpPr>
        <p:spPr>
          <a:xfrm>
            <a:off x="1644000" y="1332000"/>
            <a:ext cx="1008000" cy="1548000"/>
          </a:xfrm>
        </p:spPr>
        <p:txBody>
          <a:bodyPr/>
          <a:lstStyle>
            <a:lvl1pPr>
              <a:defRPr sz="1200" b="0"/>
            </a:lvl1pPr>
          </a:lstStyle>
          <a:p>
            <a:r>
              <a:rPr lang="en-GB"/>
              <a:t>Click icon to add picture</a:t>
            </a:r>
            <a:endParaRPr lang="en-GB" dirty="0"/>
          </a:p>
        </p:txBody>
      </p:sp>
      <p:sp>
        <p:nvSpPr>
          <p:cNvPr id="11" name="Content Placeholder 2"/>
          <p:cNvSpPr>
            <a:spLocks noGrp="1"/>
          </p:cNvSpPr>
          <p:nvPr>
            <p:ph sz="half" idx="16"/>
          </p:nvPr>
        </p:nvSpPr>
        <p:spPr>
          <a:xfrm>
            <a:off x="2856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2" name="Picture Placeholder 8"/>
          <p:cNvSpPr>
            <a:spLocks noGrp="1"/>
          </p:cNvSpPr>
          <p:nvPr>
            <p:ph type="pic" sz="quarter" idx="17"/>
          </p:nvPr>
        </p:nvSpPr>
        <p:spPr>
          <a:xfrm>
            <a:off x="2856000" y="1332000"/>
            <a:ext cx="1008000" cy="1548000"/>
          </a:xfrm>
        </p:spPr>
        <p:txBody>
          <a:bodyPr/>
          <a:lstStyle>
            <a:lvl1pPr>
              <a:defRPr sz="1200" b="0"/>
            </a:lvl1pPr>
          </a:lstStyle>
          <a:p>
            <a:r>
              <a:rPr lang="en-GB"/>
              <a:t>Click icon to add picture</a:t>
            </a:r>
            <a:endParaRPr lang="en-GB" dirty="0"/>
          </a:p>
        </p:txBody>
      </p:sp>
      <p:sp>
        <p:nvSpPr>
          <p:cNvPr id="13" name="Content Placeholder 2"/>
          <p:cNvSpPr>
            <a:spLocks noGrp="1"/>
          </p:cNvSpPr>
          <p:nvPr>
            <p:ph sz="half" idx="18"/>
          </p:nvPr>
        </p:nvSpPr>
        <p:spPr>
          <a:xfrm>
            <a:off x="4068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4" name="Picture Placeholder 8"/>
          <p:cNvSpPr>
            <a:spLocks noGrp="1"/>
          </p:cNvSpPr>
          <p:nvPr>
            <p:ph type="pic" sz="quarter" idx="19"/>
          </p:nvPr>
        </p:nvSpPr>
        <p:spPr>
          <a:xfrm>
            <a:off x="4068000" y="1332000"/>
            <a:ext cx="1008000" cy="1548000"/>
          </a:xfrm>
        </p:spPr>
        <p:txBody>
          <a:bodyPr/>
          <a:lstStyle>
            <a:lvl1pPr>
              <a:defRPr sz="1200" b="0"/>
            </a:lvl1pPr>
          </a:lstStyle>
          <a:p>
            <a:r>
              <a:rPr lang="en-GB"/>
              <a:t>Click icon to add picture</a:t>
            </a:r>
            <a:endParaRPr lang="en-GB" dirty="0"/>
          </a:p>
        </p:txBody>
      </p:sp>
      <p:sp>
        <p:nvSpPr>
          <p:cNvPr id="15" name="Content Placeholder 2"/>
          <p:cNvSpPr>
            <a:spLocks noGrp="1"/>
          </p:cNvSpPr>
          <p:nvPr>
            <p:ph sz="half" idx="20"/>
          </p:nvPr>
        </p:nvSpPr>
        <p:spPr>
          <a:xfrm>
            <a:off x="5280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6" name="Picture Placeholder 8"/>
          <p:cNvSpPr>
            <a:spLocks noGrp="1"/>
          </p:cNvSpPr>
          <p:nvPr>
            <p:ph type="pic" sz="quarter" idx="21"/>
          </p:nvPr>
        </p:nvSpPr>
        <p:spPr>
          <a:xfrm>
            <a:off x="5280000" y="1332000"/>
            <a:ext cx="1008000" cy="1548000"/>
          </a:xfrm>
        </p:spPr>
        <p:txBody>
          <a:bodyPr/>
          <a:lstStyle>
            <a:lvl1pPr>
              <a:defRPr sz="1200" b="0"/>
            </a:lvl1pPr>
          </a:lstStyle>
          <a:p>
            <a:r>
              <a:rPr lang="en-GB"/>
              <a:t>Click icon to add picture</a:t>
            </a:r>
            <a:endParaRPr lang="en-GB" dirty="0"/>
          </a:p>
        </p:txBody>
      </p:sp>
      <p:sp>
        <p:nvSpPr>
          <p:cNvPr id="17" name="Content Placeholder 2"/>
          <p:cNvSpPr>
            <a:spLocks noGrp="1"/>
          </p:cNvSpPr>
          <p:nvPr>
            <p:ph sz="half" idx="22"/>
          </p:nvPr>
        </p:nvSpPr>
        <p:spPr>
          <a:xfrm>
            <a:off x="649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8" name="Picture Placeholder 8"/>
          <p:cNvSpPr>
            <a:spLocks noGrp="1"/>
          </p:cNvSpPr>
          <p:nvPr>
            <p:ph type="pic" sz="quarter" idx="23"/>
          </p:nvPr>
        </p:nvSpPr>
        <p:spPr>
          <a:xfrm>
            <a:off x="6492000" y="1332000"/>
            <a:ext cx="1008000" cy="1548000"/>
          </a:xfrm>
        </p:spPr>
        <p:txBody>
          <a:bodyPr/>
          <a:lstStyle>
            <a:lvl1pPr>
              <a:defRPr sz="1200" b="0"/>
            </a:lvl1pPr>
          </a:lstStyle>
          <a:p>
            <a:r>
              <a:rPr lang="en-GB"/>
              <a:t>Click icon to add picture</a:t>
            </a:r>
            <a:endParaRPr lang="en-GB" dirty="0"/>
          </a:p>
        </p:txBody>
      </p:sp>
      <p:sp>
        <p:nvSpPr>
          <p:cNvPr id="19" name="Content Placeholder 2"/>
          <p:cNvSpPr>
            <a:spLocks noGrp="1"/>
          </p:cNvSpPr>
          <p:nvPr>
            <p:ph sz="half" idx="24"/>
          </p:nvPr>
        </p:nvSpPr>
        <p:spPr>
          <a:xfrm>
            <a:off x="770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20" name="Picture Placeholder 8"/>
          <p:cNvSpPr>
            <a:spLocks noGrp="1"/>
          </p:cNvSpPr>
          <p:nvPr>
            <p:ph type="pic" sz="quarter" idx="25"/>
          </p:nvPr>
        </p:nvSpPr>
        <p:spPr>
          <a:xfrm>
            <a:off x="7704000" y="1332000"/>
            <a:ext cx="1008000" cy="1548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3862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a:xfrm>
            <a:off x="432000" y="4723200"/>
            <a:ext cx="828000" cy="144000"/>
          </a:xfrm>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a:xfrm>
            <a:off x="1296000" y="4849200"/>
            <a:ext cx="5400000" cy="144000"/>
          </a:xfrm>
        </p:spPr>
        <p:txBody>
          <a:bodyPr/>
          <a:lstStyle>
            <a:lvl1pPr>
              <a:defRPr>
                <a:solidFill>
                  <a:schemeClr val="bg1"/>
                </a:solidFill>
              </a:defRPr>
            </a:lvl1pPr>
          </a:lstStyle>
          <a:p>
            <a:r>
              <a:rPr lang="en-GB" dirty="0"/>
              <a:t>Presentation Title</a:t>
            </a:r>
          </a:p>
        </p:txBody>
      </p:sp>
      <p:sp>
        <p:nvSpPr>
          <p:cNvPr id="4" name="Slide Number Placeholder 3"/>
          <p:cNvSpPr>
            <a:spLocks noGrp="1"/>
          </p:cNvSpPr>
          <p:nvPr>
            <p:ph type="sldNum" sz="quarter" idx="12"/>
          </p:nvPr>
        </p:nvSpPr>
        <p:spPr>
          <a:xfrm>
            <a:off x="8172000" y="4723200"/>
            <a:ext cx="540000" cy="144000"/>
          </a:xfrm>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bg1"/>
                </a:solidFill>
              </a:defRPr>
            </a:lvl1pPr>
          </a:lstStyle>
          <a:p>
            <a:r>
              <a:rPr lang="en-GB"/>
              <a:t>Click to edit Master title style</a:t>
            </a:r>
            <a:endParaRPr lang="en-GB" dirty="0"/>
          </a:p>
        </p:txBody>
      </p:sp>
      <p:sp>
        <p:nvSpPr>
          <p:cNvPr id="11"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949248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Image only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71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mage only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65247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pic>
        <p:nvPicPr>
          <p:cNvPr id="10" name="Picture 9"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57200"/>
            <a:ext cx="1208637" cy="504000"/>
          </a:xfrm>
          <a:prstGeom prst="rect">
            <a:avLst/>
          </a:prstGeom>
        </p:spPr>
      </p:pic>
    </p:spTree>
    <p:extLst>
      <p:ext uri="{BB962C8B-B14F-4D97-AF65-F5344CB8AC3E}">
        <p14:creationId xmlns:p14="http://schemas.microsoft.com/office/powerpoint/2010/main" val="238281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 Details +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641506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r>
              <a:rPr lang="en-US"/>
              <a:t>23/09/2016</a:t>
            </a:r>
            <a:endParaRPr lang="en-GB"/>
          </a:p>
        </p:txBody>
      </p:sp>
      <p:sp>
        <p:nvSpPr>
          <p:cNvPr id="4" name="Footer Placeholder 3"/>
          <p:cNvSpPr>
            <a:spLocks noGrp="1"/>
          </p:cNvSpPr>
          <p:nvPr>
            <p:ph type="ftr" sz="quarter" idx="11"/>
          </p:nvPr>
        </p:nvSpPr>
        <p:spPr/>
        <p:txBody>
          <a:bodyPr/>
          <a:lstStyle/>
          <a:p>
            <a:r>
              <a:rPr lang="en-GB"/>
              <a:t>Presentation Title</a:t>
            </a:r>
          </a:p>
        </p:txBody>
      </p:sp>
      <p:sp>
        <p:nvSpPr>
          <p:cNvPr id="5" name="Slide Number Placeholder 4"/>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6"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745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dark b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4" name="Picture 13"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5"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40113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280786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57697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31035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308437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8" name="Title 7"/>
          <p:cNvSpPr>
            <a:spLocks noGrp="1"/>
          </p:cNvSpPr>
          <p:nvPr>
            <p:ph type="title"/>
          </p:nvPr>
        </p:nvSpPr>
        <p:spPr>
          <a:xfrm>
            <a:off x="432000" y="1710000"/>
            <a:ext cx="8280000" cy="612000"/>
          </a:xfrm>
        </p:spPr>
        <p:txBody>
          <a:bodyPr/>
          <a:lstStyle>
            <a:lvl1pPr>
              <a:defRPr sz="3400" b="0">
                <a:solidFill>
                  <a:schemeClr val="tx1"/>
                </a:solidFill>
              </a:defRPr>
            </a:lvl1pPr>
          </a:lstStyle>
          <a:p>
            <a:r>
              <a:rPr lang="en-GB"/>
              <a:t>Click to edit Master title style</a:t>
            </a:r>
            <a:endParaRPr lang="en-GB" dirty="0"/>
          </a:p>
        </p:txBody>
      </p:sp>
      <p:sp>
        <p:nvSpPr>
          <p:cNvPr id="11" name="Picture Placeholder 10"/>
          <p:cNvSpPr>
            <a:spLocks noGrp="1"/>
          </p:cNvSpPr>
          <p:nvPr>
            <p:ph type="pic" sz="quarter" idx="14" hasCustomPrompt="1"/>
          </p:nvPr>
        </p:nvSpPr>
        <p:spPr>
          <a:xfrm>
            <a:off x="432000" y="160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9104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prstClr val="black"/>
                </a:solidFill>
                <a:effectLst/>
                <a:uLnTx/>
                <a:uFillTx/>
                <a:latin typeface="+mn-lt"/>
                <a:ea typeface="+mn-ea"/>
                <a:cs typeface="+mn-cs"/>
              </a:rPr>
              <a:t>The Alan Turing Institute</a:t>
            </a:r>
          </a:p>
        </p:txBody>
      </p:sp>
      <p:sp>
        <p:nvSpPr>
          <p:cNvPr id="2" name="Title Placeholder 1"/>
          <p:cNvSpPr>
            <a:spLocks noGrp="1"/>
          </p:cNvSpPr>
          <p:nvPr>
            <p:ph type="title"/>
          </p:nvPr>
        </p:nvSpPr>
        <p:spPr>
          <a:xfrm>
            <a:off x="432000" y="432000"/>
            <a:ext cx="8280000" cy="468000"/>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32000" y="1224000"/>
            <a:ext cx="8280000" cy="3240000"/>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2"/>
          </p:nvPr>
        </p:nvSpPr>
        <p:spPr>
          <a:xfrm>
            <a:off x="432000" y="4723200"/>
            <a:ext cx="828000" cy="144000"/>
          </a:xfrm>
          <a:prstGeom prst="rect">
            <a:avLst/>
          </a:prstGeom>
        </p:spPr>
        <p:txBody>
          <a:bodyPr vert="horz" lIns="0" tIns="0" rIns="0" bIns="0" rtlCol="0" anchor="b" anchorCtr="0">
            <a:noAutofit/>
          </a:bodyPr>
          <a:lstStyle>
            <a:lvl1pPr algn="l">
              <a:defRPr sz="800">
                <a:solidFill>
                  <a:schemeClr val="tx1"/>
                </a:solidFill>
              </a:defRPr>
            </a:lvl1pPr>
          </a:lstStyle>
          <a:p>
            <a:r>
              <a:rPr lang="en-US" dirty="0"/>
              <a:t>23/09/2016</a:t>
            </a:r>
            <a:endParaRPr lang="en-GB" dirty="0"/>
          </a:p>
        </p:txBody>
      </p:sp>
      <p:sp>
        <p:nvSpPr>
          <p:cNvPr id="5" name="Footer Placeholder 4"/>
          <p:cNvSpPr>
            <a:spLocks noGrp="1"/>
          </p:cNvSpPr>
          <p:nvPr>
            <p:ph type="ftr" sz="quarter" idx="3"/>
          </p:nvPr>
        </p:nvSpPr>
        <p:spPr>
          <a:xfrm>
            <a:off x="1296000" y="4849200"/>
            <a:ext cx="5400000" cy="144000"/>
          </a:xfrm>
          <a:prstGeom prst="rect">
            <a:avLst/>
          </a:prstGeom>
        </p:spPr>
        <p:txBody>
          <a:bodyPr vert="horz" lIns="0" tIns="0" rIns="0" bIns="0" rtlCol="0" anchor="b" anchorCtr="0">
            <a:noAutofit/>
          </a:bodyPr>
          <a:lstStyle>
            <a:lvl1pPr algn="l">
              <a:defRPr sz="800">
                <a:solidFill>
                  <a:schemeClr val="tx1"/>
                </a:solidFill>
              </a:defRPr>
            </a:lvl1pPr>
          </a:lstStyle>
          <a:p>
            <a:r>
              <a:rPr lang="en-GB" dirty="0"/>
              <a:t>Presentation Title</a:t>
            </a:r>
          </a:p>
        </p:txBody>
      </p:sp>
      <p:sp>
        <p:nvSpPr>
          <p:cNvPr id="6" name="Slide Number Placeholder 5"/>
          <p:cNvSpPr>
            <a:spLocks noGrp="1"/>
          </p:cNvSpPr>
          <p:nvPr>
            <p:ph type="sldNum" sz="quarter" idx="4"/>
          </p:nvPr>
        </p:nvSpPr>
        <p:spPr>
          <a:xfrm>
            <a:off x="8172000" y="4723200"/>
            <a:ext cx="540000" cy="144000"/>
          </a:xfrm>
          <a:prstGeom prst="rect">
            <a:avLst/>
          </a:prstGeom>
        </p:spPr>
        <p:txBody>
          <a:bodyPr vert="horz" lIns="0" tIns="0" rIns="0" bIns="0" rtlCol="0" anchor="b" anchorCtr="0">
            <a:noAutofit/>
          </a:bodyPr>
          <a:lstStyle>
            <a:lvl1pPr algn="r">
              <a:defRPr sz="800" b="1">
                <a:solidFill>
                  <a:schemeClr val="tx1"/>
                </a:solidFill>
              </a:defRPr>
            </a:lvl1pPr>
          </a:lstStyle>
          <a:p>
            <a:fld id="{0B868178-02AE-42FC-958D-6B8F13B60175}" type="slidenum">
              <a:rPr lang="en-GB" smtClean="0"/>
              <a:pPr/>
              <a:t>‹#›</a:t>
            </a:fld>
            <a:endParaRPr lang="en-GB" dirty="0"/>
          </a:p>
        </p:txBody>
      </p:sp>
      <p:cxnSp>
        <p:nvCxnSpPr>
          <p:cNvPr id="11" name="Straight Connector 10"/>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66" r:id="rId3"/>
    <p:sldLayoutId id="2147483667" r:id="rId4"/>
    <p:sldLayoutId id="2147483661" r:id="rId5"/>
    <p:sldLayoutId id="2147483664" r:id="rId6"/>
    <p:sldLayoutId id="2147483665" r:id="rId7"/>
    <p:sldLayoutId id="2147483660" r:id="rId8"/>
    <p:sldLayoutId id="2147483662" r:id="rId9"/>
    <p:sldLayoutId id="2147483677" r:id="rId10"/>
    <p:sldLayoutId id="2147483650" r:id="rId11"/>
    <p:sldLayoutId id="2147483672" r:id="rId12"/>
    <p:sldLayoutId id="2147483663" r:id="rId13"/>
    <p:sldLayoutId id="2147483673" r:id="rId14"/>
    <p:sldLayoutId id="2147483652" r:id="rId15"/>
    <p:sldLayoutId id="2147483657" r:id="rId16"/>
    <p:sldLayoutId id="2147483674" r:id="rId17"/>
    <p:sldLayoutId id="2147483679" r:id="rId18"/>
    <p:sldLayoutId id="2147483670" r:id="rId19"/>
    <p:sldLayoutId id="2147483659" r:id="rId20"/>
    <p:sldLayoutId id="2147483669" r:id="rId21"/>
    <p:sldLayoutId id="2147483680" r:id="rId22"/>
    <p:sldLayoutId id="2147483676" r:id="rId23"/>
    <p:sldLayoutId id="2147483654" r:id="rId24"/>
    <p:sldLayoutId id="2147483655" r:id="rId25"/>
  </p:sldLayoutIdLst>
  <p:hf hdr="0"/>
  <p:txStyles>
    <p:title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p:titleStyle>
    <p:bodyStyle>
      <a:lvl1pPr marL="0" indent="0" algn="l" defTabSz="914400" rtl="0" eaLnBrk="1" latinLnBrk="0" hangingPunct="1">
        <a:spcBef>
          <a:spcPts val="0"/>
        </a:spcBef>
        <a:spcAft>
          <a:spcPts val="0"/>
        </a:spcAft>
        <a:buFont typeface="Arial" panose="020B0604020202020204" pitchFamily="34" charset="0"/>
        <a:buNone/>
        <a:defRPr sz="2100" b="1"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432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864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1296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digital-strategy.ec.europa.eu/en/policies/plan-ai"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osf.io/preprints/socarxiv/wg8fq/" TargetMode="External"/><Relationship Id="rId5" Type="http://schemas.openxmlformats.org/officeDocument/2006/relationships/hyperlink" Target="https://digital-strategy.ec.europa.eu/en/policies/eprivacy-regulation" TargetMode="External"/><Relationship Id="rId4" Type="http://schemas.openxmlformats.org/officeDocument/2006/relationships/hyperlink" Target="https://eur-lex.europa.eu/legal-content/EN/TXT/?qid=1623335154975&amp;uri=CELEX%3A52021PC020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rm.coe.int/responsability-and-ai-en/168097d9c5"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ico.org.uk/for-organisations/guide-to-data-protection/key-data-protection-themes/guidance-on-ai-and-data-protection/what-do-we-need-to-do-to-ensure-lawfulness-fairness-and-transparency-in-ai-systems/#howshouldweaddress"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ico.org.uk/for-organisations/guide-to-data-protection/key-data-protection-themes/guidance-on-ai-and-data-protec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nctad.org/page/data-protection-and-privacy-legislation-worldwide"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s://www.activemind.legal/law/" TargetMode="External"/><Relationship Id="rId4" Type="http://schemas.openxmlformats.org/officeDocument/2006/relationships/hyperlink" Target="https://www.dlapiperdataprotection.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co.org.uk/media/for-organisations/documents/2172937/gdpr-documentation-controller-template.xlsx"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ico.org.uk/for-organisations/guide-to-data-protection/key-data-protection-themes/explaining-decisions-made-with-artificial-intelligence/" TargetMode="External"/><Relationship Id="rId4" Type="http://schemas.openxmlformats.org/officeDocument/2006/relationships/hyperlink" Target="https://ico.org.uk/for-organisations/guide-to-data-protection/guide-to-the-general-data-protection-regulation-gdpr/accountability-and-governance/documentatio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igionline.org/articles/digital-platforms-require-global-governance-framework"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doi.org/10.1007/s43681-021-00039-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euters.com/article/us-amazon-com-jobs-automation-insight-idUSKCN1MK08G"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doi.org/10.30844/wi_2020_q1-ochman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868178-02AE-42FC-958D-6B8F13B60175}" type="slidenum">
              <a:rPr lang="en-GB" smtClean="0"/>
              <a:pPr/>
              <a:t>1</a:t>
            </a:fld>
            <a:endParaRPr lang="en-GB"/>
          </a:p>
        </p:txBody>
      </p:sp>
      <p:sp>
        <p:nvSpPr>
          <p:cNvPr id="5" name="Title 4"/>
          <p:cNvSpPr>
            <a:spLocks noGrp="1"/>
          </p:cNvSpPr>
          <p:nvPr>
            <p:ph type="title"/>
          </p:nvPr>
        </p:nvSpPr>
        <p:spPr>
          <a:xfrm>
            <a:off x="432000" y="987574"/>
            <a:ext cx="8280000" cy="1334426"/>
          </a:xfrm>
        </p:spPr>
        <p:txBody>
          <a:bodyPr/>
          <a:lstStyle/>
          <a:p>
            <a:r>
              <a:rPr lang="en-GB" dirty="0"/>
              <a:t>Activities and Reading </a:t>
            </a:r>
            <a:br>
              <a:rPr lang="en-GB" dirty="0"/>
            </a:br>
            <a:br>
              <a:rPr lang="en-GB" dirty="0"/>
            </a:br>
            <a:r>
              <a:rPr lang="en-GB" dirty="0"/>
              <a:t>Overview from sections</a:t>
            </a:r>
            <a:br>
              <a:rPr lang="en-GB" dirty="0"/>
            </a:br>
            <a:br>
              <a:rPr lang="en-GB" dirty="0"/>
            </a:br>
            <a:br>
              <a:rPr lang="en-GB" dirty="0"/>
            </a:br>
            <a:endParaRPr lang="en-GB" dirty="0"/>
          </a:p>
        </p:txBody>
      </p:sp>
      <p:sp>
        <p:nvSpPr>
          <p:cNvPr id="15" name="Picture Placeholder 14"/>
          <p:cNvSpPr>
            <a:spLocks noGrp="1"/>
          </p:cNvSpPr>
          <p:nvPr>
            <p:ph type="pic" sz="quarter" idx="14"/>
          </p:nvPr>
        </p:nvSpPr>
        <p:spPr/>
      </p:sp>
      <p:sp>
        <p:nvSpPr>
          <p:cNvPr id="6" name="TextBox 5">
            <a:extLst>
              <a:ext uri="{FF2B5EF4-FFF2-40B4-BE49-F238E27FC236}">
                <a16:creationId xmlns:a16="http://schemas.microsoft.com/office/drawing/2014/main" id="{E961A347-8490-B740-B9DF-F3B086E29078}"/>
              </a:ext>
            </a:extLst>
          </p:cNvPr>
          <p:cNvSpPr txBox="1"/>
          <p:nvPr/>
        </p:nvSpPr>
        <p:spPr>
          <a:xfrm>
            <a:off x="3517490" y="1895168"/>
            <a:ext cx="0" cy="0"/>
          </a:xfrm>
          <a:prstGeom prst="rect">
            <a:avLst/>
          </a:prstGeom>
          <a:noFill/>
        </p:spPr>
        <p:txBody>
          <a:bodyPr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41528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6 -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10</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68EFC7B-6579-4D4B-8104-BD434BD4EFAB}"/>
              </a:ext>
            </a:extLst>
          </p:cNvPr>
          <p:cNvSpPr txBox="1"/>
          <p:nvPr/>
        </p:nvSpPr>
        <p:spPr>
          <a:xfrm>
            <a:off x="397130" y="753796"/>
            <a:ext cx="8312195" cy="320087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dirty="0"/>
              <a:t>European Union's Coordinated Plan on Artificial Intelligence 2021 (</a:t>
            </a:r>
            <a:r>
              <a:rPr lang="en-US" sz="1600" dirty="0">
                <a:ea typeface="+mn-lt"/>
                <a:cs typeface="+mn-lt"/>
                <a:hlinkClick r:id="rId3"/>
              </a:rPr>
              <a:t>https://digital-strategy.ec.europa.eu/en/policies/plan-ai</a:t>
            </a:r>
            <a:r>
              <a:rPr lang="en-US" sz="1600" dirty="0">
                <a:ea typeface="+mn-lt"/>
                <a:cs typeface="+mn-lt"/>
              </a:rPr>
              <a:t>) alongside point 1 (Explanatory Context) of the proposed Artificial Intelligence Act: </a:t>
            </a:r>
            <a:r>
              <a:rPr lang="en-US" sz="1600" dirty="0">
                <a:ea typeface="+mn-lt"/>
                <a:cs typeface="+mn-lt"/>
                <a:hlinkClick r:id="rId4"/>
              </a:rPr>
              <a:t>https://eur-lex.europa.eu/legal-content/EN/TXT/?qid=1623335154975&amp;uri=CELEX%3A52021PC0206</a:t>
            </a:r>
            <a:r>
              <a:rPr lang="en-US" sz="1600" dirty="0">
                <a:ea typeface="+mn-lt"/>
                <a:cs typeface="+mn-lt"/>
              </a:rPr>
              <a:t> </a:t>
            </a:r>
            <a:endParaRPr lang="en-US">
              <a:ea typeface="+mn-lt"/>
              <a:cs typeface="+mn-lt"/>
            </a:endParaRPr>
          </a:p>
          <a:p>
            <a:endParaRPr lang="en-US" sz="1600" dirty="0">
              <a:cs typeface="Arial"/>
            </a:endParaRPr>
          </a:p>
          <a:p>
            <a:r>
              <a:rPr lang="en-US" sz="1600" dirty="0">
                <a:cs typeface="Arial"/>
              </a:rPr>
              <a:t>EU proposal for an </a:t>
            </a:r>
            <a:r>
              <a:rPr lang="en-US" sz="1600" dirty="0" err="1">
                <a:cs typeface="Arial"/>
              </a:rPr>
              <a:t>ePrivacy</a:t>
            </a:r>
            <a:r>
              <a:rPr lang="en-US" sz="1600" dirty="0">
                <a:cs typeface="Arial"/>
              </a:rPr>
              <a:t> Regulation: </a:t>
            </a:r>
            <a:r>
              <a:rPr lang="en-US" sz="1600" dirty="0">
                <a:ea typeface="+mn-lt"/>
                <a:cs typeface="+mn-lt"/>
                <a:hlinkClick r:id="rId5"/>
              </a:rPr>
              <a:t>https://digital-strategy.ec.europa.eu/en/policies/eprivacy-regulation</a:t>
            </a:r>
            <a:r>
              <a:rPr lang="en-US" sz="1600" dirty="0">
                <a:ea typeface="+mn-lt"/>
                <a:cs typeface="+mn-lt"/>
              </a:rPr>
              <a:t> </a:t>
            </a:r>
          </a:p>
          <a:p>
            <a:endParaRPr lang="en-US" sz="1600" dirty="0">
              <a:ea typeface="+mn-lt"/>
              <a:cs typeface="+mn-lt"/>
            </a:endParaRPr>
          </a:p>
          <a:p>
            <a:r>
              <a:rPr lang="en-US" sz="1600" dirty="0">
                <a:ea typeface="+mn-lt"/>
                <a:cs typeface="+mn-lt"/>
              </a:rPr>
              <a:t>Veale, M. and </a:t>
            </a:r>
            <a:r>
              <a:rPr lang="en-US" sz="1600" dirty="0" err="1">
                <a:ea typeface="+mn-lt"/>
                <a:cs typeface="+mn-lt"/>
              </a:rPr>
              <a:t>Borgesius</a:t>
            </a:r>
            <a:r>
              <a:rPr lang="en-US" sz="1600" dirty="0">
                <a:ea typeface="+mn-lt"/>
                <a:cs typeface="+mn-lt"/>
              </a:rPr>
              <a:t>, F.Z., 2021. Adtech and Real-Time Bidding under European Data Protection Law. Available at: </a:t>
            </a:r>
            <a:r>
              <a:rPr lang="en-US" sz="1600" dirty="0">
                <a:ea typeface="+mn-lt"/>
                <a:cs typeface="+mn-lt"/>
                <a:hlinkClick r:id="rId6"/>
              </a:rPr>
              <a:t>https://osf.io/preprints/socarxiv/wg8fq/</a:t>
            </a:r>
            <a:r>
              <a:rPr lang="en-US" sz="1600" dirty="0">
                <a:ea typeface="+mn-lt"/>
                <a:cs typeface="+mn-lt"/>
              </a:rPr>
              <a:t> </a:t>
            </a:r>
            <a:endParaRPr lang="en-US" sz="1600" dirty="0">
              <a:cs typeface="Arial"/>
            </a:endParaRPr>
          </a:p>
          <a:p>
            <a:endParaRPr lang="en-US" sz="1600" dirty="0">
              <a:cs typeface="Arial"/>
            </a:endParaRPr>
          </a:p>
          <a:p>
            <a:endParaRPr lang="en-US" sz="1600" dirty="0">
              <a:cs typeface="Arial"/>
            </a:endParaRPr>
          </a:p>
          <a:p>
            <a:endParaRPr lang="en-US" sz="1600" dirty="0">
              <a:cs typeface="Arial"/>
            </a:endParaRPr>
          </a:p>
        </p:txBody>
      </p:sp>
    </p:spTree>
    <p:extLst>
      <p:ext uri="{BB962C8B-B14F-4D97-AF65-F5344CB8AC3E}">
        <p14:creationId xmlns:p14="http://schemas.microsoft.com/office/powerpoint/2010/main" val="109050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US" altLang="en-US" sz="2000" dirty="0"/>
              <a:t>Readings and Activities Overview</a:t>
            </a:r>
            <a:br>
              <a:rPr lang="en-US" altLang="en-US" sz="2000" dirty="0"/>
            </a:b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2</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8" name="TextBox 7">
            <a:extLst>
              <a:ext uri="{FF2B5EF4-FFF2-40B4-BE49-F238E27FC236}">
                <a16:creationId xmlns:a16="http://schemas.microsoft.com/office/drawing/2014/main" id="{430DAC15-A3F7-41E0-B9C9-ACDABACC5F72}"/>
              </a:ext>
            </a:extLst>
          </p:cNvPr>
          <p:cNvSpPr txBox="1"/>
          <p:nvPr/>
        </p:nvSpPr>
        <p:spPr>
          <a:xfrm>
            <a:off x="5220072" y="538099"/>
            <a:ext cx="3700730" cy="3833851"/>
          </a:xfrm>
          <a:prstGeom prst="rect">
            <a:avLst/>
          </a:prstGeom>
          <a:noFill/>
        </p:spPr>
        <p:txBody>
          <a:bodyPr wrap="square" lIns="0" tIns="0" rIns="0" bIns="0" rtlCol="0">
            <a:noAutofit/>
          </a:bodyPr>
          <a:lstStyle/>
          <a:p>
            <a:pPr marR="0" algn="l" defTabSz="914400" rtl="0" eaLnBrk="1" fontAlgn="auto" latinLnBrk="0" hangingPunct="1">
              <a:lnSpc>
                <a:spcPct val="100000"/>
              </a:lnSpc>
              <a:spcBef>
                <a:spcPts val="0"/>
              </a:spcBef>
              <a:spcAft>
                <a:spcPts val="0"/>
              </a:spcAft>
              <a:buClrTx/>
              <a:buSzTx/>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Box 8">
            <a:extLst>
              <a:ext uri="{FF2B5EF4-FFF2-40B4-BE49-F238E27FC236}">
                <a16:creationId xmlns:a16="http://schemas.microsoft.com/office/drawing/2014/main" id="{0A440BF9-6690-4583-9123-89A392FDD046}"/>
              </a:ext>
            </a:extLst>
          </p:cNvPr>
          <p:cNvSpPr txBox="1"/>
          <p:nvPr/>
        </p:nvSpPr>
        <p:spPr>
          <a:xfrm>
            <a:off x="432000" y="900000"/>
            <a:ext cx="3924000" cy="3564000"/>
          </a:xfrm>
          <a:prstGeom prst="rect">
            <a:avLst/>
          </a:prstGeom>
        </p:spPr>
        <p:txBody>
          <a:bodyPr vert="horz" lIns="0" tIns="0" rIns="0" bIns="0" rtlCol="0" anchor="t" anchorCtr="0">
            <a:normAutofit/>
          </a:bodyPr>
          <a:lstStyle/>
          <a:p>
            <a:pPr marR="0" fontAlgn="auto">
              <a:spcAft>
                <a:spcPts val="600"/>
              </a:spcAft>
              <a:buClrTx/>
              <a:buSzTx/>
              <a:tabLst/>
            </a:pPr>
            <a:endParaRPr kumimoji="0" lang="en-GB" sz="1300" b="0" i="0" u="none" strike="noStrike" cap="none" spc="0" normalizeH="0" baseline="0" noProof="0" dirty="0">
              <a:ln>
                <a:noFill/>
              </a:ln>
              <a:effectLst/>
              <a:uLnTx/>
              <a:uFillTx/>
            </a:endParaRPr>
          </a:p>
        </p:txBody>
      </p:sp>
      <p:sp>
        <p:nvSpPr>
          <p:cNvPr id="14" name="Rectangle 13">
            <a:extLst>
              <a:ext uri="{FF2B5EF4-FFF2-40B4-BE49-F238E27FC236}">
                <a16:creationId xmlns:a16="http://schemas.microsoft.com/office/drawing/2014/main" id="{EAE6F788-A37B-45F1-BC2E-12120B965B70}"/>
              </a:ext>
            </a:extLst>
          </p:cNvPr>
          <p:cNvSpPr/>
          <p:nvPr/>
        </p:nvSpPr>
        <p:spPr>
          <a:xfrm>
            <a:off x="378719" y="538100"/>
            <a:ext cx="5460918" cy="369332"/>
          </a:xfrm>
          <a:prstGeom prst="rect">
            <a:avLst/>
          </a:prstGeom>
        </p:spPr>
        <p:txBody>
          <a:bodyPr wrap="square">
            <a:spAutoFit/>
          </a:bodyPr>
          <a:lstStyle/>
          <a:p>
            <a:r>
              <a:rPr lang="en-GB" altLang="en-US" dirty="0"/>
              <a:t> </a:t>
            </a:r>
          </a:p>
        </p:txBody>
      </p:sp>
      <p:pic>
        <p:nvPicPr>
          <p:cNvPr id="12" name="Picture 2" descr="Reading Icon – Free Download, PNG and Vector">
            <a:extLst>
              <a:ext uri="{FF2B5EF4-FFF2-40B4-BE49-F238E27FC236}">
                <a16:creationId xmlns:a16="http://schemas.microsoft.com/office/drawing/2014/main" id="{BFFF0073-9816-47D9-AA08-EBC9897BC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4303" y="1187374"/>
            <a:ext cx="2312267" cy="231226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045AFEF-BEC8-46EF-872C-75AC41729082}"/>
              </a:ext>
            </a:extLst>
          </p:cNvPr>
          <p:cNvSpPr txBox="1"/>
          <p:nvPr/>
        </p:nvSpPr>
        <p:spPr>
          <a:xfrm>
            <a:off x="107504" y="1317787"/>
            <a:ext cx="5256584" cy="1938992"/>
          </a:xfrm>
          <a:prstGeom prst="rect">
            <a:avLst/>
          </a:prstGeom>
          <a:noFill/>
        </p:spPr>
        <p:txBody>
          <a:bodyPr wrap="square">
            <a:spAutoFit/>
          </a:bodyPr>
          <a:lstStyle/>
          <a:p>
            <a:pPr marL="428625" indent="-428625">
              <a:buFont typeface="Arial" panose="020B0604020202020204" pitchFamily="34" charset="0"/>
              <a:buChar char="•"/>
            </a:pPr>
            <a:r>
              <a:rPr lang="en-GB" sz="2000" dirty="0">
                <a:latin typeface="+mj-lt"/>
                <a:cs typeface="Calibri" panose="020F0502020204030204" pitchFamily="34" charset="0"/>
              </a:rPr>
              <a:t>Readings and activities have been provided for the respective parts of each learning unit.</a:t>
            </a:r>
          </a:p>
          <a:p>
            <a:endParaRPr lang="en-GB" sz="2000" dirty="0">
              <a:latin typeface="+mj-lt"/>
              <a:cs typeface="Calibri" panose="020F0502020204030204" pitchFamily="34" charset="0"/>
            </a:endParaRPr>
          </a:p>
          <a:p>
            <a:pPr marL="428625" indent="-428625">
              <a:buFont typeface="Arial" panose="020B0604020202020204" pitchFamily="34" charset="0"/>
              <a:buChar char="•"/>
            </a:pPr>
            <a:r>
              <a:rPr lang="en-GB" sz="2000" dirty="0">
                <a:latin typeface="+mj-lt"/>
                <a:cs typeface="Calibri" panose="020F0502020204030204" pitchFamily="34" charset="0"/>
              </a:rPr>
              <a:t>These readings should form the point of departure for further reading.    </a:t>
            </a:r>
          </a:p>
        </p:txBody>
      </p:sp>
    </p:spTree>
    <p:extLst>
      <p:ext uri="{BB962C8B-B14F-4D97-AF65-F5344CB8AC3E}">
        <p14:creationId xmlns:p14="http://schemas.microsoft.com/office/powerpoint/2010/main" val="249582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1461"/>
            <a:ext cx="9001000" cy="788539"/>
          </a:xfrm>
        </p:spPr>
        <p:txBody>
          <a:bodyPr/>
          <a:lstStyle/>
          <a:p>
            <a:r>
              <a:rPr lang="en-GB" b="1" dirty="0"/>
              <a:t>Part 1-Activity: Mapping out the legislative and regulatory landscape</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3</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t>To map out the legislative context either for your organization or an organization you are familiar with. Consider:</a:t>
            </a:r>
          </a:p>
          <a:p>
            <a:pPr marL="342900" indent="-342900">
              <a:buFontTx/>
              <a:buChar char="-"/>
            </a:pPr>
            <a:r>
              <a:rPr lang="en-US" sz="2000" dirty="0"/>
              <a:t>What is the broad legislative context?</a:t>
            </a:r>
            <a:endParaRPr lang="en-US" sz="2000" dirty="0">
              <a:cs typeface="Arial"/>
            </a:endParaRPr>
          </a:p>
          <a:p>
            <a:pPr marL="342900" indent="-342900">
              <a:buFontTx/>
              <a:buChar char="-"/>
            </a:pPr>
            <a:r>
              <a:rPr lang="en-US" sz="2000" dirty="0"/>
              <a:t>Who are the regulators?</a:t>
            </a:r>
          </a:p>
          <a:p>
            <a:pPr marL="342900" indent="-342900">
              <a:buFontTx/>
              <a:buChar char="-"/>
            </a:pPr>
            <a:r>
              <a:rPr lang="en-US" sz="2000" dirty="0"/>
              <a:t>How/where/why might AI be developed/deployed?</a:t>
            </a:r>
          </a:p>
          <a:p>
            <a:pPr marL="342900" indent="-342900">
              <a:buFontTx/>
              <a:buChar char="-"/>
            </a:pPr>
            <a:r>
              <a:rPr lang="en-US" sz="2000" dirty="0"/>
              <a:t>Who are the stakeholders?</a:t>
            </a:r>
          </a:p>
          <a:p>
            <a:pPr marL="342900" indent="-342900">
              <a:buFontTx/>
              <a:buChar char="-"/>
            </a:pPr>
            <a:r>
              <a:rPr lang="en-US" sz="2000" dirty="0"/>
              <a:t>What could be the benefits of AI in this context?</a:t>
            </a:r>
          </a:p>
          <a:p>
            <a:pPr marL="342900" indent="-342900">
              <a:buFontTx/>
              <a:buChar char="-"/>
            </a:pPr>
            <a:r>
              <a:rPr lang="en-US" sz="2000" dirty="0"/>
              <a:t>What responsibilities exist?</a:t>
            </a:r>
            <a:endParaRPr lang="en-US" sz="2000" dirty="0">
              <a:cs typeface="Arial"/>
            </a:endParaRPr>
          </a:p>
          <a:p>
            <a:pPr marL="342900" indent="-342900">
              <a:buFontTx/>
              <a:buChar char="-"/>
            </a:pPr>
            <a:r>
              <a:rPr lang="en-US" sz="2000" dirty="0"/>
              <a:t>What might be the risks taking into account any issues around potential harm or damage or rights infringements? </a:t>
            </a:r>
            <a:endParaRPr lang="en-US" sz="2000" dirty="0">
              <a:cs typeface="Arial"/>
            </a:endParaRPr>
          </a:p>
          <a:p>
            <a:endParaRPr lang="en-US" dirty="0"/>
          </a:p>
          <a:p>
            <a:endParaRPr lang="en-US" dirty="0"/>
          </a:p>
          <a:p>
            <a:endParaRPr lang="en-US" dirty="0"/>
          </a:p>
          <a:p>
            <a:endParaRPr lang="en-US" dirty="0"/>
          </a:p>
        </p:txBody>
      </p:sp>
      <p:pic>
        <p:nvPicPr>
          <p:cNvPr id="15" name="Picture 14" descr="Bees working on a honeycomb">
            <a:extLst>
              <a:ext uri="{FF2B5EF4-FFF2-40B4-BE49-F238E27FC236}">
                <a16:creationId xmlns:a16="http://schemas.microsoft.com/office/drawing/2014/main" id="{391BEDAF-0034-49E9-ABA0-624DBA63EF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112" y="843558"/>
            <a:ext cx="3024336" cy="3399942"/>
          </a:xfrm>
          <a:prstGeom prst="rect">
            <a:avLst/>
          </a:prstGeom>
        </p:spPr>
      </p:pic>
    </p:spTree>
    <p:extLst>
      <p:ext uri="{BB962C8B-B14F-4D97-AF65-F5344CB8AC3E}">
        <p14:creationId xmlns:p14="http://schemas.microsoft.com/office/powerpoint/2010/main" val="42140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1 -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4</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421738" y="900000"/>
            <a:ext cx="8055014" cy="3044070"/>
          </a:xfrm>
          <a:prstGeom prst="rect">
            <a:avLst/>
          </a:prstGeom>
          <a:noFill/>
        </p:spPr>
        <p:txBody>
          <a:bodyPr wrap="square" lIns="0" tIns="0" rIns="0" bIns="0" rtlCol="0" anchor="t">
            <a:noAutofit/>
          </a:bodyPr>
          <a:lstStyle/>
          <a:p>
            <a:r>
              <a:rPr lang="en-GB" sz="2000" dirty="0">
                <a:ea typeface="+mn-lt"/>
                <a:cs typeface="+mn-lt"/>
              </a:rPr>
              <a:t>Read </a:t>
            </a:r>
            <a:r>
              <a:rPr lang="en-GB" sz="2000" b="1" dirty="0">
                <a:ea typeface="+mn-lt"/>
                <a:cs typeface="+mn-lt"/>
              </a:rPr>
              <a:t>Chapter 3</a:t>
            </a:r>
            <a:r>
              <a:rPr lang="en-GB" sz="2000" dirty="0">
                <a:ea typeface="+mn-lt"/>
                <a:cs typeface="+mn-lt"/>
              </a:rPr>
              <a:t> on ‘Who bears responsibility for the threats, risks, harms and wrongs posed by advanced digital technologies?’, in Yeung, K. ed. (2019) </a:t>
            </a:r>
            <a:r>
              <a:rPr lang="en-GB" sz="2000" i="1" dirty="0">
                <a:ea typeface="+mn-lt"/>
                <a:cs typeface="+mn-lt"/>
              </a:rPr>
              <a:t>Responsibility and AI</a:t>
            </a:r>
            <a:r>
              <a:rPr lang="en-GB" sz="2000" dirty="0">
                <a:ea typeface="+mn-lt"/>
                <a:cs typeface="+mn-lt"/>
              </a:rPr>
              <a:t>: a study of the implications of advanced digital technologies (including AI systems) for the concept of responsibility within a human rights framework. Strasbourg: Council of Europe. Available at: </a:t>
            </a:r>
            <a:r>
              <a:rPr lang="en-GB" sz="2000" dirty="0">
                <a:ea typeface="+mn-lt"/>
                <a:cs typeface="+mn-lt"/>
                <a:hlinkClick r:id="rId3"/>
              </a:rPr>
              <a:t>https://rm.coe.int/responsability-and-ai-en/168097d9c5</a:t>
            </a:r>
            <a:r>
              <a:rPr lang="en-GB" sz="2000" dirty="0">
                <a:ea typeface="+mn-lt"/>
                <a:cs typeface="+mn-lt"/>
              </a:rPr>
              <a:t> (Accessed 1 July 2021) </a:t>
            </a:r>
            <a:endParaRPr lang="en-GB" altLang="en-US" sz="2000" b="0" dirty="0">
              <a:cs typeface="Arial"/>
            </a:endParaRPr>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1985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2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5</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367309" y="854643"/>
            <a:ext cx="8281799" cy="3089427"/>
          </a:xfrm>
          <a:prstGeom prst="rect">
            <a:avLst/>
          </a:prstGeom>
          <a:noFill/>
        </p:spPr>
        <p:txBody>
          <a:bodyPr wrap="square" lIns="0" tIns="0" rIns="0" bIns="0" rtlCol="0" anchor="t">
            <a:noAutofit/>
          </a:bodyPr>
          <a:lstStyle/>
          <a:p>
            <a:r>
              <a:rPr lang="en-US" dirty="0"/>
              <a:t>Read the </a:t>
            </a:r>
            <a:r>
              <a:rPr lang="en-US" b="1" dirty="0"/>
              <a:t>ICO</a:t>
            </a:r>
            <a:r>
              <a:rPr lang="en-US" dirty="0"/>
              <a:t>’s 2020 discussions on </a:t>
            </a:r>
            <a:r>
              <a:rPr lang="en-US" b="1" dirty="0"/>
              <a:t>addressing risks of bias and discrimination in AI design</a:t>
            </a:r>
            <a:r>
              <a:rPr lang="en-US" dirty="0"/>
              <a:t> which are at </a:t>
            </a:r>
            <a:r>
              <a:rPr lang="en-US" dirty="0">
                <a:ea typeface="+mn-lt"/>
                <a:cs typeface="+mn-lt"/>
                <a:hlinkClick r:id="rId3"/>
              </a:rPr>
              <a:t>https://ico.org.uk/for-organisations/guide-to-data-protection/key-data-protection-themes/guidance-on-ai-and-data-protection/what-do-we-need-to-do-to-ensure-lawfulness-fairness-and-transparency-in-ai-systems/#howshouldweaddress</a:t>
            </a:r>
            <a:r>
              <a:rPr lang="en-US" dirty="0">
                <a:ea typeface="+mn-lt"/>
                <a:cs typeface="+mn-lt"/>
              </a:rPr>
              <a:t> </a:t>
            </a:r>
            <a:r>
              <a:rPr lang="en-US" dirty="0"/>
              <a:t>. These sections are within its </a:t>
            </a:r>
            <a:r>
              <a:rPr lang="en-US" i="1" dirty="0"/>
              <a:t>Guidance on Data Protection and AI</a:t>
            </a:r>
            <a:r>
              <a:rPr lang="en-US" dirty="0"/>
              <a:t>. The full publication is available at: </a:t>
            </a:r>
            <a:r>
              <a:rPr lang="en-US" dirty="0">
                <a:hlinkClick r:id="rId4"/>
              </a:rPr>
              <a:t>https://ico.org.uk/for-organisations/guide-to-data-protection/key-data-protection-themes/guidance-on-ai-and-data-protection/</a:t>
            </a:r>
            <a:r>
              <a:rPr lang="en-US" dirty="0"/>
              <a:t> (Accessed 1 July 2021). Whilst this is a guide from the UK's Information Commissioner, it provides considerations of how to build an AI framework which is compatible with data protection legislation and as a whole will provide you with many critical points for developing and deploying an AI system.</a:t>
            </a:r>
          </a:p>
          <a:p>
            <a:endParaRPr lang="en-US" dirty="0">
              <a:cs typeface="Arial"/>
            </a:endParaRPr>
          </a:p>
          <a:p>
            <a:endParaRPr lang="en-US" b="0" dirty="0">
              <a:cs typeface="Arial"/>
            </a:endParaRPr>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758571" y="395714"/>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1368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2 – Activities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6</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367309" y="854643"/>
            <a:ext cx="8281799" cy="3089427"/>
          </a:xfrm>
          <a:prstGeom prst="rect">
            <a:avLst/>
          </a:prstGeom>
          <a:noFill/>
        </p:spPr>
        <p:txBody>
          <a:bodyPr wrap="square" lIns="0" tIns="0" rIns="0" bIns="0" rtlCol="0" anchor="t">
            <a:noAutofit/>
          </a:bodyPr>
          <a:lstStyle/>
          <a:p>
            <a:r>
              <a:rPr lang="en-US" dirty="0">
                <a:cs typeface="Arial"/>
              </a:rPr>
              <a:t>In addition, building on your Part 1 mapping of the regulatory and legislative landscape, you may wish to look at one of the following links, considering global differences and synergies in data protection law. The DLA Piper link provides an easy tool for comparisons.</a:t>
            </a:r>
            <a:endParaRPr lang="en-US" dirty="0"/>
          </a:p>
          <a:p>
            <a:endParaRPr lang="en-US" dirty="0"/>
          </a:p>
          <a:p>
            <a:r>
              <a:rPr lang="en-US" dirty="0"/>
              <a:t>Data Protection and Privacy Legislation Worldwide </a:t>
            </a:r>
          </a:p>
          <a:p>
            <a:r>
              <a:rPr lang="en-US" dirty="0">
                <a:hlinkClick r:id="rId3"/>
              </a:rPr>
              <a:t>https://unctad.org/page/data-protection-and-privacy-legislation-worldwide</a:t>
            </a:r>
            <a:r>
              <a:rPr lang="en-US" dirty="0"/>
              <a:t> </a:t>
            </a:r>
            <a:endParaRPr lang="en-US" dirty="0">
              <a:cs typeface="Arial"/>
            </a:endParaRPr>
          </a:p>
          <a:p>
            <a:endParaRPr lang="en-US" dirty="0">
              <a:cs typeface="Arial"/>
            </a:endParaRPr>
          </a:p>
          <a:p>
            <a:r>
              <a:rPr lang="en-US" dirty="0">
                <a:cs typeface="Arial"/>
              </a:rPr>
              <a:t>DLA Piper’s Data Protection Laws of the World</a:t>
            </a:r>
          </a:p>
          <a:p>
            <a:r>
              <a:rPr lang="en-US" dirty="0">
                <a:cs typeface="Arial"/>
                <a:hlinkClick r:id="rId4"/>
              </a:rPr>
              <a:t>https://www.dlapiperdataprotection.com/</a:t>
            </a:r>
            <a:r>
              <a:rPr lang="en-US" dirty="0">
                <a:cs typeface="Arial"/>
              </a:rPr>
              <a:t> </a:t>
            </a:r>
            <a:endParaRPr lang="en-US">
              <a:cs typeface="Arial"/>
            </a:endParaRPr>
          </a:p>
          <a:p>
            <a:endParaRPr lang="en-US" dirty="0"/>
          </a:p>
          <a:p>
            <a:r>
              <a:rPr lang="en-US" dirty="0"/>
              <a:t>EU GDPR Law Comparison</a:t>
            </a:r>
            <a:endParaRPr lang="en-US" dirty="0">
              <a:cs typeface="Arial"/>
            </a:endParaRPr>
          </a:p>
          <a:p>
            <a:r>
              <a:rPr lang="en-US" dirty="0">
                <a:hlinkClick r:id="rId5"/>
              </a:rPr>
              <a:t>https://www.activemind.legal/law/</a:t>
            </a:r>
            <a:r>
              <a:rPr lang="en-US" dirty="0"/>
              <a:t> </a:t>
            </a:r>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1513803" y="300963"/>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4786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3 – Activity and Readings</a:t>
            </a: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7</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B01AB94B-4C06-4F2F-B37E-5EF0E2F3E006}"/>
              </a:ext>
            </a:extLst>
          </p:cNvPr>
          <p:cNvSpPr txBox="1"/>
          <p:nvPr/>
        </p:nvSpPr>
        <p:spPr>
          <a:xfrm>
            <a:off x="430823" y="855220"/>
            <a:ext cx="7660127" cy="196977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dirty="0">
                <a:ea typeface="+mn-lt"/>
                <a:cs typeface="+mn-lt"/>
              </a:rPr>
              <a:t>Using the provided </a:t>
            </a:r>
            <a:r>
              <a:rPr lang="en-US" sz="1600" dirty="0">
                <a:ea typeface="+mn-lt"/>
                <a:cs typeface="+mn-lt"/>
                <a:hlinkClick r:id="rId3">
                  <a:extLst>
                    <a:ext uri="{A12FA001-AC4F-418D-AE19-62706E023703}">
                      <ahyp:hlinkClr xmlns:ahyp="http://schemas.microsoft.com/office/drawing/2018/hyperlinkcolor" val="tx"/>
                    </a:ext>
                  </a:extLst>
                </a:hlinkClick>
              </a:rPr>
              <a:t>ICO Records of Processing Template</a:t>
            </a:r>
            <a:r>
              <a:rPr lang="en-US" sz="1600" dirty="0">
                <a:ea typeface="+mn-lt"/>
                <a:cs typeface="+mn-lt"/>
              </a:rPr>
              <a:t>, create records for an AI/ML driven process within your organization. </a:t>
            </a:r>
            <a:endParaRPr lang="en-US" sz="1600">
              <a:ea typeface="+mn-lt"/>
              <a:cs typeface="+mn-lt"/>
            </a:endParaRPr>
          </a:p>
          <a:p>
            <a:endParaRPr lang="en-US" sz="1600" dirty="0">
              <a:cs typeface="Arial"/>
            </a:endParaRPr>
          </a:p>
          <a:p>
            <a:r>
              <a:rPr lang="en-US" sz="1600" dirty="0">
                <a:cs typeface="Arial"/>
              </a:rPr>
              <a:t>Read through the </a:t>
            </a:r>
            <a:r>
              <a:rPr lang="en-US" sz="1600" dirty="0">
                <a:cs typeface="Arial"/>
                <a:hlinkClick r:id="rId4"/>
              </a:rPr>
              <a:t>ICO guidelines on Records of Processing Activities</a:t>
            </a:r>
            <a:r>
              <a:rPr lang="en-US" sz="1600" dirty="0">
                <a:cs typeface="Arial"/>
              </a:rPr>
              <a:t> and the </a:t>
            </a:r>
            <a:r>
              <a:rPr lang="en-US" sz="1600" dirty="0">
                <a:cs typeface="Arial"/>
                <a:hlinkClick r:id="rId5"/>
              </a:rPr>
              <a:t>ICO and The Alan Turing Institute's guidance</a:t>
            </a:r>
            <a:r>
              <a:rPr lang="en-US" sz="1600" dirty="0">
                <a:cs typeface="Arial"/>
              </a:rPr>
              <a:t> on explainable AI, particularly</a:t>
            </a:r>
            <a:r>
              <a:rPr lang="en-US" sz="1600" b="1" dirty="0">
                <a:cs typeface="Arial"/>
              </a:rPr>
              <a:t> task 2 of part </a:t>
            </a:r>
            <a:r>
              <a:rPr lang="en-US" sz="1600" b="1">
                <a:cs typeface="Arial"/>
              </a:rPr>
              <a:t>2, </a:t>
            </a:r>
            <a:r>
              <a:rPr lang="en-US" sz="1600">
                <a:cs typeface="Arial"/>
              </a:rPr>
              <a:t>for further support in this activity.</a:t>
            </a:r>
          </a:p>
          <a:p>
            <a:endParaRPr lang="en-US" sz="1600" b="1" dirty="0">
              <a:cs typeface="Arial"/>
            </a:endParaRPr>
          </a:p>
          <a:p>
            <a:endParaRPr lang="en-US" sz="1600" dirty="0">
              <a:cs typeface="Arial"/>
            </a:endParaRPr>
          </a:p>
        </p:txBody>
      </p:sp>
    </p:spTree>
    <p:extLst>
      <p:ext uri="{BB962C8B-B14F-4D97-AF65-F5344CB8AC3E}">
        <p14:creationId xmlns:p14="http://schemas.microsoft.com/office/powerpoint/2010/main" val="83921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4 -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8</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9C5CE7FF-E77F-450A-A473-2366D64F93C9}"/>
              </a:ext>
            </a:extLst>
          </p:cNvPr>
          <p:cNvSpPr txBox="1"/>
          <p:nvPr/>
        </p:nvSpPr>
        <p:spPr>
          <a:xfrm>
            <a:off x="430822" y="591451"/>
            <a:ext cx="8508923" cy="34778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a:ea typeface="+mn-lt"/>
                <a:cs typeface="+mn-lt"/>
              </a:rPr>
              <a:t>On issues of global governance:</a:t>
            </a:r>
            <a:endParaRPr lang="en-US"/>
          </a:p>
          <a:p>
            <a:endParaRPr lang="en-US"/>
          </a:p>
          <a:p>
            <a:r>
              <a:rPr lang="en-US" sz="1600" i="1">
                <a:ea typeface="+mn-lt"/>
                <a:cs typeface="+mn-lt"/>
              </a:rPr>
              <a:t>Digital Platforms Require a Global Governance Framework</a:t>
            </a:r>
            <a:r>
              <a:rPr lang="en-US" sz="1600">
                <a:ea typeface="+mn-lt"/>
                <a:cs typeface="+mn-lt"/>
              </a:rPr>
              <a:t> (2019) </a:t>
            </a:r>
            <a:r>
              <a:rPr lang="en-US" sz="1600" i="1">
                <a:ea typeface="+mn-lt"/>
                <a:cs typeface="+mn-lt"/>
              </a:rPr>
              <a:t>Centre for International Governance Innovation</a:t>
            </a:r>
            <a:r>
              <a:rPr lang="en-US" sz="1600">
                <a:ea typeface="+mn-lt"/>
                <a:cs typeface="+mn-lt"/>
              </a:rPr>
              <a:t>. Available at:</a:t>
            </a:r>
            <a:r>
              <a:rPr lang="en-US" sz="1600" dirty="0">
                <a:ea typeface="+mn-lt"/>
                <a:cs typeface="+mn-lt"/>
                <a:hlinkClick r:id="rId3"/>
              </a:rPr>
              <a:t> https://www.cigionline.org/articles/digital-platforms-require-global-governance-framework</a:t>
            </a:r>
            <a:endParaRPr lang="en-US"/>
          </a:p>
          <a:p>
            <a:endParaRPr lang="en-US" sz="1600" dirty="0">
              <a:cs typeface="Arial"/>
            </a:endParaRPr>
          </a:p>
          <a:p>
            <a:endParaRPr lang="en-US" sz="1600" dirty="0">
              <a:cs typeface="Arial"/>
            </a:endParaRPr>
          </a:p>
          <a:p>
            <a:r>
              <a:rPr lang="en-US" sz="1600">
                <a:cs typeface="Arial"/>
              </a:rPr>
              <a:t>On impact assessments as a framework for auditing:</a:t>
            </a:r>
            <a:endParaRPr lang="en-US" sz="1600" dirty="0">
              <a:cs typeface="Arial"/>
            </a:endParaRPr>
          </a:p>
          <a:p>
            <a:endParaRPr lang="en-US" sz="1600" dirty="0">
              <a:cs typeface="Arial"/>
            </a:endParaRPr>
          </a:p>
          <a:p>
            <a:r>
              <a:rPr lang="en-US" sz="1600">
                <a:ea typeface="+mn-lt"/>
                <a:cs typeface="+mn-lt"/>
              </a:rPr>
              <a:t>Kazim, E., Denny, D. M. T. and Koshiyama, A. (2021) ‘AI auditing and impact assessment: according to the UK information commissioner’s office’, </a:t>
            </a:r>
            <a:r>
              <a:rPr lang="en-US" sz="1600" i="1">
                <a:ea typeface="+mn-lt"/>
                <a:cs typeface="+mn-lt"/>
              </a:rPr>
              <a:t>AI and Ethics</a:t>
            </a:r>
            <a:r>
              <a:rPr lang="en-US" sz="1600">
                <a:ea typeface="+mn-lt"/>
                <a:cs typeface="+mn-lt"/>
              </a:rPr>
              <a:t>. doi: </a:t>
            </a:r>
            <a:r>
              <a:rPr lang="en-US" sz="1600" dirty="0">
                <a:ea typeface="+mn-lt"/>
                <a:cs typeface="+mn-lt"/>
                <a:hlinkClick r:id="rId4"/>
              </a:rPr>
              <a:t>10.1007/s43681-021-00039-2</a:t>
            </a:r>
            <a:r>
              <a:rPr lang="en-US" sz="1600">
                <a:ea typeface="+mn-lt"/>
                <a:cs typeface="+mn-lt"/>
              </a:rPr>
              <a:t>.</a:t>
            </a:r>
            <a:endParaRPr lang="en-US"/>
          </a:p>
          <a:p>
            <a:endParaRPr lang="en-US" sz="1600" dirty="0">
              <a:cs typeface="Arial"/>
            </a:endParaRPr>
          </a:p>
          <a:p>
            <a:endParaRPr lang="en-US" sz="1600" dirty="0">
              <a:cs typeface="Arial"/>
            </a:endParaRPr>
          </a:p>
        </p:txBody>
      </p:sp>
    </p:spTree>
    <p:extLst>
      <p:ext uri="{BB962C8B-B14F-4D97-AF65-F5344CB8AC3E}">
        <p14:creationId xmlns:p14="http://schemas.microsoft.com/office/powerpoint/2010/main" val="22502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5 -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9</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C1F27181-9207-4708-A285-24BF23574908}"/>
              </a:ext>
            </a:extLst>
          </p:cNvPr>
          <p:cNvSpPr txBox="1"/>
          <p:nvPr/>
        </p:nvSpPr>
        <p:spPr>
          <a:xfrm>
            <a:off x="430823" y="875509"/>
            <a:ext cx="8387184" cy="22159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Arial" panose="020B0604020202020204" pitchFamily="34" charset="0"/>
            </a:pPr>
            <a:r>
              <a:rPr lang="en-US" sz="1600"/>
              <a:t>Reuters article on the Amazon AI recruitment tool: </a:t>
            </a:r>
            <a:r>
              <a:rPr lang="en-US" sz="1600" dirty="0">
                <a:ea typeface="+mn-lt"/>
                <a:cs typeface="+mn-lt"/>
                <a:hlinkClick r:id="rId3"/>
              </a:rPr>
              <a:t>https://www.reuters.com/article/us-amazon-com-jobs-automation-insight-idUSKCN1MK08G</a:t>
            </a:r>
            <a:r>
              <a:rPr lang="en-US" sz="1600" dirty="0">
                <a:ea typeface="+mn-lt"/>
                <a:cs typeface="+mn-lt"/>
              </a:rPr>
              <a:t> </a:t>
            </a:r>
            <a:endParaRPr lang="en-US">
              <a:ea typeface="+mn-lt"/>
              <a:cs typeface="+mn-lt"/>
            </a:endParaRPr>
          </a:p>
          <a:p>
            <a:pPr>
              <a:buFont typeface="Arial" panose="020B0604020202020204" pitchFamily="34" charset="0"/>
            </a:pPr>
            <a:endParaRPr lang="en-US" sz="1600" dirty="0">
              <a:ea typeface="+mn-lt"/>
              <a:cs typeface="+mn-lt"/>
            </a:endParaRPr>
          </a:p>
          <a:p>
            <a:pPr>
              <a:buFont typeface="Arial" panose="020B0604020202020204" pitchFamily="34" charset="0"/>
            </a:pPr>
            <a:r>
              <a:rPr lang="en-US" sz="1600">
                <a:ea typeface="+mn-lt"/>
                <a:cs typeface="+mn-lt"/>
              </a:rPr>
              <a:t>On job seekers attitudes towards AI driven recruitment: Friedrich-Alexander-University, Schöller Endowed Chair for Information Systems, Erlangen-Nuremberg, Germany, Ochmann, J. and Laumer, S. (2020) ‘AI Recruitment: Explaining job seekers’ acceptance of automation in human resource management’, in heine, M., Poustcchi, K., and Krasnova, H., </a:t>
            </a:r>
            <a:r>
              <a:rPr lang="en-US" sz="1600" i="1">
                <a:ea typeface="+mn-lt"/>
                <a:cs typeface="+mn-lt"/>
              </a:rPr>
              <a:t>WI2020 Zentrale Tracks</a:t>
            </a:r>
            <a:r>
              <a:rPr lang="en-US" sz="1600">
                <a:ea typeface="+mn-lt"/>
                <a:cs typeface="+mn-lt"/>
              </a:rPr>
              <a:t>. GITO Verlag, pp. 1633–1648. doi: </a:t>
            </a:r>
            <a:r>
              <a:rPr lang="en-US" sz="1600" dirty="0">
                <a:ea typeface="+mn-lt"/>
                <a:cs typeface="+mn-lt"/>
                <a:hlinkClick r:id="rId4"/>
              </a:rPr>
              <a:t>10.30844/wi_2020_q1-ochmann</a:t>
            </a:r>
            <a:r>
              <a:rPr lang="en-US" sz="1600">
                <a:ea typeface="+mn-lt"/>
                <a:cs typeface="+mn-lt"/>
              </a:rPr>
              <a:t>.</a:t>
            </a:r>
            <a:endParaRPr lang="en-US" sz="1600" dirty="0">
              <a:ea typeface="+mn-lt"/>
              <a:cs typeface="+mn-lt"/>
            </a:endParaRPr>
          </a:p>
          <a:p>
            <a:pPr>
              <a:buFont typeface="Arial" panose="020B0604020202020204" pitchFamily="34" charset="0"/>
            </a:pPr>
            <a:endParaRPr lang="en-US" sz="1600" dirty="0">
              <a:ea typeface="+mn-lt"/>
              <a:cs typeface="+mn-lt"/>
            </a:endParaRPr>
          </a:p>
        </p:txBody>
      </p:sp>
    </p:spTree>
    <p:extLst>
      <p:ext uri="{BB962C8B-B14F-4D97-AF65-F5344CB8AC3E}">
        <p14:creationId xmlns:p14="http://schemas.microsoft.com/office/powerpoint/2010/main" val="205570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Powerpoint template [Read-Only]" id="{C6903D3B-E20B-4854-93B9-F5A9CF5CBAE7}" vid="{2CAEDC97-BFB7-4B44-ADE4-7AC9EA6631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D22E6A211DCA4BB83824406D28E9C0" ma:contentTypeVersion="" ma:contentTypeDescription="Create a new document." ma:contentTypeScope="" ma:versionID="eb5cb5c4419ec3f2ebb4e6234fc923c1">
  <xsd:schema xmlns:xsd="http://www.w3.org/2001/XMLSchema" xmlns:xs="http://www.w3.org/2001/XMLSchema" xmlns:p="http://schemas.microsoft.com/office/2006/metadata/properties" xmlns:ns2="ddc16f2e-ac79-420b-bf02-152a3fab2b22" xmlns:ns3="08a1f6fd-e710-4379-a5a2-b3883be714e7" xmlns:ns4="a2be0bb9-d448-4074-b059-cb7e6b3380a4" targetNamespace="http://schemas.microsoft.com/office/2006/metadata/properties" ma:root="true" ma:fieldsID="d2bd4470ed76f86c26e58dccb1ce0090" ns2:_="" ns3:_="" ns4:_="">
    <xsd:import namespace="ddc16f2e-ac79-420b-bf02-152a3fab2b22"/>
    <xsd:import namespace="08a1f6fd-e710-4379-a5a2-b3883be714e7"/>
    <xsd:import namespace="a2be0bb9-d448-4074-b059-cb7e6b3380a4"/>
    <xsd:element name="properties">
      <xsd:complexType>
        <xsd:sequence>
          <xsd:element name="documentManagement">
            <xsd:complexType>
              <xsd:all>
                <xsd:element ref="ns2:SharedWithUsers" minOccurs="0"/>
                <xsd:element ref="ns2:SharedWithDetails" minOccurs="0"/>
                <xsd:element ref="ns3:Document_x0020_Description" minOccurs="0"/>
                <xsd:element ref="ns3:b23dd0a42d9b42299b6ab42555bb2b71" minOccurs="0"/>
                <xsd:element ref="ns2:TaxCatchAll" minOccurs="0"/>
                <xsd:element ref="ns3:Document_x0020_Last_x0020_Published" minOccurs="0"/>
                <xsd:element ref="ns3:Document_x0020_Published" minOccurs="0"/>
                <xsd:element ref="ns3:Document_x0020_Summary" minOccurs="0"/>
                <xsd:element ref="ns3:Document_x0020_Unpublished" minOccurs="0"/>
                <xsd:element ref="ns4:Unpublish_x0020_the_x0020_document_x0020__x0028_Public_x0020_Documents_x0029_" minOccurs="0"/>
                <xsd:element ref="ns4:Publish_x0020_the_x0020_document_x0020__x0028_Public_x0020_Documents_x0029_" minOccurs="0"/>
                <xsd:element ref="ns4:Start_x0020_the_x0020_publishing_x0020_process_x0020__x0028_Public_x0020_Documents_x0029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13" nillable="true" ma:displayName="Taxonomy Catch All Column" ma:descriptio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a1f6fd-e710-4379-a5a2-b3883be714e7" elementFormDefault="qualified">
    <xsd:import namespace="http://schemas.microsoft.com/office/2006/documentManagement/types"/>
    <xsd:import namespace="http://schemas.microsoft.com/office/infopath/2007/PartnerControls"/>
    <xsd:element name="Document_x0020_Description" ma:index="10" nillable="true" ma:displayName="Document Description" ma:description="Provide a short synopsis of the documents contents i.e. This document covers how to create a new business process" ma:internalName="Document_x0020_Description">
      <xsd:simpleType>
        <xsd:restriction base="dms:Note"/>
      </xsd:simpleType>
    </xsd:element>
    <xsd:element name="b23dd0a42d9b42299b6ab42555bb2b71" ma:index="12" nillable="true" ma:taxonomy="true" ma:internalName="b23dd0a42d9b42299b6ab42555bb2b71" ma:taxonomyFieldName="Document_x0020_Keywords" ma:displayName="Document Keywords" ma:default="" ma:fieldId="{b23dd0a4-2d9b-4229-9b6a-b42555bb2b71}" ma:taxonomyMulti="true" ma:sspId="db5eb1a5-37e6-488e-b8f0-ddc5ba46631c" ma:termSetId="d9d9f70c-33c9-410e-ad9c-675fe27864fc" ma:anchorId="00000000-0000-0000-0000-000000000000" ma:open="false" ma:isKeyword="false">
      <xsd:complexType>
        <xsd:sequence>
          <xsd:element ref="pc:Terms" minOccurs="0" maxOccurs="1"/>
        </xsd:sequence>
      </xsd:complexType>
    </xsd:element>
    <xsd:element name="Document_x0020_Last_x0020_Published" ma:index="14" nillable="true" ma:displayName="Document Last Published" ma:description="Populated by workflow" ma:internalName="Document_x0020_Last_x0020_Published">
      <xsd:simpleType>
        <xsd:restriction base="dms:Text">
          <xsd:maxLength value="255"/>
        </xsd:restriction>
      </xsd:simpleType>
    </xsd:element>
    <xsd:element name="Document_x0020_Published" ma:index="15" nillable="true" ma:displayName="Document Published" ma:default="0" ma:description="Click to publish the document" ma:internalName="Document_x0020_Published">
      <xsd:simpleType>
        <xsd:restriction base="dms:Boolean"/>
      </xsd:simpleType>
    </xsd:element>
    <xsd:element name="Document_x0020_Summary" ma:index="16" nillable="true" ma:displayName="Document Summary" ma:description="Provide a brief summary of the documents purpose i.e. How to create a business policy" ma:internalName="Document_x0020_Summary">
      <xsd:simpleType>
        <xsd:restriction base="dms:Note"/>
      </xsd:simpleType>
    </xsd:element>
    <xsd:element name="Document_x0020_Unpublished" ma:index="17" nillable="true" ma:displayName="Document Unpublished" ma:default="0" ma:description="Used by workflow, not for user use." ma:internalName="Document_x0020_Unpublish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2be0bb9-d448-4074-b059-cb7e6b3380a4" elementFormDefault="qualified">
    <xsd:import namespace="http://schemas.microsoft.com/office/2006/documentManagement/types"/>
    <xsd:import namespace="http://schemas.microsoft.com/office/infopath/2007/PartnerControls"/>
    <xsd:element name="Unpublish_x0020_the_x0020_document_x0020__x0028_Public_x0020_Documents_x0029_" ma:index="18" nillable="true" ma:displayName="Unpublish the document (Public Documents)" ma:internalName="Un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Publish_x0020_the_x0020_document_x0020__x0028_Public_x0020_Documents_x0029_" ma:index="19" nillable="true" ma:displayName="Publish the document (Public Documents)" ma:internalName="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Start_x0020_the_x0020_publishing_x0020_process_x0020__x0028_Public_x0020_Documents_x0029_" ma:index="20" nillable="true" ma:displayName="Start the publishing process (Public Documents)" ma:internalName="Start_x0020_the_x0020_publishing_x0020_process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Unpublished xmlns="08a1f6fd-e710-4379-a5a2-b3883be714e7">false</Document_x0020_Unpublished>
    <TaxCatchAll xmlns="ddc16f2e-ac79-420b-bf02-152a3fab2b22"/>
    <Publish_x0020_the_x0020_document_x0020__x0028_Public_x0020_Documents_x0029_ xmlns="a2be0bb9-d448-4074-b059-cb7e6b3380a4">
      <Url xsi:nil="true"/>
      <Description xsi:nil="true"/>
    </Publish_x0020_the_x0020_document_x0020__x0028_Public_x0020_Documents_x0029_>
    <b23dd0a42d9b42299b6ab42555bb2b71 xmlns="08a1f6fd-e710-4379-a5a2-b3883be714e7">
      <Terms xmlns="http://schemas.microsoft.com/office/infopath/2007/PartnerControls"/>
    </b23dd0a42d9b42299b6ab42555bb2b71>
    <Document_x0020_Published xmlns="08a1f6fd-e710-4379-a5a2-b3883be714e7">false</Document_x0020_Published>
    <Document_x0020_Last_x0020_Published xmlns="08a1f6fd-e710-4379-a5a2-b3883be714e7" xsi:nil="true"/>
    <Document_x0020_Summary xmlns="08a1f6fd-e710-4379-a5a2-b3883be714e7" xsi:nil="true"/>
    <Unpublish_x0020_the_x0020_document_x0020__x0028_Public_x0020_Documents_x0029_ xmlns="a2be0bb9-d448-4074-b059-cb7e6b3380a4">
      <Url xsi:nil="true"/>
      <Description xsi:nil="true"/>
    </Unpublish_x0020_the_x0020_document_x0020__x0028_Public_x0020_Documents_x0029_>
    <Start_x0020_the_x0020_publishing_x0020_process_x0020__x0028_Public_x0020_Documents_x0029_ xmlns="a2be0bb9-d448-4074-b059-cb7e6b3380a4">
      <Url xsi:nil="true"/>
      <Description xsi:nil="true"/>
    </Start_x0020_the_x0020_publishing_x0020_process_x0020__x0028_Public_x0020_Documents_x0029_>
    <Document_x0020_Description xmlns="08a1f6fd-e710-4379-a5a2-b3883be714e7" xsi:nil="true"/>
  </documentManagement>
</p:properties>
</file>

<file path=customXml/itemProps1.xml><?xml version="1.0" encoding="utf-8"?>
<ds:datastoreItem xmlns:ds="http://schemas.openxmlformats.org/officeDocument/2006/customXml" ds:itemID="{E209AA62-12D1-47D7-B44F-DEC239FF75BE}">
  <ds:schemaRefs>
    <ds:schemaRef ds:uri="http://schemas.microsoft.com/sharepoint/v3/contenttype/forms"/>
  </ds:schemaRefs>
</ds:datastoreItem>
</file>

<file path=customXml/itemProps2.xml><?xml version="1.0" encoding="utf-8"?>
<ds:datastoreItem xmlns:ds="http://schemas.openxmlformats.org/officeDocument/2006/customXml" ds:itemID="{A40EA25E-A90B-4A48-8C5D-124E69F25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08a1f6fd-e710-4379-a5a2-b3883be714e7"/>
    <ds:schemaRef ds:uri="a2be0bb9-d448-4074-b059-cb7e6b3380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1D6603-7A4F-4E61-9F3B-AA41D2448B94}">
  <ds:schemaRefs>
    <ds:schemaRef ds:uri="ddc16f2e-ac79-420b-bf02-152a3fab2b22"/>
    <ds:schemaRef ds:uri="http://schemas.microsoft.com/office/2006/documentManagement/types"/>
    <ds:schemaRef ds:uri="http://purl.org/dc/elements/1.1/"/>
    <ds:schemaRef ds:uri="http://schemas.microsoft.com/office/2006/metadata/properties"/>
    <ds:schemaRef ds:uri="08a1f6fd-e710-4379-a5a2-b3883be714e7"/>
    <ds:schemaRef ds:uri="http://purl.org/dc/terms/"/>
    <ds:schemaRef ds:uri="http://schemas.openxmlformats.org/package/2006/metadata/core-properties"/>
    <ds:schemaRef ds:uri="a2be0bb9-d448-4074-b059-cb7e6b3380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2512</TotalTime>
  <Words>935</Words>
  <Application>Microsoft Office PowerPoint</Application>
  <PresentationFormat>On-screen Show (16:9)</PresentationFormat>
  <Paragraphs>103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Activities and Reading   Overview from sections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Rodrigues Silva Almeida, Denise Almeida</dc:creator>
  <cp:lastModifiedBy>elizabethlomas</cp:lastModifiedBy>
  <cp:revision>361</cp:revision>
  <dcterms:created xsi:type="dcterms:W3CDTF">2021-05-10T20:49:50Z</dcterms:created>
  <dcterms:modified xsi:type="dcterms:W3CDTF">2021-08-24T15:31:07Z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0x01010002D22E6A211DCA4BB83824406D28E9C0</vt:lpwstr>
  </property>
</Properties>
</file>