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692" r:id="rId5"/>
    <p:sldId id="647" r:id="rId6"/>
    <p:sldId id="720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12">
          <p15:clr>
            <a:srgbClr val="A4A3A4"/>
          </p15:clr>
        </p15:guide>
        <p15:guide id="2" orient="horz" pos="274">
          <p15:clr>
            <a:srgbClr val="A4A3A4"/>
          </p15:clr>
        </p15:guide>
        <p15:guide id="3" orient="horz" pos="771">
          <p15:clr>
            <a:srgbClr val="A4A3A4"/>
          </p15:clr>
        </p15:guide>
        <p15:guide id="4" orient="horz" pos="704">
          <p15:clr>
            <a:srgbClr val="A4A3A4"/>
          </p15:clr>
        </p15:guide>
        <p15:guide id="5" pos="3920">
          <p15:clr>
            <a:srgbClr val="A4A3A4"/>
          </p15:clr>
        </p15:guide>
        <p15:guide id="6" pos="271">
          <p15:clr>
            <a:srgbClr val="A4A3A4"/>
          </p15:clr>
        </p15:guide>
        <p15:guide id="7" pos="549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ues Silva Almeida, Denise Almeida" initials="RSADA" lastIdx="4" clrIdx="0">
    <p:extLst>
      <p:ext uri="{19B8F6BF-5375-455C-9EA6-DF929625EA0E}">
        <p15:presenceInfo xmlns:p15="http://schemas.microsoft.com/office/powerpoint/2012/main" userId="S::uczcdrs@ucl.ac.uk::f256de4d-8f1b-44a8-873d-5ca7c681e85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43" autoAdjust="0"/>
    <p:restoredTop sz="81627"/>
  </p:normalViewPr>
  <p:slideViewPr>
    <p:cSldViewPr showGuides="1">
      <p:cViewPr varScale="1">
        <p:scale>
          <a:sx n="72" d="100"/>
          <a:sy n="72" d="100"/>
        </p:scale>
        <p:origin x="1368" y="60"/>
      </p:cViewPr>
      <p:guideLst>
        <p:guide orient="horz" pos="2812"/>
        <p:guide orient="horz" pos="274"/>
        <p:guide orient="horz" pos="771"/>
        <p:guide orient="horz" pos="704"/>
        <p:guide pos="3920"/>
        <p:guide pos="271"/>
        <p:guide pos="54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A144CB7-DC0A-48FF-9E8C-523419CD97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Turing Institute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73D488-0D05-411A-8402-A885200B9C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C042E9-78A1-4B1C-BB9F-654C1151B68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9561A-09A4-43CD-8B27-2988718E8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Lomas &amp; Almeida 2021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F7546-C3CC-4F79-8440-69D5B9239D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6AEF-BF2E-4888-8B7D-6D79E7EC3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022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306D9-D9E9-4EA5-813D-375E6C093ED6}" type="datetimeFigureOut">
              <a:rPr lang="en-GB" smtClean="0"/>
              <a:t>24/08/2021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B9481-87FC-4BF7-B045-54D6BDF02FF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876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5: GDPR in practice: Impact Assessments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6 Case-Study: AI-driven Recruitment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Part 7: Future gazing: </a:t>
            </a:r>
            <a:r>
              <a:rPr lang="en-GB" dirty="0" err="1">
                <a:solidFill>
                  <a:schemeClr val="bg1"/>
                </a:solidFill>
              </a:rPr>
              <a:t>ePrivacy</a:t>
            </a:r>
            <a:r>
              <a:rPr lang="en-GB" dirty="0">
                <a:solidFill>
                  <a:schemeClr val="bg1"/>
                </a:solidFill>
              </a:rPr>
              <a:t> and AI regulation</a:t>
            </a:r>
          </a:p>
          <a:p>
            <a:pPr marL="385763" indent="-385763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bg1"/>
                </a:solidFill>
              </a:rPr>
              <a:t>Activities and Readings 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17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2034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B9481-87FC-4BF7-B045-54D6BDF02FFD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51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light bg)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8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3275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491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3pPr marL="432000" indent="-252000">
              <a:defRPr/>
            </a:lvl3pPr>
            <a:lvl4pPr marL="864000" indent="-252000">
              <a:defRPr/>
            </a:lvl4pPr>
            <a:lvl5pPr marL="1296000" indent="-252000">
              <a:defRPr/>
            </a:lvl5pPr>
            <a:lvl6pPr indent="-252000">
              <a:defRPr/>
            </a:lvl6pPr>
            <a:lvl7pPr indent="-252000">
              <a:defRPr/>
            </a:lvl7pPr>
          </a:lstStyle>
          <a:p>
            <a:pPr lvl="0"/>
            <a:r>
              <a:rPr lang="en-GB" dirty="0"/>
              <a:t>Click to add sub-header text. Indent for secondary levels and bullets. Or use buttons to add content.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3848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8280000" cy="2376000"/>
          </a:xfrm>
        </p:spPr>
        <p:txBody>
          <a:bodyPr/>
          <a:lstStyle>
            <a:lvl1pPr>
              <a:lnSpc>
                <a:spcPct val="85000"/>
              </a:lnSpc>
              <a:spcAft>
                <a:spcPts val="1800"/>
              </a:spcAft>
              <a:defRPr sz="2400" b="0" baseline="0"/>
            </a:lvl1pPr>
            <a:lvl2pPr>
              <a:defRPr sz="1800" b="1"/>
            </a:lvl2pPr>
            <a:lvl3pPr marL="0" indent="0">
              <a:buFontTx/>
              <a:buNone/>
              <a:defRPr sz="1800"/>
            </a:lvl3pPr>
            <a:lvl4pPr marL="468000" indent="-234000">
              <a:defRPr sz="1800"/>
            </a:lvl4pPr>
            <a:lvl5pPr marL="702000" indent="-234000">
              <a:defRPr sz="1800"/>
            </a:lvl5pPr>
            <a:lvl6pPr>
              <a:defRPr sz="1800"/>
            </a:lvl6pPr>
            <a:lvl7pPr>
              <a:defRPr sz="1800"/>
            </a:lvl7pPr>
          </a:lstStyle>
          <a:p>
            <a:pPr lvl="0"/>
            <a:r>
              <a:rPr lang="en-GB" dirty="0"/>
              <a:t>‘Click to insert quote</a:t>
            </a:r>
            <a:br>
              <a:rPr lang="en-GB" dirty="0"/>
            </a:br>
            <a:r>
              <a:rPr lang="en-GB" dirty="0"/>
              <a:t>over as many lines </a:t>
            </a:r>
            <a:br>
              <a:rPr lang="en-GB" dirty="0"/>
            </a:br>
            <a:r>
              <a:rPr lang="en-GB" dirty="0"/>
              <a:t>as necessary’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 hasCustomPrompt="1"/>
          </p:nvPr>
        </p:nvSpPr>
        <p:spPr>
          <a:xfrm>
            <a:off x="432000" y="1530000"/>
            <a:ext cx="2160000" cy="540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31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475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6" name="Picture Placeholder 12"/>
          <p:cNvSpPr>
            <a:spLocks noGrp="1"/>
          </p:cNvSpPr>
          <p:nvPr>
            <p:ph type="pic" sz="quarter" idx="17"/>
          </p:nvPr>
        </p:nvSpPr>
        <p:spPr>
          <a:xfrm>
            <a:off x="619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8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763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17" name="Picture Placeholder 12"/>
          <p:cNvSpPr>
            <a:spLocks noGrp="1"/>
          </p:cNvSpPr>
          <p:nvPr>
            <p:ph type="pic" sz="quarter" idx="21"/>
          </p:nvPr>
        </p:nvSpPr>
        <p:spPr>
          <a:xfrm>
            <a:off x="1872000" y="3096000"/>
            <a:ext cx="1080000" cy="1080000"/>
          </a:xfrm>
        </p:spPr>
        <p:txBody>
          <a:bodyPr/>
          <a:lstStyle>
            <a:lvl1pPr>
              <a:defRPr sz="1000" b="0"/>
            </a:lvl1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9408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1999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/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Lomas &amp; Almeida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AI and Regulation – 2021</a:t>
            </a:r>
          </a:p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20" hasCustomPrompt="1"/>
          </p:nvPr>
        </p:nvSpPr>
        <p:spPr>
          <a:xfrm>
            <a:off x="432000" y="34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78626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2000" y="432000"/>
            <a:ext cx="5796000" cy="4032000"/>
          </a:xfrm>
        </p:spPr>
        <p:txBody>
          <a:bodyPr/>
          <a:lstStyle>
            <a:lvl1pPr>
              <a:lnSpc>
                <a:spcPct val="85000"/>
              </a:lnSpc>
              <a:defRPr sz="2100" b="0">
                <a:solidFill>
                  <a:schemeClr val="bg1"/>
                </a:solidFill>
              </a:defRPr>
            </a:lvl1pPr>
            <a:lvl3pPr marL="234000" indent="-234000">
              <a:defRPr/>
            </a:lvl3pPr>
            <a:lvl4pPr marL="468000" indent="-234000">
              <a:defRPr/>
            </a:lvl4pPr>
            <a:lvl5pPr marL="702000" indent="-234000">
              <a:defRPr/>
            </a:lvl5pPr>
            <a:lvl6pPr>
              <a:defRPr/>
            </a:lvl6pPr>
          </a:lstStyle>
          <a:p>
            <a:pPr lvl="0"/>
            <a:r>
              <a:rPr lang="en-GB" dirty="0"/>
              <a:t>Click to add Master Intro text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32000" y="360000"/>
            <a:ext cx="82800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53976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8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 baseline="0"/>
            </a:lvl5pPr>
            <a:lvl6pPr indent="-180000">
              <a:defRPr sz="130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35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3924000" cy="468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24000"/>
            <a:ext cx="3924000" cy="3240000"/>
          </a:xfrm>
        </p:spPr>
        <p:txBody>
          <a:bodyPr/>
          <a:lstStyle>
            <a:lvl1pPr>
              <a:defRPr sz="1300"/>
            </a:lvl1pPr>
            <a:lvl2pPr>
              <a:defRPr sz="1300"/>
            </a:lvl2pPr>
            <a:lvl3pPr indent="-180000">
              <a:defRPr sz="1300"/>
            </a:lvl3pPr>
            <a:lvl4pPr indent="-180000">
              <a:defRPr sz="1300"/>
            </a:lvl4pPr>
            <a:lvl5pPr indent="-180000">
              <a:defRPr sz="1300"/>
            </a:lvl5pPr>
            <a:lvl6pPr indent="-180000">
              <a:defRPr sz="1300" baseline="0"/>
            </a:lvl6pPr>
            <a:lvl7pPr indent="-180000">
              <a:defRPr sz="13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788000" y="432000"/>
            <a:ext cx="3924000" cy="39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83946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10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3267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2610000" cy="3096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8596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(1 large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2000" y="1224000"/>
            <a:ext cx="6120000" cy="2700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 b="1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966000" y="1224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6966000" y="2700000"/>
            <a:ext cx="1746000" cy="1224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0102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43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4"/>
          </p:nvPr>
        </p:nvSpPr>
        <p:spPr>
          <a:xfrm>
            <a:off x="164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164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6"/>
          </p:nvPr>
        </p:nvSpPr>
        <p:spPr>
          <a:xfrm>
            <a:off x="2856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856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8"/>
          </p:nvPr>
        </p:nvSpPr>
        <p:spPr>
          <a:xfrm>
            <a:off x="4068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4068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20"/>
          </p:nvPr>
        </p:nvSpPr>
        <p:spPr>
          <a:xfrm>
            <a:off x="5280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5280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Content Placeholder 2"/>
          <p:cNvSpPr>
            <a:spLocks noGrp="1"/>
          </p:cNvSpPr>
          <p:nvPr>
            <p:ph sz="half" idx="22"/>
          </p:nvPr>
        </p:nvSpPr>
        <p:spPr>
          <a:xfrm>
            <a:off x="6492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492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24"/>
          </p:nvPr>
        </p:nvSpPr>
        <p:spPr>
          <a:xfrm>
            <a:off x="7704000" y="3096000"/>
            <a:ext cx="1008000" cy="1116000"/>
          </a:xfrm>
        </p:spPr>
        <p:txBody>
          <a:bodyPr/>
          <a:lstStyle>
            <a:lvl1pPr>
              <a:defRPr sz="1300" b="0"/>
            </a:lvl1pPr>
            <a:lvl2pPr>
              <a:defRPr sz="1300" b="0"/>
            </a:lvl2pPr>
            <a:lvl3pPr>
              <a:defRPr sz="1300" b="0"/>
            </a:lvl3pPr>
            <a:lvl4pPr marL="234000" indent="0">
              <a:buNone/>
              <a:defRPr sz="1600"/>
            </a:lvl4pPr>
            <a:lvl5pPr>
              <a:defRPr sz="1600"/>
            </a:lvl5pPr>
            <a:lvl6pPr>
              <a:defRPr sz="1600" baseline="0"/>
            </a:lvl6pPr>
            <a:lvl7pPr>
              <a:defRPr sz="16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5"/>
          </p:nvPr>
        </p:nvSpPr>
        <p:spPr>
          <a:xfrm>
            <a:off x="7704000" y="1332000"/>
            <a:ext cx="1008000" cy="1548000"/>
          </a:xfrm>
        </p:spPr>
        <p:txBody>
          <a:bodyPr/>
          <a:lstStyle>
            <a:lvl1pPr>
              <a:defRPr sz="1200"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2696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Polygon (dark d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/>
          <a:lstStyle>
            <a:lvl1pPr algn="ctr">
              <a:defRPr b="0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32000" y="4723200"/>
            <a:ext cx="828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96000" y="4849200"/>
            <a:ext cx="540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72000" y="4723200"/>
            <a:ext cx="540000" cy="14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5796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30212" y="2664000"/>
            <a:ext cx="5796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92489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Image only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65712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 only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24755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  <p:pic>
        <p:nvPicPr>
          <p:cNvPr id="10" name="Picture 9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457200"/>
            <a:ext cx="1208637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816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Detail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432000" y="3096000"/>
            <a:ext cx="5760000" cy="900000"/>
          </a:xfrm>
        </p:spPr>
        <p:txBody>
          <a:bodyPr/>
          <a:lstStyle>
            <a:lvl1pPr>
              <a:defRPr sz="1800" b="1">
                <a:solidFill>
                  <a:schemeClr val="bg1"/>
                </a:solidFill>
              </a:defRPr>
            </a:lvl1pPr>
            <a:lvl2pPr marL="234000" indent="-234000">
              <a:buFont typeface="Arial" pitchFamily="34" charset="0"/>
              <a:buChar char="–"/>
              <a:defRPr sz="1800">
                <a:solidFill>
                  <a:schemeClr val="bg1"/>
                </a:solidFill>
              </a:defRPr>
            </a:lvl2pPr>
            <a:lvl3pPr marL="468000">
              <a:defRPr sz="1800">
                <a:solidFill>
                  <a:schemeClr val="bg1"/>
                </a:solidFill>
              </a:defRPr>
            </a:lvl3pPr>
            <a:lvl4pPr marL="702000">
              <a:defRPr sz="1800">
                <a:solidFill>
                  <a:schemeClr val="bg1"/>
                </a:solidFill>
              </a:defRPr>
            </a:lvl4pPr>
            <a:lvl5pPr marL="936000"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3006000"/>
            <a:ext cx="3042000" cy="540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15062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3388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0285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light b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6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0745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olygon (dark bg)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4"/>
          <p:cNvSpPr>
            <a:spLocks noGrp="1"/>
          </p:cNvSpPr>
          <p:nvPr>
            <p:ph type="pic" sz="quarter" idx="13" hasCustomPrompt="1"/>
          </p:nvPr>
        </p:nvSpPr>
        <p:spPr>
          <a:xfrm>
            <a:off x="3787775" y="0"/>
            <a:ext cx="5356225" cy="4572000"/>
          </a:xfrm>
          <a:custGeom>
            <a:avLst/>
            <a:gdLst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0 w 5356225"/>
              <a:gd name="connsiteY6" fmla="*/ 4572000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2925147 w 5356225"/>
              <a:gd name="connsiteY6" fmla="*/ 2430624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289041 w 5356225"/>
              <a:gd name="connsiteY6" fmla="*/ 2206689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820886 w 5356225"/>
              <a:gd name="connsiteY6" fmla="*/ 1870787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0 w 5356225"/>
              <a:gd name="connsiteY5" fmla="*/ 4572000 h 4572000"/>
              <a:gd name="connsiteX6" fmla="*/ 3359021 w 5356225"/>
              <a:gd name="connsiteY6" fmla="*/ 2006081 h 4572000"/>
              <a:gd name="connsiteX7" fmla="*/ 0 w 5356225"/>
              <a:gd name="connsiteY7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1 w 5356225"/>
              <a:gd name="connsiteY5" fmla="*/ 2006081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99502 w 5356225"/>
              <a:gd name="connsiteY5" fmla="*/ 1975124 h 4572000"/>
              <a:gd name="connsiteX6" fmla="*/ 0 w 5356225"/>
              <a:gd name="connsiteY6" fmla="*/ 0 h 4572000"/>
              <a:gd name="connsiteX0" fmla="*/ 0 w 5356225"/>
              <a:gd name="connsiteY0" fmla="*/ 0 h 4572000"/>
              <a:gd name="connsiteX1" fmla="*/ 5356225 w 5356225"/>
              <a:gd name="connsiteY1" fmla="*/ 0 h 4572000"/>
              <a:gd name="connsiteX2" fmla="*/ 5356225 w 5356225"/>
              <a:gd name="connsiteY2" fmla="*/ 0 h 4572000"/>
              <a:gd name="connsiteX3" fmla="*/ 5356225 w 5356225"/>
              <a:gd name="connsiteY3" fmla="*/ 4572000 h 4572000"/>
              <a:gd name="connsiteX4" fmla="*/ 5356225 w 5356225"/>
              <a:gd name="connsiteY4" fmla="*/ 4572000 h 4572000"/>
              <a:gd name="connsiteX5" fmla="*/ 3359020 w 5356225"/>
              <a:gd name="connsiteY5" fmla="*/ 2013224 h 4572000"/>
              <a:gd name="connsiteX6" fmla="*/ 0 w 5356225"/>
              <a:gd name="connsiteY6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56225" h="4572000">
                <a:moveTo>
                  <a:pt x="0" y="0"/>
                </a:moveTo>
                <a:lnTo>
                  <a:pt x="5356225" y="0"/>
                </a:lnTo>
                <a:lnTo>
                  <a:pt x="5356225" y="0"/>
                </a:lnTo>
                <a:lnTo>
                  <a:pt x="5356225" y="4572000"/>
                </a:lnTo>
                <a:lnTo>
                  <a:pt x="5356225" y="4572000"/>
                </a:lnTo>
                <a:lnTo>
                  <a:pt x="3359020" y="20132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</p:spPr>
        <p:txBody>
          <a:bodyPr/>
          <a:lstStyle>
            <a:lvl1pPr algn="r">
              <a:defRPr/>
            </a:lvl1pPr>
          </a:lstStyle>
          <a:p>
            <a:r>
              <a:rPr lang="en-GB" dirty="0"/>
              <a:t>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4" name="Picture 13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5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32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7861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black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3" y="434975"/>
            <a:ext cx="1381300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697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Image (whit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980000"/>
            <a:ext cx="8280000" cy="612000"/>
          </a:xfrm>
        </p:spPr>
        <p:txBody>
          <a:bodyPr/>
          <a:lstStyle>
            <a:lvl1pPr>
              <a:defRPr sz="55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32000" y="2664000"/>
            <a:ext cx="8280000" cy="540000"/>
          </a:xfrm>
        </p:spPr>
        <p:txBody>
          <a:bodyPr/>
          <a:lstStyle>
            <a:lvl1pPr marL="0" indent="0" algn="l">
              <a:lnSpc>
                <a:spcPct val="85000"/>
              </a:lnSpc>
              <a:buNone/>
              <a:defRPr sz="34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12" name="Picture 11" descr="ATI_logo_white.ai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2000" y="432000"/>
            <a:ext cx="1381299" cy="576000"/>
          </a:xfrm>
          <a:prstGeom prst="rect">
            <a:avLst/>
          </a:prstGeom>
        </p:spPr>
      </p:pic>
      <p:sp>
        <p:nvSpPr>
          <p:cNvPr id="14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854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10350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Dark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2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bg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437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Light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23/09/2016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Title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2000" y="1710000"/>
            <a:ext cx="8280000" cy="612000"/>
          </a:xfrm>
        </p:spPr>
        <p:txBody>
          <a:bodyPr/>
          <a:lstStyle>
            <a:lvl1pPr>
              <a:defRPr sz="3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 hasCustomPrompt="1"/>
          </p:nvPr>
        </p:nvSpPr>
        <p:spPr>
          <a:xfrm>
            <a:off x="432000" y="1602000"/>
            <a:ext cx="8280000" cy="28800"/>
          </a:xfrm>
          <a:solidFill>
            <a:schemeClr val="tx1"/>
          </a:solidFill>
        </p:spPr>
        <p:txBody>
          <a:bodyPr/>
          <a:lstStyle>
            <a:lvl1pPr>
              <a:defRPr sz="100" b="0" baseline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44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 userDrawn="1"/>
        </p:nvSpPr>
        <p:spPr>
          <a:xfrm>
            <a:off x="1296000" y="4723200"/>
            <a:ext cx="3600000" cy="144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Alan Turing Institute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224000"/>
            <a:ext cx="8280000" cy="324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dirty="0"/>
              <a:t>Click to add sub-header text. Indent for secondary levels and bullets. Or use buttons to add content. 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32000" y="4723200"/>
            <a:ext cx="828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23/09/2016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6000" y="4849200"/>
            <a:ext cx="540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72000" y="472320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32000" y="4716000"/>
            <a:ext cx="8280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216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71" r:id="rId2"/>
    <p:sldLayoutId id="2147483666" r:id="rId3"/>
    <p:sldLayoutId id="2147483667" r:id="rId4"/>
    <p:sldLayoutId id="2147483661" r:id="rId5"/>
    <p:sldLayoutId id="2147483664" r:id="rId6"/>
    <p:sldLayoutId id="2147483665" r:id="rId7"/>
    <p:sldLayoutId id="2147483660" r:id="rId8"/>
    <p:sldLayoutId id="2147483662" r:id="rId9"/>
    <p:sldLayoutId id="2147483677" r:id="rId10"/>
    <p:sldLayoutId id="2147483650" r:id="rId11"/>
    <p:sldLayoutId id="2147483672" r:id="rId12"/>
    <p:sldLayoutId id="2147483663" r:id="rId13"/>
    <p:sldLayoutId id="2147483673" r:id="rId14"/>
    <p:sldLayoutId id="2147483652" r:id="rId15"/>
    <p:sldLayoutId id="2147483657" r:id="rId16"/>
    <p:sldLayoutId id="2147483674" r:id="rId17"/>
    <p:sldLayoutId id="2147483679" r:id="rId18"/>
    <p:sldLayoutId id="2147483670" r:id="rId19"/>
    <p:sldLayoutId id="2147483659" r:id="rId20"/>
    <p:sldLayoutId id="2147483669" r:id="rId21"/>
    <p:sldLayoutId id="2147483680" r:id="rId22"/>
    <p:sldLayoutId id="2147483676" r:id="rId23"/>
    <p:sldLayoutId id="2147483654" r:id="rId24"/>
    <p:sldLayoutId id="2147483655" r:id="rId25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1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None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000" indent="-252000" algn="l" defTabSz="914400" rtl="0" eaLnBrk="1" latinLnBrk="0" hangingPunct="1">
        <a:spcBef>
          <a:spcPts val="0"/>
        </a:spcBef>
        <a:spcAft>
          <a:spcPts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1728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160000" indent="-252000" algn="l" defTabSz="914400" rtl="0" eaLnBrk="1" latinLnBrk="0" hangingPunct="1">
        <a:spcBef>
          <a:spcPts val="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uters.com/article/us-amazon-com-jobs-automation-insight-idUSKCN1MK08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i.org/10.30844/wi_2020_q1-ochman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2000" y="987574"/>
            <a:ext cx="8280000" cy="1334426"/>
          </a:xfrm>
        </p:spPr>
        <p:txBody>
          <a:bodyPr/>
          <a:lstStyle/>
          <a:p>
            <a:r>
              <a:rPr lang="en-GB"/>
              <a:t>Part 5</a:t>
            </a:r>
            <a:br>
              <a:rPr lang="en-GB" dirty="0"/>
            </a:br>
            <a:br>
              <a:rPr lang="en-GB" dirty="0"/>
            </a:br>
            <a:r>
              <a:rPr lang="en-GB"/>
              <a:t>Case-Study: AI-driven Recruitment</a:t>
            </a:r>
            <a:br>
              <a:rPr lang="en-GB" dirty="0"/>
            </a:br>
            <a:endParaRPr lang="en-GB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61A347-8490-B740-B9DF-F3B086E29078}"/>
              </a:ext>
            </a:extLst>
          </p:cNvPr>
          <p:cNvSpPr txBox="1"/>
          <p:nvPr/>
        </p:nvSpPr>
        <p:spPr>
          <a:xfrm>
            <a:off x="3517490" y="18951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279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3" y="152278"/>
            <a:ext cx="5800516" cy="907304"/>
          </a:xfrm>
        </p:spPr>
        <p:txBody>
          <a:bodyPr/>
          <a:lstStyle/>
          <a:p>
            <a:r>
              <a:rPr lang="en-GB" dirty="0"/>
              <a:t>Recruitment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965230-CDD4-407A-A3BA-E41EEE3C9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99" y="900000"/>
            <a:ext cx="4666056" cy="2248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0DAC15-A3F7-41E0-B9C9-ACDABACC5F72}"/>
              </a:ext>
            </a:extLst>
          </p:cNvPr>
          <p:cNvSpPr txBox="1"/>
          <p:nvPr/>
        </p:nvSpPr>
        <p:spPr>
          <a:xfrm>
            <a:off x="5220072" y="538099"/>
            <a:ext cx="3700730" cy="383385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went wrong?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prstClr val="black"/>
                </a:solidFill>
              </a:rPr>
              <a:t>Special category data collected without enough consideration or legal basis for processing;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prstClr val="black"/>
                </a:solidFill>
              </a:rPr>
              <a:t>No privacy assessment conducted to consider the privacy implications of the use of the algorithm;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prstClr val="black"/>
                </a:solidFill>
              </a:rPr>
              <a:t>No considerations for algorithmic bias and bias associated with the input data.</a:t>
            </a:r>
          </a:p>
          <a:p>
            <a:pPr marL="285750" marR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942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482" y="111461"/>
            <a:ext cx="8681021" cy="788539"/>
          </a:xfrm>
        </p:spPr>
        <p:txBody>
          <a:bodyPr/>
          <a:lstStyle/>
          <a:p>
            <a:r>
              <a:rPr lang="en-GB" b="1" dirty="0"/>
              <a:t>Part 5 - Readings </a:t>
            </a:r>
            <a:r>
              <a:rPr lang="en-GB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68178-02AE-42FC-958D-6B8F13B60175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432000" y="480499"/>
            <a:ext cx="8280000" cy="28800"/>
          </a:xfrm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950500-2B2F-4E26-AC85-6A31D750D4BF}"/>
              </a:ext>
            </a:extLst>
          </p:cNvPr>
          <p:cNvSpPr txBox="1"/>
          <p:nvPr/>
        </p:nvSpPr>
        <p:spPr>
          <a:xfrm>
            <a:off x="2843808" y="900000"/>
            <a:ext cx="3700730" cy="30440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en-GB" altLang="en-US" sz="2000" b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74183A-5784-4873-BC8D-514ABF131660}"/>
              </a:ext>
            </a:extLst>
          </p:cNvPr>
          <p:cNvSpPr txBox="1"/>
          <p:nvPr/>
        </p:nvSpPr>
        <p:spPr>
          <a:xfrm>
            <a:off x="1259632" y="4904168"/>
            <a:ext cx="144016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GB" sz="800" dirty="0"/>
              <a:t>Lomas &amp; Almeida 2021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A631B7A-3E6E-4333-B98F-789D99E45CB4}"/>
              </a:ext>
            </a:extLst>
          </p:cNvPr>
          <p:cNvSpPr txBox="1">
            <a:spLocks/>
          </p:cNvSpPr>
          <p:nvPr/>
        </p:nvSpPr>
        <p:spPr>
          <a:xfrm>
            <a:off x="432000" y="432000"/>
            <a:ext cx="8280000" cy="468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21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E4A9A51-96FF-4515-BEEF-71FC6CA4FBE7}"/>
              </a:ext>
            </a:extLst>
          </p:cNvPr>
          <p:cNvSpPr txBox="1">
            <a:spLocks/>
          </p:cNvSpPr>
          <p:nvPr/>
        </p:nvSpPr>
        <p:spPr>
          <a:xfrm>
            <a:off x="427483" y="627534"/>
            <a:ext cx="4792589" cy="376056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468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02000" indent="-234000" algn="l" defTabSz="914400" rtl="0" eaLnBrk="1" latinLnBrk="0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28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60000" indent="-25200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F27181-9207-4708-A285-24BF23574908}"/>
              </a:ext>
            </a:extLst>
          </p:cNvPr>
          <p:cNvSpPr txBox="1"/>
          <p:nvPr/>
        </p:nvSpPr>
        <p:spPr>
          <a:xfrm>
            <a:off x="430823" y="875509"/>
            <a:ext cx="8387184" cy="22159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</a:pPr>
            <a:r>
              <a:rPr lang="en-US" sz="1600"/>
              <a:t>Reuters article on the Amazon AI recruitment tool: </a:t>
            </a:r>
            <a:r>
              <a:rPr lang="en-US" sz="1600" dirty="0">
                <a:ea typeface="+mn-lt"/>
                <a:cs typeface="+mn-lt"/>
                <a:hlinkClick r:id="rId3"/>
              </a:rPr>
              <a:t>https://www.reuters.com/article/us-amazon-com-jobs-automation-insight-idUSKCN1MK08G</a:t>
            </a:r>
            <a:r>
              <a:rPr lang="en-US" sz="1600" dirty="0">
                <a:ea typeface="+mn-lt"/>
                <a:cs typeface="+mn-lt"/>
              </a:rPr>
              <a:t> </a:t>
            </a:r>
            <a:endParaRPr lang="en-US">
              <a:ea typeface="+mn-lt"/>
              <a:cs typeface="+mn-lt"/>
            </a:endParaRPr>
          </a:p>
          <a:p>
            <a:pPr>
              <a:buFont typeface="Arial" panose="020B0604020202020204" pitchFamily="34" charset="0"/>
            </a:pPr>
            <a:endParaRPr lang="en-US" sz="16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</a:pPr>
            <a:r>
              <a:rPr lang="en-US" sz="1600">
                <a:ea typeface="+mn-lt"/>
                <a:cs typeface="+mn-lt"/>
              </a:rPr>
              <a:t>On job seekers attitudes towards AI driven recruitment: Friedrich-Alexander-University, Schöller Endowed Chair for Information Systems, Erlangen-Nuremberg, Germany, Ochmann, J. and Laumer, S. (2020) ‘AI Recruitment: Explaining job seekers’ acceptance of automation in human resource management’, in heine, M., Poustcchi, K., and Krasnova, H., </a:t>
            </a:r>
            <a:r>
              <a:rPr lang="en-US" sz="1600" i="1">
                <a:ea typeface="+mn-lt"/>
                <a:cs typeface="+mn-lt"/>
              </a:rPr>
              <a:t>WI2020 Zentrale Tracks</a:t>
            </a:r>
            <a:r>
              <a:rPr lang="en-US" sz="1600">
                <a:ea typeface="+mn-lt"/>
                <a:cs typeface="+mn-lt"/>
              </a:rPr>
              <a:t>. GITO Verlag, pp. 1633–1648. doi: </a:t>
            </a:r>
            <a:r>
              <a:rPr lang="en-US" sz="1600" dirty="0">
                <a:ea typeface="+mn-lt"/>
                <a:cs typeface="+mn-lt"/>
                <a:hlinkClick r:id="rId4"/>
              </a:rPr>
              <a:t>10.30844/wi_2020_q1-ochmann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 dirty="0">
              <a:ea typeface="+mn-lt"/>
              <a:cs typeface="+mn-lt"/>
            </a:endParaRPr>
          </a:p>
          <a:p>
            <a:pPr>
              <a:buFont typeface="Arial" panose="020B0604020202020204" pitchFamily="34" charset="0"/>
            </a:pPr>
            <a:endParaRPr lang="en-US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5570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&amp;White - Alan Turing">
      <a:dk1>
        <a:sysClr val="windowText" lastClr="000000"/>
      </a:dk1>
      <a:lt1>
        <a:sysClr val="window" lastClr="FFFFFF"/>
      </a:lt1>
      <a:dk2>
        <a:srgbClr val="00FF00"/>
      </a:dk2>
      <a:lt2>
        <a:srgbClr val="00FFFF"/>
      </a:lt2>
      <a:accent1>
        <a:srgbClr val="0000FF"/>
      </a:accent1>
      <a:accent2>
        <a:srgbClr val="7D00FF"/>
      </a:accent2>
      <a:accent3>
        <a:srgbClr val="FF00FF"/>
      </a:accent3>
      <a:accent4>
        <a:srgbClr val="FF0000"/>
      </a:accent4>
      <a:accent5>
        <a:srgbClr val="FF7D00"/>
      </a:accent5>
      <a:accent6>
        <a:srgbClr val="FFFF00"/>
      </a:accent6>
      <a:hlink>
        <a:srgbClr val="FF7D00"/>
      </a:hlink>
      <a:folHlink>
        <a:srgbClr val="0000F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anose="020B0604020202020204" pitchFamily="34" charset="0"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prstClr val="black"/>
            </a:solidFill>
            <a:effectLst/>
            <a:uLnTx/>
            <a:uFillTx/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 template [Read-Only]" id="{C6903D3B-E20B-4854-93B9-F5A9CF5CBAE7}" vid="{2CAEDC97-BFB7-4B44-ADE4-7AC9EA6631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D22E6A211DCA4BB83824406D28E9C0" ma:contentTypeVersion="" ma:contentTypeDescription="Create a new document." ma:contentTypeScope="" ma:versionID="eb5cb5c4419ec3f2ebb4e6234fc923c1">
  <xsd:schema xmlns:xsd="http://www.w3.org/2001/XMLSchema" xmlns:xs="http://www.w3.org/2001/XMLSchema" xmlns:p="http://schemas.microsoft.com/office/2006/metadata/properties" xmlns:ns2="ddc16f2e-ac79-420b-bf02-152a3fab2b22" xmlns:ns3="08a1f6fd-e710-4379-a5a2-b3883be714e7" xmlns:ns4="a2be0bb9-d448-4074-b059-cb7e6b3380a4" targetNamespace="http://schemas.microsoft.com/office/2006/metadata/properties" ma:root="true" ma:fieldsID="d2bd4470ed76f86c26e58dccb1ce0090" ns2:_="" ns3:_="" ns4:_="">
    <xsd:import namespace="ddc16f2e-ac79-420b-bf02-152a3fab2b22"/>
    <xsd:import namespace="08a1f6fd-e710-4379-a5a2-b3883be714e7"/>
    <xsd:import namespace="a2be0bb9-d448-4074-b059-cb7e6b3380a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Document_x0020_Description" minOccurs="0"/>
                <xsd:element ref="ns3:b23dd0a42d9b42299b6ab42555bb2b71" minOccurs="0"/>
                <xsd:element ref="ns2:TaxCatchAll" minOccurs="0"/>
                <xsd:element ref="ns3:Document_x0020_Last_x0020_Published" minOccurs="0"/>
                <xsd:element ref="ns3:Document_x0020_Published" minOccurs="0"/>
                <xsd:element ref="ns3:Document_x0020_Summary" minOccurs="0"/>
                <xsd:element ref="ns3:Document_x0020_Unpublished" minOccurs="0"/>
                <xsd:element ref="ns4:Unpublish_x0020_the_x0020_document_x0020__x0028_Public_x0020_Documents_x0029_" minOccurs="0"/>
                <xsd:element ref="ns4:Publish_x0020_the_x0020_document_x0020__x0028_Public_x0020_Documents_x0029_" minOccurs="0"/>
                <xsd:element ref="ns4:Start_x0020_the_x0020_publishing_x0020_process_x0020__x0028_Public_x0020_Document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c16f2e-ac79-420b-bf02-152a3fab2b2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3" nillable="true" ma:displayName="Taxonomy Catch All Column" ma:description="" ma:hidden="true" ma:list="{CF309E38-7117-474E-A583-87FAE7C2EDA1}" ma:internalName="TaxCatchAll" ma:showField="CatchAllData" ma:web="{08a1f6fd-e710-4379-a5a2-b3883be714e7}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a1f6fd-e710-4379-a5a2-b3883be714e7" elementFormDefault="qualified">
    <xsd:import namespace="http://schemas.microsoft.com/office/2006/documentManagement/types"/>
    <xsd:import namespace="http://schemas.microsoft.com/office/infopath/2007/PartnerControls"/>
    <xsd:element name="Document_x0020_Description" ma:index="10" nillable="true" ma:displayName="Document Description" ma:description="Provide a short synopsis of the documents contents i.e. This document covers how to create a new business process" ma:internalName="Document_x0020_Description">
      <xsd:simpleType>
        <xsd:restriction base="dms:Note"/>
      </xsd:simpleType>
    </xsd:element>
    <xsd:element name="b23dd0a42d9b42299b6ab42555bb2b71" ma:index="12" nillable="true" ma:taxonomy="true" ma:internalName="b23dd0a42d9b42299b6ab42555bb2b71" ma:taxonomyFieldName="Document_x0020_Keywords" ma:displayName="Document Keywords" ma:default="" ma:fieldId="{b23dd0a4-2d9b-4229-9b6a-b42555bb2b71}" ma:taxonomyMulti="true" ma:sspId="db5eb1a5-37e6-488e-b8f0-ddc5ba46631c" ma:termSetId="d9d9f70c-33c9-410e-ad9c-675fe27864f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ocument_x0020_Last_x0020_Published" ma:index="14" nillable="true" ma:displayName="Document Last Published" ma:description="Populated by workflow" ma:internalName="Document_x0020_Last_x0020_Published">
      <xsd:simpleType>
        <xsd:restriction base="dms:Text">
          <xsd:maxLength value="255"/>
        </xsd:restriction>
      </xsd:simpleType>
    </xsd:element>
    <xsd:element name="Document_x0020_Published" ma:index="15" nillable="true" ma:displayName="Document Published" ma:default="0" ma:description="Click to publish the document" ma:internalName="Document_x0020_Published">
      <xsd:simpleType>
        <xsd:restriction base="dms:Boolean"/>
      </xsd:simpleType>
    </xsd:element>
    <xsd:element name="Document_x0020_Summary" ma:index="16" nillable="true" ma:displayName="Document Summary" ma:description="Provide a brief summary of the documents purpose i.e. How to create a business policy" ma:internalName="Document_x0020_Summary">
      <xsd:simpleType>
        <xsd:restriction base="dms:Note"/>
      </xsd:simpleType>
    </xsd:element>
    <xsd:element name="Document_x0020_Unpublished" ma:index="17" nillable="true" ma:displayName="Document Unpublished" ma:default="0" ma:description="Used by workflow, not for user use." ma:internalName="Document_x0020_Unpublishe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be0bb9-d448-4074-b059-cb7e6b3380a4" elementFormDefault="qualified">
    <xsd:import namespace="http://schemas.microsoft.com/office/2006/documentManagement/types"/>
    <xsd:import namespace="http://schemas.microsoft.com/office/infopath/2007/PartnerControls"/>
    <xsd:element name="Unpublish_x0020_the_x0020_document_x0020__x0028_Public_x0020_Documents_x0029_" ma:index="18" nillable="true" ma:displayName="Unpublish the document (Public Documents)" ma:internalName="Un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Publish_x0020_the_x0020_document_x0020__x0028_Public_x0020_Documents_x0029_" ma:index="19" nillable="true" ma:displayName="Publish the document (Public Documents)" ma:internalName="Publish_x0020_the_x0020_document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Start_x0020_the_x0020_publishing_x0020_process_x0020__x0028_Public_x0020_Documents_x0029_" ma:index="20" nillable="true" ma:displayName="Start the publishing process (Public Documents)" ma:internalName="Start_x0020_the_x0020_publishing_x0020_process_x0020__x0028_Public_x0020_Documents_x0029_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Unpublished xmlns="08a1f6fd-e710-4379-a5a2-b3883be714e7">false</Document_x0020_Unpublished>
    <TaxCatchAll xmlns="ddc16f2e-ac79-420b-bf02-152a3fab2b22"/>
    <Publish_x0020_the_x0020_document_x0020__x0028_Public_x0020_Documents_x0029_ xmlns="a2be0bb9-d448-4074-b059-cb7e6b3380a4">
      <Url xsi:nil="true"/>
      <Description xsi:nil="true"/>
    </Publish_x0020_the_x0020_document_x0020__x0028_Public_x0020_Documents_x0029_>
    <b23dd0a42d9b42299b6ab42555bb2b71 xmlns="08a1f6fd-e710-4379-a5a2-b3883be714e7">
      <Terms xmlns="http://schemas.microsoft.com/office/infopath/2007/PartnerControls"/>
    </b23dd0a42d9b42299b6ab42555bb2b71>
    <Document_x0020_Published xmlns="08a1f6fd-e710-4379-a5a2-b3883be714e7">false</Document_x0020_Published>
    <Document_x0020_Last_x0020_Published xmlns="08a1f6fd-e710-4379-a5a2-b3883be714e7" xsi:nil="true"/>
    <Document_x0020_Summary xmlns="08a1f6fd-e710-4379-a5a2-b3883be714e7" xsi:nil="true"/>
    <Unpublish_x0020_the_x0020_document_x0020__x0028_Public_x0020_Documents_x0029_ xmlns="a2be0bb9-d448-4074-b059-cb7e6b3380a4">
      <Url xsi:nil="true"/>
      <Description xsi:nil="true"/>
    </Unpublish_x0020_the_x0020_document_x0020__x0028_Public_x0020_Documents_x0029_>
    <Start_x0020_the_x0020_publishing_x0020_process_x0020__x0028_Public_x0020_Documents_x0029_ xmlns="a2be0bb9-d448-4074-b059-cb7e6b3380a4">
      <Url xsi:nil="true"/>
      <Description xsi:nil="true"/>
    </Start_x0020_the_x0020_publishing_x0020_process_x0020__x0028_Public_x0020_Documents_x0029_>
    <Document_x0020_Description xmlns="08a1f6fd-e710-4379-a5a2-b3883be714e7" xsi:nil="true"/>
  </documentManagement>
</p:properties>
</file>

<file path=customXml/itemProps1.xml><?xml version="1.0" encoding="utf-8"?>
<ds:datastoreItem xmlns:ds="http://schemas.openxmlformats.org/officeDocument/2006/customXml" ds:itemID="{A40EA25E-A90B-4A48-8C5D-124E69F250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dc16f2e-ac79-420b-bf02-152a3fab2b22"/>
    <ds:schemaRef ds:uri="08a1f6fd-e710-4379-a5a2-b3883be714e7"/>
    <ds:schemaRef ds:uri="a2be0bb9-d448-4074-b059-cb7e6b3380a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209AA62-12D1-47D7-B44F-DEC239FF7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D6603-7A4F-4E61-9F3B-AA41D2448B94}">
  <ds:schemaRefs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a2be0bb9-d448-4074-b059-cb7e6b3380a4"/>
    <ds:schemaRef ds:uri="ddc16f2e-ac79-420b-bf02-152a3fab2b22"/>
    <ds:schemaRef ds:uri="08a1f6fd-e710-4379-a5a2-b3883be714e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2516</TotalTime>
  <Words>207</Words>
  <Application>Microsoft Office PowerPoint</Application>
  <PresentationFormat>On-screen Show (16:9)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Part 5  Case-Study: AI-driven Recruitment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</dc:title>
  <dc:creator>Rodrigues Silva Almeida, Denise Almeida</dc:creator>
  <cp:lastModifiedBy>elizabethlomas</cp:lastModifiedBy>
  <cp:revision>361</cp:revision>
  <dcterms:created xsi:type="dcterms:W3CDTF">2021-05-10T20:49:50Z</dcterms:created>
  <dcterms:modified xsi:type="dcterms:W3CDTF">2021-08-24T12:09:02Z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0x01010002D22E6A211DCA4BB83824406D28E9C0</vt:lpwstr>
  </property>
</Properties>
</file>