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694" r:id="rId5"/>
    <p:sldId id="726" r:id="rId6"/>
    <p:sldId id="72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>
          <p15:clr>
            <a:srgbClr val="A4A3A4"/>
          </p15:clr>
        </p15:guide>
        <p15:guide id="2" orient="horz" pos="274">
          <p15:clr>
            <a:srgbClr val="A4A3A4"/>
          </p15:clr>
        </p15:guide>
        <p15:guide id="3" orient="horz" pos="771">
          <p15:clr>
            <a:srgbClr val="A4A3A4"/>
          </p15:clr>
        </p15:guide>
        <p15:guide id="4" orient="horz" pos="704">
          <p15:clr>
            <a:srgbClr val="A4A3A4"/>
          </p15:clr>
        </p15:guide>
        <p15:guide id="5" pos="3920">
          <p15:clr>
            <a:srgbClr val="A4A3A4"/>
          </p15:clr>
        </p15:guide>
        <p15:guide id="6" pos="271">
          <p15:clr>
            <a:srgbClr val="A4A3A4"/>
          </p15:clr>
        </p15:guide>
        <p15:guide id="7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 Silva Almeida, Denise Almeida" initials="RSADA" lastIdx="4" clrIdx="0">
    <p:extLst>
      <p:ext uri="{19B8F6BF-5375-455C-9EA6-DF929625EA0E}">
        <p15:presenceInfo xmlns:p15="http://schemas.microsoft.com/office/powerpoint/2012/main" userId="S::uczcdrs@ucl.ac.uk::f256de4d-8f1b-44a8-873d-5ca7c681e8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43" autoAdjust="0"/>
    <p:restoredTop sz="81627"/>
  </p:normalViewPr>
  <p:slideViewPr>
    <p:cSldViewPr showGuides="1">
      <p:cViewPr varScale="1">
        <p:scale>
          <a:sx n="72" d="100"/>
          <a:sy n="72" d="100"/>
        </p:scale>
        <p:origin x="1368" y="60"/>
      </p:cViewPr>
      <p:guideLst>
        <p:guide orient="horz" pos="2812"/>
        <p:guide orient="horz" pos="274"/>
        <p:guide orient="horz" pos="771"/>
        <p:guide orient="horz" pos="704"/>
        <p:guide pos="3920"/>
        <p:guide pos="271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144CB7-DC0A-48FF-9E8C-523419CD97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Turing Institute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3D488-0D05-411A-8402-A885200B9C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42E9-78A1-4B1C-BB9F-654C1151B68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9561A-09A4-43CD-8B27-2988718E84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Lomas &amp; Almeida 2021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7546-C3CC-4F79-8440-69D5B9239D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6AEF-BF2E-4888-8B7D-6D79E7EC3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22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306D9-D9E9-4EA5-813D-375E6C093ED6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9481-87FC-4BF7-B045-54D6BDF02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6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5: GDPR in practice: Impact Assessments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6 Case-Study: AI-driven Recruitment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7: Future gazing: </a:t>
            </a:r>
            <a:r>
              <a:rPr lang="en-GB" dirty="0" err="1">
                <a:solidFill>
                  <a:schemeClr val="bg1"/>
                </a:solidFill>
              </a:rPr>
              <a:t>ePrivacy</a:t>
            </a:r>
            <a:r>
              <a:rPr lang="en-GB" dirty="0">
                <a:solidFill>
                  <a:schemeClr val="bg1"/>
                </a:solidFill>
              </a:rPr>
              <a:t> and AI regulation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Activities and Readings 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7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443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light bg)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8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9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432000" indent="-252000">
              <a:defRPr/>
            </a:lvl3pPr>
            <a:lvl4pPr marL="864000" indent="-252000">
              <a:defRPr/>
            </a:lvl4pPr>
            <a:lvl5pPr marL="1296000" indent="-252000">
              <a:defRPr/>
            </a:lvl5pPr>
            <a:lvl6pPr indent="-252000">
              <a:defRPr/>
            </a:lvl6pPr>
            <a:lvl7pPr indent="-252000">
              <a:defRPr/>
            </a:lvl7pPr>
          </a:lstStyle>
          <a:p>
            <a:pPr lvl="0"/>
            <a:r>
              <a:rPr lang="en-GB" dirty="0"/>
              <a:t>Click to add sub-header text. Indent for secondary levels and bullets. Or use buttons to add content.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8280000" cy="2376000"/>
          </a:xfrm>
        </p:spPr>
        <p:txBody>
          <a:bodyPr/>
          <a:lstStyle>
            <a:lvl1pPr>
              <a:lnSpc>
                <a:spcPct val="85000"/>
              </a:lnSpc>
              <a:spcAft>
                <a:spcPts val="1800"/>
              </a:spcAft>
              <a:defRPr sz="2400" b="0" baseline="0"/>
            </a:lvl1pPr>
            <a:lvl2pPr>
              <a:defRPr sz="1800" b="1"/>
            </a:lvl2pPr>
            <a:lvl3pPr marL="0" indent="0">
              <a:buFontTx/>
              <a:buNone/>
              <a:defRPr sz="1800"/>
            </a:lvl3pPr>
            <a:lvl4pPr marL="468000" indent="-234000">
              <a:defRPr sz="1800"/>
            </a:lvl4pPr>
            <a:lvl5pPr marL="702000" indent="-234000">
              <a:defRPr sz="1800"/>
            </a:lvl5pPr>
            <a:lvl6pPr>
              <a:defRPr sz="1800"/>
            </a:lvl6pPr>
            <a:lvl7pPr>
              <a:defRPr sz="1800"/>
            </a:lvl7pPr>
          </a:lstStyle>
          <a:p>
            <a:pPr lvl="0"/>
            <a:r>
              <a:rPr lang="en-GB" dirty="0"/>
              <a:t>‘Click to insert quote</a:t>
            </a:r>
            <a:br>
              <a:rPr lang="en-GB" dirty="0"/>
            </a:br>
            <a:r>
              <a:rPr lang="en-GB" dirty="0"/>
              <a:t>over as many lines </a:t>
            </a:r>
            <a:br>
              <a:rPr lang="en-GB" dirty="0"/>
            </a:br>
            <a:r>
              <a:rPr lang="en-GB" dirty="0"/>
              <a:t>as necessary’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32000" y="1530000"/>
            <a:ext cx="2160000" cy="540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31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75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19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76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187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940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/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Lomas &amp; Almeida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AI and Regulation – 2021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786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>
                <a:solidFill>
                  <a:schemeClr val="bg1"/>
                </a:solidFill>
              </a:defRPr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2000" y="360000"/>
            <a:ext cx="828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9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 baseline="0"/>
            </a:lvl5pPr>
            <a:lvl6pPr indent="-180000">
              <a:defRPr sz="130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924000" cy="468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88000" y="432000"/>
            <a:ext cx="3924000" cy="39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0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7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596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1 large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6120000" cy="2700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966000" y="1224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966000" y="2700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102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3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64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64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2856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856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8"/>
          </p:nvPr>
        </p:nvSpPr>
        <p:spPr>
          <a:xfrm>
            <a:off x="4068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068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5280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5280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22"/>
          </p:nvPr>
        </p:nvSpPr>
        <p:spPr>
          <a:xfrm>
            <a:off x="649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49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4"/>
          </p:nvPr>
        </p:nvSpPr>
        <p:spPr>
          <a:xfrm>
            <a:off x="770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70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69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dark d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32000" y="4723200"/>
            <a:ext cx="828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6000" y="4849200"/>
            <a:ext cx="540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000" y="4723200"/>
            <a:ext cx="54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248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mage only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571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 only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47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0" name="Picture 9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457200"/>
            <a:ext cx="120863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16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506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light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6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45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dark b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4" name="Picture 13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8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97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35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7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Ligh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04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46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224000"/>
            <a:ext cx="8280000" cy="32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text. Indent for secondary levels and bullets. Or use buttons to add content.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00" y="4723200"/>
            <a:ext cx="828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6000" y="4849200"/>
            <a:ext cx="540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000" y="472320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66" r:id="rId3"/>
    <p:sldLayoutId id="2147483667" r:id="rId4"/>
    <p:sldLayoutId id="2147483661" r:id="rId5"/>
    <p:sldLayoutId id="2147483664" r:id="rId6"/>
    <p:sldLayoutId id="2147483665" r:id="rId7"/>
    <p:sldLayoutId id="2147483660" r:id="rId8"/>
    <p:sldLayoutId id="2147483662" r:id="rId9"/>
    <p:sldLayoutId id="2147483677" r:id="rId10"/>
    <p:sldLayoutId id="2147483650" r:id="rId11"/>
    <p:sldLayoutId id="2147483672" r:id="rId12"/>
    <p:sldLayoutId id="2147483663" r:id="rId13"/>
    <p:sldLayoutId id="2147483673" r:id="rId14"/>
    <p:sldLayoutId id="2147483652" r:id="rId15"/>
    <p:sldLayoutId id="2147483657" r:id="rId16"/>
    <p:sldLayoutId id="2147483674" r:id="rId17"/>
    <p:sldLayoutId id="2147483679" r:id="rId18"/>
    <p:sldLayoutId id="2147483670" r:id="rId19"/>
    <p:sldLayoutId id="2147483659" r:id="rId20"/>
    <p:sldLayoutId id="2147483669" r:id="rId21"/>
    <p:sldLayoutId id="2147483680" r:id="rId22"/>
    <p:sldLayoutId id="2147483676" r:id="rId23"/>
    <p:sldLayoutId id="2147483654" r:id="rId24"/>
    <p:sldLayoutId id="2147483655" r:id="rId2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n.org/en/chronicle/article/towards-ethics-artificial-intelligence" TargetMode="External"/><Relationship Id="rId3" Type="http://schemas.openxmlformats.org/officeDocument/2006/relationships/hyperlink" Target="https://edpb.europa.eu/our-work-tools/general-guidance/guidelines-recommendations-best-practices_en" TargetMode="External"/><Relationship Id="rId7" Type="http://schemas.openxmlformats.org/officeDocument/2006/relationships/hyperlink" Target="https://en.unesco.org/artificial-intelligenc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hrw.org/report/2021/06/16/my-life-not-your-porn/digital-sex-crimes-south-korea" TargetMode="External"/><Relationship Id="rId5" Type="http://schemas.openxmlformats.org/officeDocument/2006/relationships/hyperlink" Target="https://www.hrw.org/news/2018/04/19/data-privacy-human-right" TargetMode="External"/><Relationship Id="rId4" Type="http://schemas.openxmlformats.org/officeDocument/2006/relationships/hyperlink" Target="https://gdpr-info.eu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srn.com/abstract=3878867" TargetMode="External"/><Relationship Id="rId7" Type="http://schemas.openxmlformats.org/officeDocument/2006/relationships/hyperlink" Target="https://dx.doi.org/10.2139/ssrn.377899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srn.com/abstract=3778998" TargetMode="External"/><Relationship Id="rId5" Type="http://schemas.openxmlformats.org/officeDocument/2006/relationships/hyperlink" Target="https://doi.org/10.1093/idpl/ipaa020" TargetMode="External"/><Relationship Id="rId4" Type="http://schemas.openxmlformats.org/officeDocument/2006/relationships/hyperlink" Target="https://dx.doi.org/10.2139/ssrn.38788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2000" y="987574"/>
            <a:ext cx="8280000" cy="1334426"/>
          </a:xfrm>
        </p:spPr>
        <p:txBody>
          <a:bodyPr/>
          <a:lstStyle/>
          <a:p>
            <a:r>
              <a:rPr lang="en-GB" dirty="0"/>
              <a:t>Additional Readings </a:t>
            </a:r>
            <a:r>
              <a:rPr lang="en-GB"/>
              <a:t>and Link</a:t>
            </a:r>
            <a:endParaRPr lang="en-GB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1A347-8490-B740-B9DF-F3B086E29078}"/>
              </a:ext>
            </a:extLst>
          </p:cNvPr>
          <p:cNvSpPr txBox="1"/>
          <p:nvPr/>
        </p:nvSpPr>
        <p:spPr>
          <a:xfrm>
            <a:off x="3517490" y="18951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28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482" y="111461"/>
            <a:ext cx="8681021" cy="788539"/>
          </a:xfrm>
        </p:spPr>
        <p:txBody>
          <a:bodyPr/>
          <a:lstStyle/>
          <a:p>
            <a:r>
              <a:rPr lang="en-GB" b="1" dirty="0">
                <a:cs typeface="Arial"/>
              </a:rPr>
              <a:t>A Few Further Readings and Links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32000" y="480499"/>
            <a:ext cx="8280000" cy="28800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50500-2B2F-4E26-AC85-6A31D750D4BF}"/>
              </a:ext>
            </a:extLst>
          </p:cNvPr>
          <p:cNvSpPr txBox="1"/>
          <p:nvPr/>
        </p:nvSpPr>
        <p:spPr>
          <a:xfrm>
            <a:off x="2843808" y="900000"/>
            <a:ext cx="3700730" cy="3044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GB" altLang="en-US" sz="20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4183A-5784-4873-BC8D-514ABF131660}"/>
              </a:ext>
            </a:extLst>
          </p:cNvPr>
          <p:cNvSpPr txBox="1"/>
          <p:nvPr/>
        </p:nvSpPr>
        <p:spPr>
          <a:xfrm>
            <a:off x="1259632" y="4904168"/>
            <a:ext cx="1440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dirty="0"/>
              <a:t>Lomas &amp; Almeida 2021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631B7A-3E6E-4333-B98F-789D99E45CB4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8280000" cy="468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4A9A51-96FF-4515-BEEF-71FC6CA4FBE7}"/>
              </a:ext>
            </a:extLst>
          </p:cNvPr>
          <p:cNvSpPr txBox="1">
            <a:spLocks/>
          </p:cNvSpPr>
          <p:nvPr/>
        </p:nvSpPr>
        <p:spPr>
          <a:xfrm>
            <a:off x="427483" y="627534"/>
            <a:ext cx="4792589" cy="3760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6FB59-DAFF-47CE-B009-8B04E8792D40}"/>
              </a:ext>
            </a:extLst>
          </p:cNvPr>
          <p:cNvSpPr txBox="1"/>
          <p:nvPr/>
        </p:nvSpPr>
        <p:spPr>
          <a:xfrm>
            <a:off x="467544" y="627534"/>
            <a:ext cx="8064896" cy="37876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European Data Protection Board Guidance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https://edpb.europa.eu/our-work-tools/general-guidance/guidelines-recommendations-best-practices_en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1600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General Data Protection Regulation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4"/>
              </a:rPr>
              <a:t>https://gdpr-info.eu/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1600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Human Rights Watch – Privacy News, e.g.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https://www.hrw.org/news/2018/04/19/data-privacy-human-right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6"/>
              </a:rPr>
              <a:t>https://www.hrw.org/report/2021/06/16/my-life-not-your-porn/digital-sex-crimes-south-korea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GB" sz="1600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dirty="0">
                <a:solidFill>
                  <a:prstClr val="black"/>
                </a:solidFill>
              </a:rPr>
              <a:t>UNESCO </a:t>
            </a:r>
            <a:r>
              <a:rPr lang="en-GB" sz="1600" dirty="0">
                <a:solidFill>
                  <a:prstClr val="black"/>
                </a:solidFill>
                <a:hlinkClick r:id="rId7"/>
              </a:rPr>
              <a:t>https://en.unesco.org/artificial-intelligence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GB" sz="1600" dirty="0">
              <a:solidFill>
                <a:prstClr val="black"/>
              </a:solidFill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dirty="0">
                <a:solidFill>
                  <a:prstClr val="black"/>
                </a:solidFill>
              </a:rPr>
              <a:t>United Nations – AI News, e.g. </a:t>
            </a:r>
            <a:r>
              <a:rPr lang="en-GB" sz="1600" dirty="0">
                <a:solidFill>
                  <a:prstClr val="black"/>
                </a:solidFill>
                <a:hlinkClick r:id="rId8"/>
              </a:rPr>
              <a:t>https://www.un.org/en/chronicle/article/towards-ethics-artificial-intelligence</a:t>
            </a:r>
            <a:r>
              <a:rPr lang="en-GB" sz="1600" dirty="0">
                <a:solidFill>
                  <a:prstClr val="black"/>
                </a:solidFill>
              </a:rPr>
              <a:t> </a:t>
            </a:r>
          </a:p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0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482" y="111461"/>
            <a:ext cx="8681021" cy="788539"/>
          </a:xfrm>
        </p:spPr>
        <p:txBody>
          <a:bodyPr/>
          <a:lstStyle/>
          <a:p>
            <a:r>
              <a:rPr lang="en-GB" b="1" dirty="0">
                <a:cs typeface="Arial"/>
              </a:rPr>
              <a:t>A Few Further Readings and Links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32000" y="480499"/>
            <a:ext cx="8280000" cy="28800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50500-2B2F-4E26-AC85-6A31D750D4BF}"/>
              </a:ext>
            </a:extLst>
          </p:cNvPr>
          <p:cNvSpPr txBox="1"/>
          <p:nvPr/>
        </p:nvSpPr>
        <p:spPr>
          <a:xfrm>
            <a:off x="2843808" y="900000"/>
            <a:ext cx="3700730" cy="3044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GB" altLang="en-US" sz="20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4183A-5784-4873-BC8D-514ABF131660}"/>
              </a:ext>
            </a:extLst>
          </p:cNvPr>
          <p:cNvSpPr txBox="1"/>
          <p:nvPr/>
        </p:nvSpPr>
        <p:spPr>
          <a:xfrm>
            <a:off x="1259632" y="4904168"/>
            <a:ext cx="1440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dirty="0"/>
              <a:t>Lomas &amp; Almeida 2021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631B7A-3E6E-4333-B98F-789D99E45CB4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8280000" cy="468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4A9A51-96FF-4515-BEEF-71FC6CA4FBE7}"/>
              </a:ext>
            </a:extLst>
          </p:cNvPr>
          <p:cNvSpPr txBox="1">
            <a:spLocks/>
          </p:cNvSpPr>
          <p:nvPr/>
        </p:nvSpPr>
        <p:spPr>
          <a:xfrm>
            <a:off x="427483" y="627534"/>
            <a:ext cx="4792589" cy="3760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6FB59-DAFF-47CE-B009-8B04E8792D40}"/>
              </a:ext>
            </a:extLst>
          </p:cNvPr>
          <p:cNvSpPr txBox="1"/>
          <p:nvPr/>
        </p:nvSpPr>
        <p:spPr>
          <a:xfrm>
            <a:off x="467544" y="627534"/>
            <a:ext cx="8064896" cy="378762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en-GB" sz="1600" dirty="0">
              <a:solidFill>
                <a:prstClr val="black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</a:rPr>
              <a:t>Almeida, D., </a:t>
            </a:r>
            <a:r>
              <a:rPr lang="en-GB" sz="1600" b="0" i="0" dirty="0" err="1">
                <a:effectLst/>
              </a:rPr>
              <a:t>Shmarko</a:t>
            </a:r>
            <a:r>
              <a:rPr lang="en-GB" sz="1600" b="0" i="0" dirty="0">
                <a:effectLst/>
              </a:rPr>
              <a:t>, K. and Lomas, E. (2021) ‘The ethics of facial </a:t>
            </a:r>
            <a:r>
              <a:rPr lang="en-GB" sz="1600" dirty="0"/>
              <a:t>r</a:t>
            </a:r>
            <a:r>
              <a:rPr lang="en-GB" sz="1600" b="0" i="0" dirty="0">
                <a:effectLst/>
              </a:rPr>
              <a:t>ecognition </a:t>
            </a:r>
            <a:r>
              <a:rPr lang="en-GB" sz="1600" dirty="0"/>
              <a:t>t</a:t>
            </a:r>
            <a:r>
              <a:rPr lang="en-GB" sz="1600" b="0" i="0" dirty="0">
                <a:effectLst/>
              </a:rPr>
              <a:t>echnologies, surveillance and accountability in an age of Artificial Intelligence: a comparative </a:t>
            </a:r>
            <a:r>
              <a:rPr lang="en-GB" sz="1600" dirty="0"/>
              <a:t>a</a:t>
            </a:r>
            <a:r>
              <a:rPr lang="en-GB" sz="1600" b="0" i="0" dirty="0">
                <a:effectLst/>
              </a:rPr>
              <a:t>nalysis of USA, EU and UK regulatory </a:t>
            </a:r>
            <a:r>
              <a:rPr lang="en-GB" sz="1600" dirty="0"/>
              <a:t>f</a:t>
            </a:r>
            <a:r>
              <a:rPr lang="en-GB" sz="1600" b="0" i="0" dirty="0">
                <a:effectLst/>
              </a:rPr>
              <a:t>rameworks. Forthcoming, </a:t>
            </a:r>
            <a:r>
              <a:rPr lang="en-GB" sz="1600" b="0" i="1" dirty="0">
                <a:effectLst/>
              </a:rPr>
              <a:t>AI Auditing, Assurance, and Certification. AI and Ethics</a:t>
            </a:r>
            <a:r>
              <a:rPr lang="en-GB" sz="1600" b="0" i="0" dirty="0">
                <a:effectLst/>
              </a:rPr>
              <a:t>. Springer. ISSN: 2730-5961, Available at SSRN: </a:t>
            </a:r>
            <a:r>
              <a:rPr lang="en-GB" sz="1600" b="0" i="0" u="sng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https://ssrn.com/abstract=3878867</a:t>
            </a:r>
            <a:r>
              <a:rPr lang="en-GB" sz="1600" b="0" i="0" dirty="0">
                <a:effectLst/>
              </a:rPr>
              <a:t> or </a:t>
            </a:r>
            <a:r>
              <a:rPr lang="en-GB" sz="1600" b="0" i="0" u="sng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http://dx.doi.org/10.2139/ssrn.3878867</a:t>
            </a:r>
            <a:endParaRPr lang="en-GB" sz="1600" dirty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1600" b="0" i="0" dirty="0">
              <a:effectLst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b="0" i="0" dirty="0">
                <a:effectLst/>
              </a:rPr>
              <a:t>Kaminski, M., and </a:t>
            </a:r>
            <a:r>
              <a:rPr lang="en-GB" sz="1600" b="0" i="0" dirty="0" err="1">
                <a:effectLst/>
              </a:rPr>
              <a:t>Malgieri</a:t>
            </a:r>
            <a:r>
              <a:rPr lang="en-GB" sz="1600" b="0" i="0" dirty="0">
                <a:effectLst/>
              </a:rPr>
              <a:t>, G. (2020) ‘Algorithmic impact assessments under the GDPR: producing multi-layered explanations’, </a:t>
            </a:r>
            <a:r>
              <a:rPr lang="en-GB" sz="1600" b="0" i="1" dirty="0">
                <a:effectLst/>
              </a:rPr>
              <a:t>International Data Privacy Law</a:t>
            </a:r>
            <a:r>
              <a:rPr lang="en-GB" sz="1600" b="0" i="0" dirty="0">
                <a:effectLst/>
              </a:rPr>
              <a:t>, 2020;, ipaa020, </a:t>
            </a:r>
            <a:r>
              <a:rPr lang="en-GB" sz="1600" b="0" i="0" u="none" strike="noStrike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https://doi.org/10.1093/idpl/ipaa020</a:t>
            </a:r>
            <a:r>
              <a:rPr lang="en-GB" sz="1600" dirty="0"/>
              <a:t>.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1600" dirty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b="0" i="0" dirty="0" err="1">
                <a:effectLst/>
              </a:rPr>
              <a:t>Koshiyama</a:t>
            </a:r>
            <a:r>
              <a:rPr lang="en-GB" sz="1600" b="0" i="0" dirty="0">
                <a:effectLst/>
              </a:rPr>
              <a:t>, A. et al. (2021) ‘Towards </a:t>
            </a:r>
            <a:r>
              <a:rPr lang="en-GB" sz="1600" dirty="0"/>
              <a:t>a</a:t>
            </a:r>
            <a:r>
              <a:rPr lang="en-GB" sz="1600" b="0" i="0" dirty="0">
                <a:effectLst/>
              </a:rPr>
              <a:t>lgorithm </a:t>
            </a:r>
            <a:r>
              <a:rPr lang="en-GB" sz="1600" dirty="0"/>
              <a:t>a</a:t>
            </a:r>
            <a:r>
              <a:rPr lang="en-GB" sz="1600" b="0" i="0" dirty="0">
                <a:effectLst/>
              </a:rPr>
              <a:t>uditing: a </a:t>
            </a:r>
            <a:r>
              <a:rPr lang="en-GB" sz="1600" dirty="0"/>
              <a:t>s</a:t>
            </a:r>
            <a:r>
              <a:rPr lang="en-GB" sz="1600" b="0" i="0" dirty="0">
                <a:effectLst/>
              </a:rPr>
              <a:t>urvey on managing </a:t>
            </a:r>
            <a:r>
              <a:rPr lang="en-GB" sz="1600" dirty="0"/>
              <a:t>l</a:t>
            </a:r>
            <a:r>
              <a:rPr lang="en-GB" sz="1600" b="0" i="0" dirty="0">
                <a:effectLst/>
              </a:rPr>
              <a:t>egal, ethical and technological </a:t>
            </a:r>
            <a:r>
              <a:rPr lang="en-GB" sz="1600" dirty="0"/>
              <a:t>r</a:t>
            </a:r>
            <a:r>
              <a:rPr lang="en-GB" sz="1600" b="0" i="0" dirty="0">
                <a:effectLst/>
              </a:rPr>
              <a:t>isks of AI, ML and associated </a:t>
            </a:r>
            <a:r>
              <a:rPr lang="en-GB" sz="1600" dirty="0"/>
              <a:t>a</a:t>
            </a:r>
            <a:r>
              <a:rPr lang="en-GB" sz="1600" b="0" i="0" dirty="0">
                <a:effectLst/>
              </a:rPr>
              <a:t>lgorithms’. Available at SSRN: </a:t>
            </a:r>
            <a:r>
              <a:rPr lang="en-GB" sz="1600" b="0" i="0" u="sng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https://ssrn.com/abstract=3778998</a:t>
            </a:r>
            <a:r>
              <a:rPr lang="en-GB" sz="1600" b="0" i="0" dirty="0">
                <a:effectLst/>
              </a:rPr>
              <a:t> or </a:t>
            </a:r>
            <a:r>
              <a:rPr lang="en-GB" sz="1600" b="0" i="0" u="sng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http://dx.doi.org/10.2139/ssrn.3778998</a:t>
            </a:r>
            <a:endParaRPr lang="en-GB" sz="1600" b="0" i="0" u="sng" dirty="0">
              <a:effectLst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sz="1600" u="sng" dirty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48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&amp;White - Alan Turing">
      <a:dk1>
        <a:sysClr val="windowText" lastClr="000000"/>
      </a:dk1>
      <a:lt1>
        <a:sysClr val="window" lastClr="FFFFFF"/>
      </a:lt1>
      <a:dk2>
        <a:srgbClr val="00FF00"/>
      </a:dk2>
      <a:lt2>
        <a:srgbClr val="00FFFF"/>
      </a:lt2>
      <a:accent1>
        <a:srgbClr val="0000FF"/>
      </a:accent1>
      <a:accent2>
        <a:srgbClr val="7D00FF"/>
      </a:accent2>
      <a:accent3>
        <a:srgbClr val="FF00FF"/>
      </a:accent3>
      <a:accent4>
        <a:srgbClr val="FF0000"/>
      </a:accent4>
      <a:accent5>
        <a:srgbClr val="FF7D00"/>
      </a:accent5>
      <a:accent6>
        <a:srgbClr val="FFFF00"/>
      </a:accent6>
      <a:hlink>
        <a:srgbClr val="FF7D00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template [Read-Only]" id="{C6903D3B-E20B-4854-93B9-F5A9CF5CBAE7}" vid="{2CAEDC97-BFB7-4B44-ADE4-7AC9EA6631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Unpublished xmlns="08a1f6fd-e710-4379-a5a2-b3883be714e7">false</Document_x0020_Unpublished>
    <TaxCatchAll xmlns="ddc16f2e-ac79-420b-bf02-152a3fab2b22"/>
    <Publish_x0020_the_x0020_document_x0020__x0028_Public_x0020_Documents_x0029_ xmlns="a2be0bb9-d448-4074-b059-cb7e6b3380a4">
      <Url xsi:nil="true"/>
      <Description xsi:nil="true"/>
    </Publish_x0020_the_x0020_document_x0020__x0028_Public_x0020_Documents_x0029_>
    <b23dd0a42d9b42299b6ab42555bb2b71 xmlns="08a1f6fd-e710-4379-a5a2-b3883be714e7">
      <Terms xmlns="http://schemas.microsoft.com/office/infopath/2007/PartnerControls"/>
    </b23dd0a42d9b42299b6ab42555bb2b71>
    <Document_x0020_Published xmlns="08a1f6fd-e710-4379-a5a2-b3883be714e7">false</Document_x0020_Published>
    <Document_x0020_Last_x0020_Published xmlns="08a1f6fd-e710-4379-a5a2-b3883be714e7" xsi:nil="true"/>
    <Document_x0020_Summary xmlns="08a1f6fd-e710-4379-a5a2-b3883be714e7" xsi:nil="true"/>
    <Unpublish_x0020_the_x0020_document_x0020__x0028_Public_x0020_Documents_x0029_ xmlns="a2be0bb9-d448-4074-b059-cb7e6b3380a4">
      <Url xsi:nil="true"/>
      <Description xsi:nil="true"/>
    </Unpublish_x0020_the_x0020_document_x0020__x0028_Public_x0020_Documents_x0029_>
    <Start_x0020_the_x0020_publishing_x0020_process_x0020__x0028_Public_x0020_Documents_x0029_ xmlns="a2be0bb9-d448-4074-b059-cb7e6b3380a4">
      <Url xsi:nil="true"/>
      <Description xsi:nil="true"/>
    </Start_x0020_the_x0020_publishing_x0020_process_x0020__x0028_Public_x0020_Documents_x0029_>
    <Document_x0020_Description xmlns="08a1f6fd-e710-4379-a5a2-b3883be714e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22E6A211DCA4BB83824406D28E9C0" ma:contentTypeVersion="" ma:contentTypeDescription="Create a new document." ma:contentTypeScope="" ma:versionID="eb5cb5c4419ec3f2ebb4e6234fc923c1">
  <xsd:schema xmlns:xsd="http://www.w3.org/2001/XMLSchema" xmlns:xs="http://www.w3.org/2001/XMLSchema" xmlns:p="http://schemas.microsoft.com/office/2006/metadata/properties" xmlns:ns2="ddc16f2e-ac79-420b-bf02-152a3fab2b22" xmlns:ns3="08a1f6fd-e710-4379-a5a2-b3883be714e7" xmlns:ns4="a2be0bb9-d448-4074-b059-cb7e6b3380a4" targetNamespace="http://schemas.microsoft.com/office/2006/metadata/properties" ma:root="true" ma:fieldsID="d2bd4470ed76f86c26e58dccb1ce0090" ns2:_="" ns3:_="" ns4:_="">
    <xsd:import namespace="ddc16f2e-ac79-420b-bf02-152a3fab2b22"/>
    <xsd:import namespace="08a1f6fd-e710-4379-a5a2-b3883be714e7"/>
    <xsd:import namespace="a2be0bb9-d448-4074-b059-cb7e6b3380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ocument_x0020_Description" minOccurs="0"/>
                <xsd:element ref="ns3:b23dd0a42d9b42299b6ab42555bb2b71" minOccurs="0"/>
                <xsd:element ref="ns2:TaxCatchAll" minOccurs="0"/>
                <xsd:element ref="ns3:Document_x0020_Last_x0020_Published" minOccurs="0"/>
                <xsd:element ref="ns3:Document_x0020_Published" minOccurs="0"/>
                <xsd:element ref="ns3:Document_x0020_Summary" minOccurs="0"/>
                <xsd:element ref="ns3:Document_x0020_Unpublished" minOccurs="0"/>
                <xsd:element ref="ns4:Unpublish_x0020_the_x0020_document_x0020__x0028_Public_x0020_Documents_x0029_" minOccurs="0"/>
                <xsd:element ref="ns4:Publish_x0020_the_x0020_document_x0020__x0028_Public_x0020_Documents_x0029_" minOccurs="0"/>
                <xsd:element ref="ns4:Start_x0020_the_x0020_publishing_x0020_process_x0020__x0028_Public_x0020_Documents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description="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1f6fd-e710-4379-a5a2-b3883be714e7" elementFormDefault="qualified">
    <xsd:import namespace="http://schemas.microsoft.com/office/2006/documentManagement/types"/>
    <xsd:import namespace="http://schemas.microsoft.com/office/infopath/2007/PartnerControls"/>
    <xsd:element name="Document_x0020_Description" ma:index="10" nillable="true" ma:displayName="Document Description" ma:description="Provide a short synopsis of the documents contents i.e. This document covers how to create a new business process" ma:internalName="Document_x0020_Description">
      <xsd:simpleType>
        <xsd:restriction base="dms:Note"/>
      </xsd:simpleType>
    </xsd:element>
    <xsd:element name="b23dd0a42d9b42299b6ab42555bb2b71" ma:index="12" nillable="true" ma:taxonomy="true" ma:internalName="b23dd0a42d9b42299b6ab42555bb2b71" ma:taxonomyFieldName="Document_x0020_Keywords" ma:displayName="Document Keywords" ma:default="" ma:fieldId="{b23dd0a4-2d9b-4229-9b6a-b42555bb2b71}" ma:taxonomyMulti="true" ma:sspId="db5eb1a5-37e6-488e-b8f0-ddc5ba46631c" ma:termSetId="d9d9f70c-33c9-410e-ad9c-675fe27864f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_x0020_Last_x0020_Published" ma:index="14" nillable="true" ma:displayName="Document Last Published" ma:description="Populated by workflow" ma:internalName="Document_x0020_Last_x0020_Published">
      <xsd:simpleType>
        <xsd:restriction base="dms:Text">
          <xsd:maxLength value="255"/>
        </xsd:restriction>
      </xsd:simpleType>
    </xsd:element>
    <xsd:element name="Document_x0020_Published" ma:index="15" nillable="true" ma:displayName="Document Published" ma:default="0" ma:description="Click to publish the document" ma:internalName="Document_x0020_Published">
      <xsd:simpleType>
        <xsd:restriction base="dms:Boolean"/>
      </xsd:simpleType>
    </xsd:element>
    <xsd:element name="Document_x0020_Summary" ma:index="16" nillable="true" ma:displayName="Document Summary" ma:description="Provide a brief summary of the documents purpose i.e. How to create a business policy" ma:internalName="Document_x0020_Summary">
      <xsd:simpleType>
        <xsd:restriction base="dms:Note"/>
      </xsd:simpleType>
    </xsd:element>
    <xsd:element name="Document_x0020_Unpublished" ma:index="17" nillable="true" ma:displayName="Document Unpublished" ma:default="0" ma:description="Used by workflow, not for user use." ma:internalName="Document_x0020_Unpublish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e0bb9-d448-4074-b059-cb7e6b3380a4" elementFormDefault="qualified">
    <xsd:import namespace="http://schemas.microsoft.com/office/2006/documentManagement/types"/>
    <xsd:import namespace="http://schemas.microsoft.com/office/infopath/2007/PartnerControls"/>
    <xsd:element name="Unpublish_x0020_the_x0020_document_x0020__x0028_Public_x0020_Documents_x0029_" ma:index="18" nillable="true" ma:displayName="Unpublish the document (Public Documents)" ma:internalName="Un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_x0020_the_x0020_document_x0020__x0028_Public_x0020_Documents_x0029_" ma:index="19" nillable="true" ma:displayName="Publish the document (Public Documents)" ma:internalName="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tart_x0020_the_x0020_publishing_x0020_process_x0020__x0028_Public_x0020_Documents_x0029_" ma:index="20" nillable="true" ma:displayName="Start the publishing process (Public Documents)" ma:internalName="Start_x0020_the_x0020_publishing_x0020_process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1D6603-7A4F-4E61-9F3B-AA41D2448B94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ddc16f2e-ac79-420b-bf02-152a3fab2b22"/>
    <ds:schemaRef ds:uri="http://purl.org/dc/elements/1.1/"/>
    <ds:schemaRef ds:uri="http://schemas.microsoft.com/office/2006/metadata/properties"/>
    <ds:schemaRef ds:uri="08a1f6fd-e710-4379-a5a2-b3883be714e7"/>
    <ds:schemaRef ds:uri="a2be0bb9-d448-4074-b059-cb7e6b3380a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209AA62-12D1-47D7-B44F-DEC239FF75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0EA25E-A90B-4A48-8C5D-124E69F25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08a1f6fd-e710-4379-a5a2-b3883be714e7"/>
    <ds:schemaRef ds:uri="a2be0bb9-d448-4074-b059-cb7e6b3380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2448</TotalTime>
  <Words>361</Words>
  <Application>Microsoft Office PowerPoint</Application>
  <PresentationFormat>On-screen Show (16:9)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Additional Readings and Link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Rodrigues Silva Almeida, Denise Almeida</dc:creator>
  <cp:lastModifiedBy>elizabethlomas</cp:lastModifiedBy>
  <cp:revision>370</cp:revision>
  <dcterms:created xsi:type="dcterms:W3CDTF">2021-05-10T20:49:50Z</dcterms:created>
  <dcterms:modified xsi:type="dcterms:W3CDTF">2021-08-24T15:32:41Z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0x01010002D22E6A211DCA4BB83824406D28E9C0</vt:lpwstr>
  </property>
</Properties>
</file>