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1" r:id="rId5"/>
    <p:sldId id="644" r:id="rId6"/>
    <p:sldId id="636" r:id="rId7"/>
    <p:sldId id="630" r:id="rId8"/>
    <p:sldId id="712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12">
          <p15:clr>
            <a:srgbClr val="A4A3A4"/>
          </p15:clr>
        </p15:guide>
        <p15:guide id="2" orient="horz" pos="274">
          <p15:clr>
            <a:srgbClr val="A4A3A4"/>
          </p15:clr>
        </p15:guide>
        <p15:guide id="3" orient="horz" pos="771">
          <p15:clr>
            <a:srgbClr val="A4A3A4"/>
          </p15:clr>
        </p15:guide>
        <p15:guide id="4" orient="horz" pos="704">
          <p15:clr>
            <a:srgbClr val="A4A3A4"/>
          </p15:clr>
        </p15:guide>
        <p15:guide id="5" pos="3920">
          <p15:clr>
            <a:srgbClr val="A4A3A4"/>
          </p15:clr>
        </p15:guide>
        <p15:guide id="6" pos="271">
          <p15:clr>
            <a:srgbClr val="A4A3A4"/>
          </p15:clr>
        </p15:guide>
        <p15:guide id="7" pos="54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ues Silva Almeida, Denise Almeida" initials="RSADA" lastIdx="4" clrIdx="0">
    <p:extLst>
      <p:ext uri="{19B8F6BF-5375-455C-9EA6-DF929625EA0E}">
        <p15:presenceInfo xmlns:p15="http://schemas.microsoft.com/office/powerpoint/2012/main" userId="S::uczcdrs@ucl.ac.uk::f256de4d-8f1b-44a8-873d-5ca7c681e8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92768-7DCC-367B-99CA-B3021661F793}" v="404" dt="2021-07-03T20:20:38.447"/>
    <p1510:client id="{11A28C33-4341-1CC5-43D8-EA3C81D55BFC}" v="235" dt="2021-07-03T16:17:25.743"/>
    <p1510:client id="{28D69D31-F542-EE3B-0830-DDB1258E9521}" v="861" dt="2021-07-05T16:43:37.850"/>
    <p1510:client id="{4FACF8BD-D12A-DBA9-D798-E4E01027AE59}" v="420" dt="2021-07-06T10:09:31.898"/>
    <p1510:client id="{5F14CA7E-FE8B-8E8A-3050-901AA119C1C5}" v="26" dt="2021-07-02T08:19:07.849"/>
    <p1510:client id="{A1D73E3B-09F0-1208-FE99-EB2CBBC40BDC}" v="7" dt="2021-07-15T12:31:29.787"/>
    <p1510:client id="{AB46F68C-5E41-EF78-4430-6CC51F26CAEA}" v="50" dt="2021-07-03T17:08:11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43" autoAdjust="0"/>
    <p:restoredTop sz="81627"/>
  </p:normalViewPr>
  <p:slideViewPr>
    <p:cSldViewPr showGuides="1">
      <p:cViewPr varScale="1">
        <p:scale>
          <a:sx n="72" d="100"/>
          <a:sy n="72" d="100"/>
        </p:scale>
        <p:origin x="1368" y="60"/>
      </p:cViewPr>
      <p:guideLst>
        <p:guide orient="horz" pos="2812"/>
        <p:guide orient="horz" pos="274"/>
        <p:guide orient="horz" pos="771"/>
        <p:guide orient="horz" pos="704"/>
        <p:guide pos="3920"/>
        <p:guide pos="271"/>
        <p:guide pos="549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144CB7-DC0A-48FF-9E8C-523419CD97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Turing Institute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3D488-0D05-411A-8402-A885200B9C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042E9-78A1-4B1C-BB9F-654C1151B68C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9561A-09A4-43CD-8B27-2988718E84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Lomas &amp; Almeida 2021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F7546-C3CC-4F79-8440-69D5B9239D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F6AEF-BF2E-4888-8B7D-6D79E7EC3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022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306D9-D9E9-4EA5-813D-375E6C093ED6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B9481-87FC-4BF7-B045-54D6BDF02F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764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B9481-87FC-4BF7-B045-54D6BDF02FF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260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B9481-87FC-4BF7-B045-54D6BDF02FF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117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Data is the new oil expresses its commoditization</a:t>
            </a:r>
          </a:p>
          <a:p>
            <a:r>
              <a:rPr lang="en-US" altLang="en-US" dirty="0"/>
              <a:t>Data as a resource for societal and individual good is perhaps better expressed as the concept of clean water</a:t>
            </a:r>
          </a:p>
          <a:p>
            <a:r>
              <a:rPr lang="en-US" altLang="en-US" dirty="0"/>
              <a:t>Key to driving AI</a:t>
            </a:r>
          </a:p>
          <a:p>
            <a:endParaRPr lang="en-US" dirty="0"/>
          </a:p>
          <a:p>
            <a:endParaRPr lang="en-US" dirty="0"/>
          </a:p>
          <a:p>
            <a:r>
              <a:rPr lang="en-GB" altLang="en-US" dirty="0"/>
              <a:t>Location</a:t>
            </a:r>
          </a:p>
          <a:p>
            <a:r>
              <a:rPr lang="en-GB" altLang="en-US" dirty="0"/>
              <a:t>Data bank/ lakes</a:t>
            </a:r>
          </a:p>
          <a:p>
            <a:r>
              <a:rPr lang="en-GB" altLang="en-US" dirty="0"/>
              <a:t>Data gathering</a:t>
            </a:r>
          </a:p>
          <a:p>
            <a:r>
              <a:rPr lang="en-GB" altLang="en-US" dirty="0"/>
              <a:t>Purpose</a:t>
            </a:r>
          </a:p>
          <a:p>
            <a:r>
              <a:rPr lang="en-GB" altLang="en-US" dirty="0"/>
              <a:t>Proportionality</a:t>
            </a:r>
          </a:p>
          <a:p>
            <a:r>
              <a:rPr lang="en-GB" altLang="en-US" dirty="0" err="1"/>
              <a:t>Explainability</a:t>
            </a:r>
            <a:endParaRPr lang="en-GB" altLang="en-US" dirty="0"/>
          </a:p>
          <a:p>
            <a:r>
              <a:rPr lang="en-GB" altLang="en-US" dirty="0"/>
              <a:t>Challenge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B9481-87FC-4BF7-B045-54D6BDF02FF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03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B9481-87FC-4BF7-B045-54D6BDF02FF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68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Polygon (light bg)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787775" y="0"/>
            <a:ext cx="5356225" cy="4572000"/>
          </a:xfrm>
          <a:custGeom>
            <a:avLst/>
            <a:gdLst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0 w 5356225"/>
              <a:gd name="connsiteY6" fmla="*/ 4572000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2925147 w 5356225"/>
              <a:gd name="connsiteY6" fmla="*/ 2430624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289041 w 5356225"/>
              <a:gd name="connsiteY6" fmla="*/ 2206689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820886 w 5356225"/>
              <a:gd name="connsiteY6" fmla="*/ 1870787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359021 w 5356225"/>
              <a:gd name="connsiteY6" fmla="*/ 2006081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1 w 5356225"/>
              <a:gd name="connsiteY5" fmla="*/ 2006081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99502 w 5356225"/>
              <a:gd name="connsiteY5" fmla="*/ 1975124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0 w 5356225"/>
              <a:gd name="connsiteY5" fmla="*/ 2013224 h 4572000"/>
              <a:gd name="connsiteX6" fmla="*/ 0 w 5356225"/>
              <a:gd name="connsiteY6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6225" h="4572000">
                <a:moveTo>
                  <a:pt x="0" y="0"/>
                </a:moveTo>
                <a:lnTo>
                  <a:pt x="5356225" y="0"/>
                </a:lnTo>
                <a:lnTo>
                  <a:pt x="5356225" y="0"/>
                </a:lnTo>
                <a:lnTo>
                  <a:pt x="5356225" y="4572000"/>
                </a:lnTo>
                <a:lnTo>
                  <a:pt x="5356225" y="4572000"/>
                </a:lnTo>
                <a:lnTo>
                  <a:pt x="3359020" y="201322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algn="ctr">
              <a:defRPr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23/09/2016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5796000" cy="612000"/>
          </a:xfrm>
        </p:spPr>
        <p:txBody>
          <a:bodyPr/>
          <a:lstStyle>
            <a:lvl1pPr>
              <a:defRPr sz="55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0212" y="2664000"/>
            <a:ext cx="5796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3" y="434975"/>
            <a:ext cx="1381300" cy="576000"/>
          </a:xfrm>
          <a:prstGeom prst="rect">
            <a:avLst/>
          </a:prstGeom>
        </p:spPr>
      </p:pic>
      <p:sp>
        <p:nvSpPr>
          <p:cNvPr id="18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327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710000"/>
            <a:ext cx="8280000" cy="612000"/>
          </a:xfrm>
        </p:spPr>
        <p:txBody>
          <a:bodyPr/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602000"/>
            <a:ext cx="8280000" cy="288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491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3pPr marL="432000" indent="-252000">
              <a:defRPr/>
            </a:lvl3pPr>
            <a:lvl4pPr marL="864000" indent="-252000">
              <a:defRPr/>
            </a:lvl4pPr>
            <a:lvl5pPr marL="1296000" indent="-252000">
              <a:defRPr/>
            </a:lvl5pPr>
            <a:lvl6pPr indent="-252000">
              <a:defRPr/>
            </a:lvl6pPr>
            <a:lvl7pPr indent="-252000">
              <a:defRPr/>
            </a:lvl7pPr>
          </a:lstStyle>
          <a:p>
            <a:pPr lvl="0"/>
            <a:r>
              <a:rPr lang="en-GB" dirty="0"/>
              <a:t>Click to add sub-header text. Indent for secondary levels and bullets. Or use buttons to add content.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384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432000"/>
            <a:ext cx="8280000" cy="2376000"/>
          </a:xfrm>
        </p:spPr>
        <p:txBody>
          <a:bodyPr/>
          <a:lstStyle>
            <a:lvl1pPr>
              <a:lnSpc>
                <a:spcPct val="85000"/>
              </a:lnSpc>
              <a:spcAft>
                <a:spcPts val="1800"/>
              </a:spcAft>
              <a:defRPr sz="2400" b="0" baseline="0"/>
            </a:lvl1pPr>
            <a:lvl2pPr>
              <a:defRPr sz="1800" b="1"/>
            </a:lvl2pPr>
            <a:lvl3pPr marL="0" indent="0">
              <a:buFontTx/>
              <a:buNone/>
              <a:defRPr sz="1800"/>
            </a:lvl3pPr>
            <a:lvl4pPr marL="468000" indent="-234000">
              <a:defRPr sz="1800"/>
            </a:lvl4pPr>
            <a:lvl5pPr marL="702000" indent="-234000">
              <a:defRPr sz="1800"/>
            </a:lvl5pPr>
            <a:lvl6pPr>
              <a:defRPr sz="1800"/>
            </a:lvl6pPr>
            <a:lvl7pPr>
              <a:defRPr sz="1800"/>
            </a:lvl7pPr>
          </a:lstStyle>
          <a:p>
            <a:pPr lvl="0"/>
            <a:r>
              <a:rPr lang="en-GB" dirty="0"/>
              <a:t>‘Click to insert quote</a:t>
            </a:r>
            <a:br>
              <a:rPr lang="en-GB" dirty="0"/>
            </a:br>
            <a:r>
              <a:rPr lang="en-GB" dirty="0"/>
              <a:t>over as many lines </a:t>
            </a:r>
            <a:br>
              <a:rPr lang="en-GB" dirty="0"/>
            </a:br>
            <a:r>
              <a:rPr lang="en-GB" dirty="0"/>
              <a:t>as necessary’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32000" y="1530000"/>
            <a:ext cx="2160000" cy="540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3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31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75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619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763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20" hasCustomPrompt="1"/>
          </p:nvPr>
        </p:nvSpPr>
        <p:spPr>
          <a:xfrm>
            <a:off x="432000" y="342000"/>
            <a:ext cx="8280000" cy="288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21"/>
          </p:nvPr>
        </p:nvSpPr>
        <p:spPr>
          <a:xfrm>
            <a:off x="187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39408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432000"/>
            <a:ext cx="5796000" cy="4032000"/>
          </a:xfrm>
        </p:spPr>
        <p:txBody>
          <a:bodyPr/>
          <a:lstStyle>
            <a:lvl1pPr>
              <a:lnSpc>
                <a:spcPct val="85000"/>
              </a:lnSpc>
              <a:defRPr sz="2100" b="0"/>
            </a:lvl1pPr>
            <a:lvl3pPr marL="234000" indent="-234000">
              <a:defRPr/>
            </a:lvl3pPr>
            <a:lvl4pPr marL="468000" indent="-234000">
              <a:defRPr/>
            </a:lvl4pPr>
            <a:lvl5pPr marL="702000" indent="-234000">
              <a:defRPr/>
            </a:lvl5pPr>
            <a:lvl6pPr>
              <a:defRPr/>
            </a:lvl6pPr>
          </a:lstStyle>
          <a:p>
            <a:pPr lvl="0"/>
            <a:r>
              <a:rPr lang="en-GB" dirty="0"/>
              <a:t>Click to add Master Intro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Lomas &amp; Almeida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AI and Regulation – 2021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20" hasCustomPrompt="1"/>
          </p:nvPr>
        </p:nvSpPr>
        <p:spPr>
          <a:xfrm>
            <a:off x="432000" y="342000"/>
            <a:ext cx="8280000" cy="288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7862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432000"/>
            <a:ext cx="5796000" cy="4032000"/>
          </a:xfrm>
        </p:spPr>
        <p:txBody>
          <a:bodyPr/>
          <a:lstStyle>
            <a:lvl1pPr>
              <a:lnSpc>
                <a:spcPct val="85000"/>
              </a:lnSpc>
              <a:defRPr sz="2100" b="0">
                <a:solidFill>
                  <a:schemeClr val="bg1"/>
                </a:solidFill>
              </a:defRPr>
            </a:lvl1pPr>
            <a:lvl3pPr marL="234000" indent="-234000">
              <a:defRPr/>
            </a:lvl3pPr>
            <a:lvl4pPr marL="468000" indent="-234000">
              <a:defRPr/>
            </a:lvl4pPr>
            <a:lvl5pPr marL="702000" indent="-234000">
              <a:defRPr/>
            </a:lvl5pPr>
            <a:lvl6pPr>
              <a:defRPr/>
            </a:lvl6pPr>
          </a:lstStyle>
          <a:p>
            <a:pPr lvl="0"/>
            <a:r>
              <a:rPr lang="en-GB" dirty="0"/>
              <a:t>Click to add Master Intro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32000" y="360000"/>
            <a:ext cx="8280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397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224000"/>
            <a:ext cx="3924000" cy="3240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 indent="-180000">
              <a:defRPr sz="1300"/>
            </a:lvl3pPr>
            <a:lvl4pPr indent="-180000">
              <a:defRPr sz="1300"/>
            </a:lvl4pPr>
            <a:lvl5pPr indent="-180000">
              <a:defRPr sz="1300"/>
            </a:lvl5pPr>
            <a:lvl6pPr indent="-180000">
              <a:defRPr sz="1300" baseline="0"/>
            </a:lvl6pPr>
            <a:lvl7pPr indent="-180000">
              <a:defRPr sz="13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8000" y="1224000"/>
            <a:ext cx="3924000" cy="3240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 indent="-180000">
              <a:defRPr sz="1300"/>
            </a:lvl3pPr>
            <a:lvl4pPr indent="-180000">
              <a:defRPr sz="1300"/>
            </a:lvl4pPr>
            <a:lvl5pPr indent="-180000">
              <a:defRPr sz="1300" baseline="0"/>
            </a:lvl5pPr>
            <a:lvl6pPr indent="-180000">
              <a:defRPr sz="1300"/>
            </a:lvl6pPr>
            <a:lvl7pPr indent="-180000">
              <a:defRPr sz="13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135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3924000" cy="468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224000"/>
            <a:ext cx="3924000" cy="3240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 indent="-180000">
              <a:defRPr sz="1300"/>
            </a:lvl3pPr>
            <a:lvl4pPr indent="-180000">
              <a:defRPr sz="1300"/>
            </a:lvl4pPr>
            <a:lvl5pPr indent="-180000">
              <a:defRPr sz="1300"/>
            </a:lvl5pPr>
            <a:lvl6pPr indent="-180000">
              <a:defRPr sz="1300" baseline="0"/>
            </a:lvl6pPr>
            <a:lvl7pPr indent="-180000">
              <a:defRPr sz="13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88000" y="432000"/>
            <a:ext cx="3924000" cy="3924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394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 b="1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102000" y="1224000"/>
            <a:ext cx="2610000" cy="3096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67000" y="1224000"/>
            <a:ext cx="2610000" cy="3096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32000" y="1224000"/>
            <a:ext cx="2610000" cy="3096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8596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(1 large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32000" y="1224000"/>
            <a:ext cx="6120000" cy="2700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 b="1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966000" y="1224000"/>
            <a:ext cx="1746000" cy="1224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966000" y="2700000"/>
            <a:ext cx="1746000" cy="1224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0102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32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1644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644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6"/>
          </p:nvPr>
        </p:nvSpPr>
        <p:spPr>
          <a:xfrm>
            <a:off x="2856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856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8"/>
          </p:nvPr>
        </p:nvSpPr>
        <p:spPr>
          <a:xfrm>
            <a:off x="4068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4068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20"/>
          </p:nvPr>
        </p:nvSpPr>
        <p:spPr>
          <a:xfrm>
            <a:off x="5280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5280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22"/>
          </p:nvPr>
        </p:nvSpPr>
        <p:spPr>
          <a:xfrm>
            <a:off x="6492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492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24"/>
          </p:nvPr>
        </p:nvSpPr>
        <p:spPr>
          <a:xfrm>
            <a:off x="7704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7704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269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Polygon (dark dg)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787775" y="0"/>
            <a:ext cx="5356225" cy="4572000"/>
          </a:xfrm>
          <a:custGeom>
            <a:avLst/>
            <a:gdLst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0 w 5356225"/>
              <a:gd name="connsiteY6" fmla="*/ 4572000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2925147 w 5356225"/>
              <a:gd name="connsiteY6" fmla="*/ 2430624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289041 w 5356225"/>
              <a:gd name="connsiteY6" fmla="*/ 2206689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820886 w 5356225"/>
              <a:gd name="connsiteY6" fmla="*/ 1870787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359021 w 5356225"/>
              <a:gd name="connsiteY6" fmla="*/ 2006081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1 w 5356225"/>
              <a:gd name="connsiteY5" fmla="*/ 2006081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99502 w 5356225"/>
              <a:gd name="connsiteY5" fmla="*/ 1975124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0 w 5356225"/>
              <a:gd name="connsiteY5" fmla="*/ 2013224 h 4572000"/>
              <a:gd name="connsiteX6" fmla="*/ 0 w 5356225"/>
              <a:gd name="connsiteY6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6225" h="4572000">
                <a:moveTo>
                  <a:pt x="0" y="0"/>
                </a:moveTo>
                <a:lnTo>
                  <a:pt x="5356225" y="0"/>
                </a:lnTo>
                <a:lnTo>
                  <a:pt x="5356225" y="0"/>
                </a:lnTo>
                <a:lnTo>
                  <a:pt x="5356225" y="4572000"/>
                </a:lnTo>
                <a:lnTo>
                  <a:pt x="5356225" y="4572000"/>
                </a:lnTo>
                <a:lnTo>
                  <a:pt x="3359020" y="201322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algn="ctr">
              <a:defRPr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32000" y="4723200"/>
            <a:ext cx="828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23/09/2016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6000" y="4849200"/>
            <a:ext cx="5400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2000" y="4723200"/>
            <a:ext cx="540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5796000" cy="612000"/>
          </a:xfrm>
        </p:spPr>
        <p:txBody>
          <a:bodyPr/>
          <a:lstStyle>
            <a:lvl1pPr>
              <a:defRPr sz="55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30212" y="2664000"/>
            <a:ext cx="5796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12" name="Picture 11" descr="ATI_logo_white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000" y="432000"/>
            <a:ext cx="1381299" cy="576000"/>
          </a:xfrm>
          <a:prstGeom prst="rect">
            <a:avLst/>
          </a:prstGeom>
        </p:spPr>
      </p:pic>
      <p:sp>
        <p:nvSpPr>
          <p:cNvPr id="14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9248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mage only (white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5712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 only (black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475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Details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32000" y="3096000"/>
            <a:ext cx="5760000" cy="900000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  <a:lvl2pPr marL="234000" indent="-234000">
              <a:buFont typeface="Arial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468000">
              <a:defRPr sz="1800">
                <a:solidFill>
                  <a:schemeClr val="bg1"/>
                </a:solidFill>
              </a:defRPr>
            </a:lvl3pPr>
            <a:lvl4pPr marL="702000">
              <a:defRPr sz="1800">
                <a:solidFill>
                  <a:schemeClr val="bg1"/>
                </a:solidFill>
              </a:defRPr>
            </a:lvl4pPr>
            <a:lvl5pPr marL="9360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3006000"/>
            <a:ext cx="3042000" cy="540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  <p:pic>
        <p:nvPicPr>
          <p:cNvPr id="10" name="Picture 9" descr="ATI_logo_white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1" y="457200"/>
            <a:ext cx="1208637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165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Detail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32000" y="3096000"/>
            <a:ext cx="5760000" cy="900000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  <a:lvl2pPr marL="234000" indent="-234000">
              <a:buFont typeface="Arial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468000">
              <a:defRPr sz="1800">
                <a:solidFill>
                  <a:schemeClr val="bg1"/>
                </a:solidFill>
              </a:defRPr>
            </a:lvl3pPr>
            <a:lvl4pPr marL="702000">
              <a:defRPr sz="1800">
                <a:solidFill>
                  <a:schemeClr val="bg1"/>
                </a:solidFill>
              </a:defRPr>
            </a:lvl4pPr>
            <a:lvl5pPr marL="9360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3006000"/>
            <a:ext cx="3042000" cy="540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15062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338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28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olygon (light 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3787775" y="0"/>
            <a:ext cx="5356225" cy="4572000"/>
          </a:xfrm>
          <a:custGeom>
            <a:avLst/>
            <a:gdLst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0 w 5356225"/>
              <a:gd name="connsiteY6" fmla="*/ 4572000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2925147 w 5356225"/>
              <a:gd name="connsiteY6" fmla="*/ 2430624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289041 w 5356225"/>
              <a:gd name="connsiteY6" fmla="*/ 2206689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820886 w 5356225"/>
              <a:gd name="connsiteY6" fmla="*/ 1870787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359021 w 5356225"/>
              <a:gd name="connsiteY6" fmla="*/ 2006081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1 w 5356225"/>
              <a:gd name="connsiteY5" fmla="*/ 2006081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99502 w 5356225"/>
              <a:gd name="connsiteY5" fmla="*/ 1975124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0 w 5356225"/>
              <a:gd name="connsiteY5" fmla="*/ 2013224 h 4572000"/>
              <a:gd name="connsiteX6" fmla="*/ 0 w 5356225"/>
              <a:gd name="connsiteY6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6225" h="4572000">
                <a:moveTo>
                  <a:pt x="0" y="0"/>
                </a:moveTo>
                <a:lnTo>
                  <a:pt x="5356225" y="0"/>
                </a:lnTo>
                <a:lnTo>
                  <a:pt x="5356225" y="0"/>
                </a:lnTo>
                <a:lnTo>
                  <a:pt x="5356225" y="4572000"/>
                </a:lnTo>
                <a:lnTo>
                  <a:pt x="5356225" y="4572000"/>
                </a:lnTo>
                <a:lnTo>
                  <a:pt x="3359020" y="20132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/>
          <a:lstStyle>
            <a:lvl1pPr algn="r"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23/09/2016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8280000" cy="612000"/>
          </a:xfrm>
        </p:spPr>
        <p:txBody>
          <a:bodyPr/>
          <a:lstStyle>
            <a:lvl1pPr>
              <a:defRPr sz="55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2000" y="2664000"/>
            <a:ext cx="8280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3" y="434975"/>
            <a:ext cx="1381300" cy="576000"/>
          </a:xfrm>
          <a:prstGeom prst="rect">
            <a:avLst/>
          </a:prstGeom>
        </p:spPr>
      </p:pic>
      <p:sp>
        <p:nvSpPr>
          <p:cNvPr id="16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745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olygon (dark bg)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3787775" y="0"/>
            <a:ext cx="5356225" cy="4572000"/>
          </a:xfrm>
          <a:custGeom>
            <a:avLst/>
            <a:gdLst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0 w 5356225"/>
              <a:gd name="connsiteY6" fmla="*/ 4572000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2925147 w 5356225"/>
              <a:gd name="connsiteY6" fmla="*/ 2430624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289041 w 5356225"/>
              <a:gd name="connsiteY6" fmla="*/ 2206689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820886 w 5356225"/>
              <a:gd name="connsiteY6" fmla="*/ 1870787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359021 w 5356225"/>
              <a:gd name="connsiteY6" fmla="*/ 2006081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1 w 5356225"/>
              <a:gd name="connsiteY5" fmla="*/ 2006081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99502 w 5356225"/>
              <a:gd name="connsiteY5" fmla="*/ 1975124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0 w 5356225"/>
              <a:gd name="connsiteY5" fmla="*/ 2013224 h 4572000"/>
              <a:gd name="connsiteX6" fmla="*/ 0 w 5356225"/>
              <a:gd name="connsiteY6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6225" h="4572000">
                <a:moveTo>
                  <a:pt x="0" y="0"/>
                </a:moveTo>
                <a:lnTo>
                  <a:pt x="5356225" y="0"/>
                </a:lnTo>
                <a:lnTo>
                  <a:pt x="5356225" y="0"/>
                </a:lnTo>
                <a:lnTo>
                  <a:pt x="5356225" y="4572000"/>
                </a:lnTo>
                <a:lnTo>
                  <a:pt x="5356225" y="4572000"/>
                </a:lnTo>
                <a:lnTo>
                  <a:pt x="3359020" y="20132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/>
          <a:lstStyle>
            <a:lvl1pPr algn="r"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8280000" cy="612000"/>
          </a:xfrm>
        </p:spPr>
        <p:txBody>
          <a:bodyPr/>
          <a:lstStyle>
            <a:lvl1pPr>
              <a:defRPr sz="55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2000" y="2664000"/>
            <a:ext cx="8280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14" name="Picture 13" descr="ATI_logo_white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000" y="432000"/>
            <a:ext cx="1381299" cy="576000"/>
          </a:xfrm>
          <a:prstGeom prst="rect">
            <a:avLst/>
          </a:prstGeom>
        </p:spPr>
      </p:pic>
      <p:sp>
        <p:nvSpPr>
          <p:cNvPr id="15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113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23/09/2016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8280000" cy="612000"/>
          </a:xfrm>
        </p:spPr>
        <p:txBody>
          <a:bodyPr/>
          <a:lstStyle>
            <a:lvl1pPr>
              <a:defRPr sz="55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2000" y="2664000"/>
            <a:ext cx="8280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11" name="Picture 10" descr="ATI_logo_white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000" y="432000"/>
            <a:ext cx="1381299" cy="576000"/>
          </a:xfrm>
          <a:prstGeom prst="rect">
            <a:avLst/>
          </a:prstGeom>
        </p:spPr>
      </p:pic>
      <p:sp>
        <p:nvSpPr>
          <p:cNvPr id="14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786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(black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23/09/2016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8280000" cy="612000"/>
          </a:xfrm>
        </p:spPr>
        <p:txBody>
          <a:bodyPr/>
          <a:lstStyle>
            <a:lvl1pPr>
              <a:defRPr sz="55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2000" y="2664000"/>
            <a:ext cx="8280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3" y="434975"/>
            <a:ext cx="1381300" cy="576000"/>
          </a:xfrm>
          <a:prstGeom prst="rect">
            <a:avLst/>
          </a:prstGeom>
        </p:spPr>
      </p:pic>
      <p:sp>
        <p:nvSpPr>
          <p:cNvPr id="14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697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(white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8280000" cy="612000"/>
          </a:xfrm>
        </p:spPr>
        <p:txBody>
          <a:bodyPr/>
          <a:lstStyle>
            <a:lvl1pPr>
              <a:defRPr sz="55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2000" y="2664000"/>
            <a:ext cx="8280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12" name="Picture 11" descr="ATI_logo_white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000" y="432000"/>
            <a:ext cx="1381299" cy="576000"/>
          </a:xfrm>
          <a:prstGeom prst="rect">
            <a:avLst/>
          </a:prstGeom>
        </p:spPr>
      </p:pic>
      <p:sp>
        <p:nvSpPr>
          <p:cNvPr id="14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035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Dar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23/09/2016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710000"/>
            <a:ext cx="8280000" cy="612000"/>
          </a:xfrm>
        </p:spPr>
        <p:txBody>
          <a:bodyPr/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602000"/>
            <a:ext cx="8280000" cy="288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437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Light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710000"/>
            <a:ext cx="8280000" cy="612000"/>
          </a:xfrm>
        </p:spPr>
        <p:txBody>
          <a:bodyPr/>
          <a:lstStyle>
            <a:lvl1pPr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602000"/>
            <a:ext cx="8280000" cy="288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104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46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224000"/>
            <a:ext cx="8280000" cy="32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 dirty="0"/>
              <a:t>Click to add sub-header text. Indent for secondary levels and bullets. Or use buttons to add content. 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00" y="4723200"/>
            <a:ext cx="828000" cy="14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23/09/2016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6000" y="4849200"/>
            <a:ext cx="5400000" cy="14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72000" y="4723200"/>
            <a:ext cx="540000" cy="14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21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  <p:sldLayoutId id="2147483666" r:id="rId3"/>
    <p:sldLayoutId id="2147483667" r:id="rId4"/>
    <p:sldLayoutId id="2147483661" r:id="rId5"/>
    <p:sldLayoutId id="2147483664" r:id="rId6"/>
    <p:sldLayoutId id="2147483665" r:id="rId7"/>
    <p:sldLayoutId id="2147483660" r:id="rId8"/>
    <p:sldLayoutId id="2147483662" r:id="rId9"/>
    <p:sldLayoutId id="2147483677" r:id="rId10"/>
    <p:sldLayoutId id="2147483650" r:id="rId11"/>
    <p:sldLayoutId id="2147483672" r:id="rId12"/>
    <p:sldLayoutId id="2147483663" r:id="rId13"/>
    <p:sldLayoutId id="2147483673" r:id="rId14"/>
    <p:sldLayoutId id="2147483652" r:id="rId15"/>
    <p:sldLayoutId id="2147483657" r:id="rId16"/>
    <p:sldLayoutId id="2147483674" r:id="rId17"/>
    <p:sldLayoutId id="2147483679" r:id="rId18"/>
    <p:sldLayoutId id="2147483670" r:id="rId19"/>
    <p:sldLayoutId id="2147483659" r:id="rId20"/>
    <p:sldLayoutId id="2147483669" r:id="rId21"/>
    <p:sldLayoutId id="2147483680" r:id="rId22"/>
    <p:sldLayoutId id="2147483676" r:id="rId23"/>
    <p:sldLayoutId id="2147483654" r:id="rId24"/>
    <p:sldLayoutId id="2147483655" r:id="rId25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0"/>
        </a:spcAft>
        <a:buFont typeface="Arial" panose="020B0604020202020204" pitchFamily="34" charset="0"/>
        <a:buNone/>
        <a:defRPr sz="21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0"/>
        </a:spcAft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252000" algn="l" defTabSz="914400" rtl="0" eaLnBrk="1" latinLnBrk="0" hangingPunct="1">
        <a:spcBef>
          <a:spcPts val="0"/>
        </a:spcBef>
        <a:spcAft>
          <a:spcPts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52000" algn="l" defTabSz="914400" rtl="0" eaLnBrk="1" latinLnBrk="0" hangingPunct="1">
        <a:spcBef>
          <a:spcPts val="0"/>
        </a:spcBef>
        <a:spcAft>
          <a:spcPts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000" indent="-252000" algn="l" defTabSz="914400" rtl="0" eaLnBrk="1" latinLnBrk="0" hangingPunct="1">
        <a:spcBef>
          <a:spcPts val="0"/>
        </a:spcBef>
        <a:spcAft>
          <a:spcPts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728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mailto:denise.almeida.18@ucl.ac.uk" TargetMode="External"/><Relationship Id="rId4" Type="http://schemas.openxmlformats.org/officeDocument/2006/relationships/hyperlink" Target="mailto:e.lomas@ucl.ac.u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A computer screen capture&#10;&#10;Description automatically generated with low confidence">
            <a:extLst>
              <a:ext uri="{FF2B5EF4-FFF2-40B4-BE49-F238E27FC236}">
                <a16:creationId xmlns:a16="http://schemas.microsoft.com/office/drawing/2014/main" id="{20444FB5-76DD-B245-B179-C0C2BBA6DA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5944"/>
          <a:stretch/>
        </p:blipFill>
        <p:spPr>
          <a:xfrm>
            <a:off x="3851920" y="-20305"/>
            <a:ext cx="5356225" cy="4571990"/>
          </a:xfr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2000" y="4723200"/>
            <a:ext cx="828000" cy="14400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2021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0212" y="4240800"/>
            <a:ext cx="5400000" cy="5544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900" dirty="0"/>
              <a:t>Dr Elizabeth Lomas 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e.lomas@ucl.ac.uk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900" dirty="0"/>
              <a:t>Denise Almeida 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denise.almeida.18@ucl.ac.uk</a:t>
            </a:r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  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2000" y="4723200"/>
            <a:ext cx="540000" cy="14400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0B868178-02AE-42FC-958D-6B8F13B60175}" type="slidenum">
              <a:rPr lang="en-GB" smtClean="0"/>
              <a:pPr>
                <a:spcAft>
                  <a:spcPts val="600"/>
                </a:spcAft>
              </a:pPr>
              <a:t>1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2000" y="1980000"/>
            <a:ext cx="5796000" cy="612000"/>
          </a:xfrm>
        </p:spPr>
        <p:txBody>
          <a:bodyPr anchor="t">
            <a:normAutofit fontScale="90000"/>
          </a:bodyPr>
          <a:lstStyle/>
          <a:p>
            <a:r>
              <a:rPr lang="en-GB" sz="4700" dirty="0"/>
              <a:t>Artificial Intelligence:</a:t>
            </a:r>
            <a:br>
              <a:rPr lang="en-GB" sz="4700" dirty="0"/>
            </a:br>
            <a:r>
              <a:rPr lang="en-GB" sz="4700" dirty="0"/>
              <a:t>mitigating bias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30212" y="2787774"/>
            <a:ext cx="6662068" cy="864095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endParaRPr lang="en-GB" sz="1900" dirty="0"/>
          </a:p>
          <a:p>
            <a:pPr>
              <a:spcAft>
                <a:spcPts val="600"/>
              </a:spcAft>
            </a:pPr>
            <a:r>
              <a:rPr lang="en-GB" sz="2200" dirty="0"/>
              <a:t>Understanding the Legislative &amp; Regulatory Contexts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87EC3329-907C-46A2-A172-EB07041043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2000" y="1854000"/>
            <a:ext cx="8280000" cy="28800"/>
          </a:xfrm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B592E4-923E-B24D-A02A-6F2B840C36E7}"/>
              </a:ext>
            </a:extLst>
          </p:cNvPr>
          <p:cNvSpPr txBox="1"/>
          <p:nvPr/>
        </p:nvSpPr>
        <p:spPr>
          <a:xfrm>
            <a:off x="2386940" y="477388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" name="Picture Placeholder 29">
            <a:extLst>
              <a:ext uri="{FF2B5EF4-FFF2-40B4-BE49-F238E27FC236}">
                <a16:creationId xmlns:a16="http://schemas.microsoft.com/office/drawing/2014/main" id="{919EC589-313E-B849-8752-D4AC00E63F1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988" b="-118988"/>
          <a:stretch/>
        </p:blipFill>
        <p:spPr>
          <a:xfrm>
            <a:off x="2050212" y="20315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8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8778" y="483518"/>
            <a:ext cx="8388472" cy="1910490"/>
          </a:xfrm>
        </p:spPr>
        <p:txBody>
          <a:bodyPr/>
          <a:lstStyle/>
          <a:p>
            <a:r>
              <a:rPr lang="en-GB" dirty="0"/>
              <a:t>Overview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308778" y="1131590"/>
            <a:ext cx="8280000" cy="28800"/>
          </a:xfrm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1A347-8490-B740-B9DF-F3B086E29078}"/>
              </a:ext>
            </a:extLst>
          </p:cNvPr>
          <p:cNvSpPr txBox="1"/>
          <p:nvPr/>
        </p:nvSpPr>
        <p:spPr>
          <a:xfrm>
            <a:off x="3517490" y="18951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8B415-ED6C-4B38-A672-376ED139A0EE}"/>
              </a:ext>
            </a:extLst>
          </p:cNvPr>
          <p:cNvSpPr txBox="1"/>
          <p:nvPr/>
        </p:nvSpPr>
        <p:spPr>
          <a:xfrm>
            <a:off x="1619672" y="1438763"/>
            <a:ext cx="4896544" cy="2397768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100" b="0" dirty="0">
                <a:latin typeface="+mj-lt"/>
                <a:cs typeface="Calibri"/>
              </a:rPr>
              <a:t>Accessibility</a:t>
            </a:r>
            <a:endParaRPr lang="en-US" dirty="0"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100" b="0" dirty="0">
              <a:latin typeface="+mj-lt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100" dirty="0">
                <a:latin typeface="+mj-lt"/>
                <a:cs typeface="Calibri" panose="020F0502020204030204" pitchFamily="34" charset="0"/>
              </a:rPr>
              <a:t>Limitations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100" b="0" dirty="0">
              <a:latin typeface="+mj-lt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100" b="0" dirty="0">
                <a:latin typeface="+mj-lt"/>
                <a:cs typeface="Calibri" panose="020F0502020204030204" pitchFamily="34" charset="0"/>
              </a:rPr>
              <a:t>Learning outcomes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100" dirty="0">
              <a:latin typeface="+mj-lt"/>
              <a:cs typeface="Calibri"/>
            </a:endParaRPr>
          </a:p>
          <a:p>
            <a:pPr marL="342900" indent="-342900">
              <a:buFont typeface="Wingdings,Sans-Serif" panose="05000000000000000000" pitchFamily="2" charset="2"/>
              <a:buChar char="Ø"/>
            </a:pPr>
            <a:r>
              <a:rPr lang="en-GB" sz="2100" dirty="0">
                <a:latin typeface="+mj-lt"/>
                <a:cs typeface="Arial"/>
              </a:rPr>
              <a:t>Who we are</a:t>
            </a:r>
            <a:endParaRPr lang="en-US" sz="2100">
              <a:ea typeface="+mn-lt"/>
              <a:cs typeface="+mn-lt"/>
            </a:endParaRPr>
          </a:p>
          <a:p>
            <a:pPr marL="342900" indent="-342900">
              <a:buFont typeface="Wingdings,Sans-Serif" panose="05000000000000000000" pitchFamily="2" charset="2"/>
              <a:buChar char="Ø"/>
            </a:pPr>
            <a:endParaRPr lang="en-GB" sz="2100" dirty="0">
              <a:latin typeface="+mj-lt"/>
              <a:cs typeface="Arial"/>
            </a:endParaRPr>
          </a:p>
          <a:p>
            <a:pPr marL="342900" indent="-342900">
              <a:buFont typeface="Wingdings,Sans-Serif" panose="05000000000000000000" pitchFamily="2" charset="2"/>
              <a:buChar char="Ø"/>
            </a:pPr>
            <a:r>
              <a:rPr lang="en-GB" sz="2100" dirty="0">
                <a:latin typeface="+mj-lt"/>
                <a:cs typeface="Arial"/>
              </a:rPr>
              <a:t>What we will cover</a:t>
            </a:r>
            <a:endParaRPr lang="en-US" sz="2100" dirty="0">
              <a:ea typeface="+mn-lt"/>
              <a:cs typeface="+mn-lt"/>
            </a:endParaRPr>
          </a:p>
          <a:p>
            <a:endParaRPr lang="en-GB" sz="2100" dirty="0">
              <a:latin typeface="+mj-lt"/>
              <a:cs typeface="Arial"/>
            </a:endParaRPr>
          </a:p>
          <a:p>
            <a:endParaRPr lang="en-GB" sz="2100" dirty="0">
              <a:latin typeface="+mj-lt"/>
              <a:cs typeface="Calibri"/>
            </a:endParaRPr>
          </a:p>
          <a:p>
            <a:r>
              <a:rPr lang="en-GB" sz="2100" b="0" dirty="0">
                <a:latin typeface="+mj-lt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F965B-2278-4B15-85C5-FC42476E5A51}"/>
              </a:ext>
            </a:extLst>
          </p:cNvPr>
          <p:cNvSpPr txBox="1"/>
          <p:nvPr/>
        </p:nvSpPr>
        <p:spPr>
          <a:xfrm>
            <a:off x="1259632" y="4867200"/>
            <a:ext cx="199796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800" dirty="0"/>
              <a:t>Lomas &amp; Almeida 2021</a:t>
            </a:r>
          </a:p>
        </p:txBody>
      </p:sp>
    </p:spTree>
    <p:extLst>
      <p:ext uri="{BB962C8B-B14F-4D97-AF65-F5344CB8AC3E}">
        <p14:creationId xmlns:p14="http://schemas.microsoft.com/office/powerpoint/2010/main" val="348787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7483" y="152278"/>
            <a:ext cx="5800516" cy="907304"/>
          </a:xfrm>
        </p:spPr>
        <p:txBody>
          <a:bodyPr/>
          <a:lstStyle/>
          <a:p>
            <a:r>
              <a:rPr lang="en-GB" dirty="0"/>
              <a:t>Who we 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432000" y="480499"/>
            <a:ext cx="8280000" cy="28800"/>
          </a:xfrm>
        </p:spPr>
      </p:sp>
      <p:pic>
        <p:nvPicPr>
          <p:cNvPr id="7" name="Picture Placeholder 7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EB33248D-C7A8-46DD-9F21-11F1B7F2A4D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54" r="-5" b="32849"/>
          <a:stretch/>
        </p:blipFill>
        <p:spPr>
          <a:xfrm>
            <a:off x="6818632" y="899999"/>
            <a:ext cx="1746000" cy="1365925"/>
          </a:xfrm>
          <a:prstGeom prst="rect">
            <a:avLst/>
          </a:prstGeom>
          <a:noFill/>
        </p:spPr>
      </p:pic>
      <p:pic>
        <p:nvPicPr>
          <p:cNvPr id="9" name="Picture Placeholder 10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0BA2BFE2-5981-4176-9C3C-D272997916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55" b="14955"/>
          <a:stretch>
            <a:fillRect/>
          </a:stretch>
        </p:blipFill>
        <p:spPr>
          <a:xfrm>
            <a:off x="6818632" y="2675322"/>
            <a:ext cx="1746250" cy="13659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950500-2B2F-4E26-AC85-6A31D750D4BF}"/>
              </a:ext>
            </a:extLst>
          </p:cNvPr>
          <p:cNvSpPr txBox="1"/>
          <p:nvPr/>
        </p:nvSpPr>
        <p:spPr>
          <a:xfrm>
            <a:off x="2843808" y="900000"/>
            <a:ext cx="3700730" cy="3044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GB" altLang="en-US" sz="2000" b="0" dirty="0"/>
              <a:t>Dr Elizabeth Lomas</a:t>
            </a:r>
          </a:p>
          <a:p>
            <a:r>
              <a:rPr lang="en-GB" altLang="en-US" sz="2000" b="0" dirty="0"/>
              <a:t>Associate Professor </a:t>
            </a:r>
          </a:p>
          <a:p>
            <a:r>
              <a:rPr lang="en-GB" altLang="en-US" sz="2000" b="0" dirty="0"/>
              <a:t>Information Governance, UCL</a:t>
            </a:r>
          </a:p>
          <a:p>
            <a:r>
              <a:rPr lang="en-GB" altLang="en-US" sz="2000" dirty="0"/>
              <a:t>e.lomas@ucl.ac.uk</a:t>
            </a:r>
            <a:endParaRPr lang="en-GB" altLang="en-US" sz="2000" b="0" dirty="0"/>
          </a:p>
          <a:p>
            <a:endParaRPr lang="en-GB" altLang="en-US" sz="2000" dirty="0"/>
          </a:p>
          <a:p>
            <a:endParaRPr lang="en-GB" altLang="en-US" sz="2000" b="0" dirty="0"/>
          </a:p>
          <a:p>
            <a:r>
              <a:rPr lang="en-GB" altLang="en-US" sz="2000" dirty="0"/>
              <a:t>Denise Almeida</a:t>
            </a:r>
          </a:p>
          <a:p>
            <a:r>
              <a:rPr lang="en-GB" altLang="en-US" sz="2000" b="0" dirty="0"/>
              <a:t>Post Graduate</a:t>
            </a:r>
          </a:p>
          <a:p>
            <a:r>
              <a:rPr lang="en-GB" altLang="en-US" sz="2000" b="0" dirty="0"/>
              <a:t>UCL</a:t>
            </a:r>
          </a:p>
          <a:p>
            <a:r>
              <a:rPr lang="en-GB" altLang="en-US" sz="2000" dirty="0"/>
              <a:t>denise.almeida.18@ucl.ac.uk</a:t>
            </a:r>
            <a:endParaRPr lang="en-GB" altLang="en-US" sz="2000" b="0" dirty="0"/>
          </a:p>
          <a:p>
            <a:endParaRPr lang="en-GB" altLang="en-US" sz="2000" b="0" dirty="0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6060B2F4-1718-402F-B510-0B04880B7B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26" y="1151499"/>
            <a:ext cx="2047875" cy="22288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74183A-5784-4873-BC8D-514ABF131660}"/>
              </a:ext>
            </a:extLst>
          </p:cNvPr>
          <p:cNvSpPr txBox="1"/>
          <p:nvPr/>
        </p:nvSpPr>
        <p:spPr>
          <a:xfrm>
            <a:off x="1259632" y="4904168"/>
            <a:ext cx="14401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800" dirty="0"/>
              <a:t>Lomas &amp; Almeida 2021</a:t>
            </a:r>
          </a:p>
        </p:txBody>
      </p:sp>
    </p:spTree>
    <p:extLst>
      <p:ext uri="{BB962C8B-B14F-4D97-AF65-F5344CB8AC3E}">
        <p14:creationId xmlns:p14="http://schemas.microsoft.com/office/powerpoint/2010/main" val="709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2000" y="483518"/>
            <a:ext cx="8280000" cy="1838482"/>
          </a:xfrm>
        </p:spPr>
        <p:txBody>
          <a:bodyPr/>
          <a:lstStyle/>
          <a:p>
            <a:r>
              <a:rPr lang="en-GB" dirty="0"/>
              <a:t>What we will cover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432000" y="1131590"/>
            <a:ext cx="8280000" cy="28800"/>
          </a:xfrm>
        </p:spPr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ABF083F4-FA8E-2D4A-9E81-E8C42640B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4138425"/>
            <a:ext cx="40324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16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D90D82-5126-49E2-A305-AA851E30E958}"/>
              </a:ext>
            </a:extLst>
          </p:cNvPr>
          <p:cNvSpPr txBox="1"/>
          <p:nvPr/>
        </p:nvSpPr>
        <p:spPr>
          <a:xfrm>
            <a:off x="1043608" y="1504567"/>
            <a:ext cx="5760640" cy="20313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85763" indent="-385763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Part 1: Legislation and Regulatory Contexts</a:t>
            </a:r>
          </a:p>
          <a:p>
            <a:pPr marL="385445" indent="-385445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Part 2: Personal Data Concepts: the GDPR and AI</a:t>
            </a:r>
            <a:endParaRPr lang="en-GB" dirty="0">
              <a:solidFill>
                <a:schemeClr val="bg1"/>
              </a:solidFill>
              <a:cs typeface="Arial"/>
            </a:endParaRPr>
          </a:p>
          <a:p>
            <a:pPr marL="385445" indent="-385445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Part 3: GDPR in practice: </a:t>
            </a:r>
            <a:r>
              <a:rPr lang="en-GB" dirty="0" err="1">
                <a:solidFill>
                  <a:schemeClr val="bg1"/>
                </a:solidFill>
              </a:rPr>
              <a:t>RoPA</a:t>
            </a:r>
            <a:endParaRPr lang="en-GB" dirty="0">
              <a:solidFill>
                <a:schemeClr val="bg1"/>
              </a:solidFill>
              <a:cs typeface="Arial"/>
            </a:endParaRPr>
          </a:p>
          <a:p>
            <a:pPr marL="385445" indent="-385445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Part 4: Impact Assessments</a:t>
            </a:r>
            <a:endParaRPr lang="en-GB" dirty="0">
              <a:solidFill>
                <a:schemeClr val="bg1"/>
              </a:solidFill>
              <a:cs typeface="Arial"/>
            </a:endParaRPr>
          </a:p>
          <a:p>
            <a:pPr marL="385445" indent="-385445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Part 5 Case-Study: AI-driven Recruitment</a:t>
            </a:r>
            <a:endParaRPr lang="en-GB" dirty="0">
              <a:solidFill>
                <a:schemeClr val="bg1"/>
              </a:solidFill>
              <a:cs typeface="Arial"/>
            </a:endParaRPr>
          </a:p>
          <a:p>
            <a:pPr marL="385445" indent="-385445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Part 6: Future gazing: </a:t>
            </a:r>
            <a:r>
              <a:rPr lang="en-GB" dirty="0" err="1">
                <a:solidFill>
                  <a:schemeClr val="bg1"/>
                </a:solidFill>
              </a:rPr>
              <a:t>ePrivacy</a:t>
            </a:r>
            <a:r>
              <a:rPr lang="en-GB" dirty="0">
                <a:solidFill>
                  <a:schemeClr val="bg1"/>
                </a:solidFill>
              </a:rPr>
              <a:t> and AI regulation</a:t>
            </a:r>
            <a:endParaRPr lang="en-GB" dirty="0">
              <a:solidFill>
                <a:schemeClr val="bg1"/>
              </a:solidFill>
              <a:cs typeface="Arial"/>
            </a:endParaRPr>
          </a:p>
          <a:p>
            <a:pPr marL="385763" indent="-385763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Activities and Readings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15EFC6-1D31-4E65-8A36-B47627E39390}"/>
              </a:ext>
            </a:extLst>
          </p:cNvPr>
          <p:cNvSpPr txBox="1"/>
          <p:nvPr/>
        </p:nvSpPr>
        <p:spPr>
          <a:xfrm>
            <a:off x="1259632" y="4866644"/>
            <a:ext cx="449999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800" dirty="0">
                <a:solidFill>
                  <a:schemeClr val="bg1"/>
                </a:solidFill>
              </a:rPr>
              <a:t>Lomas &amp; Almeida 2021</a:t>
            </a:r>
          </a:p>
        </p:txBody>
      </p:sp>
    </p:spTree>
    <p:extLst>
      <p:ext uri="{BB962C8B-B14F-4D97-AF65-F5344CB8AC3E}">
        <p14:creationId xmlns:p14="http://schemas.microsoft.com/office/powerpoint/2010/main" val="366645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7483" y="152278"/>
            <a:ext cx="5800516" cy="907304"/>
          </a:xfrm>
        </p:spPr>
        <p:txBody>
          <a:bodyPr/>
          <a:lstStyle/>
          <a:p>
            <a:r>
              <a:rPr lang="en-US" altLang="en-US" sz="2000" dirty="0"/>
              <a:t>Readings and Activities Overview</a:t>
            </a:r>
            <a:br>
              <a:rPr lang="en-US" altLang="en-US" sz="2000" dirty="0"/>
            </a:b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432000" y="480499"/>
            <a:ext cx="8280000" cy="28800"/>
          </a:xfrm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950500-2B2F-4E26-AC85-6A31D750D4BF}"/>
              </a:ext>
            </a:extLst>
          </p:cNvPr>
          <p:cNvSpPr txBox="1"/>
          <p:nvPr/>
        </p:nvSpPr>
        <p:spPr>
          <a:xfrm>
            <a:off x="2843808" y="900000"/>
            <a:ext cx="3700730" cy="3044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n-GB" altLang="en-US" sz="2000" b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74183A-5784-4873-BC8D-514ABF131660}"/>
              </a:ext>
            </a:extLst>
          </p:cNvPr>
          <p:cNvSpPr txBox="1"/>
          <p:nvPr/>
        </p:nvSpPr>
        <p:spPr>
          <a:xfrm>
            <a:off x="1259632" y="4904168"/>
            <a:ext cx="14401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800" dirty="0"/>
              <a:t>Lomas &amp; Almeida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0DAC15-A3F7-41E0-B9C9-ACDABACC5F72}"/>
              </a:ext>
            </a:extLst>
          </p:cNvPr>
          <p:cNvSpPr txBox="1"/>
          <p:nvPr/>
        </p:nvSpPr>
        <p:spPr>
          <a:xfrm>
            <a:off x="5220072" y="538099"/>
            <a:ext cx="3700730" cy="38338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440BF9-6690-4583-9123-89A392FDD046}"/>
              </a:ext>
            </a:extLst>
          </p:cNvPr>
          <p:cNvSpPr txBox="1"/>
          <p:nvPr/>
        </p:nvSpPr>
        <p:spPr>
          <a:xfrm>
            <a:off x="432000" y="900000"/>
            <a:ext cx="3924000" cy="3564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R="0" fontAlgn="auto">
              <a:spcAft>
                <a:spcPts val="600"/>
              </a:spcAft>
              <a:buClrTx/>
              <a:buSzTx/>
              <a:tabLst/>
            </a:pPr>
            <a:endParaRPr kumimoji="0" lang="en-GB" sz="13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E6F788-A37B-45F1-BC2E-12120B965B70}"/>
              </a:ext>
            </a:extLst>
          </p:cNvPr>
          <p:cNvSpPr/>
          <p:nvPr/>
        </p:nvSpPr>
        <p:spPr>
          <a:xfrm>
            <a:off x="378719" y="538100"/>
            <a:ext cx="5460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dirty="0"/>
              <a:t> </a:t>
            </a:r>
          </a:p>
        </p:txBody>
      </p:sp>
      <p:pic>
        <p:nvPicPr>
          <p:cNvPr id="12" name="Picture 2" descr="Reading Icon – Free Download, PNG and Vector">
            <a:extLst>
              <a:ext uri="{FF2B5EF4-FFF2-40B4-BE49-F238E27FC236}">
                <a16:creationId xmlns:a16="http://schemas.microsoft.com/office/drawing/2014/main" id="{BFFF0073-9816-47D9-AA08-EBC9897BC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303" y="1187374"/>
            <a:ext cx="2312267" cy="231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45AFEF-BEC8-46EF-872C-75AC41729082}"/>
              </a:ext>
            </a:extLst>
          </p:cNvPr>
          <p:cNvSpPr txBox="1"/>
          <p:nvPr/>
        </p:nvSpPr>
        <p:spPr>
          <a:xfrm>
            <a:off x="107504" y="1317787"/>
            <a:ext cx="52565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8625" indent="-428625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  <a:cs typeface="Calibri" panose="020F0502020204030204" pitchFamily="34" charset="0"/>
              </a:rPr>
              <a:t>Readings and activities have been provided for the respective parts of each learning unit.</a:t>
            </a:r>
          </a:p>
          <a:p>
            <a:endParaRPr lang="en-GB" sz="2000" dirty="0">
              <a:latin typeface="+mj-lt"/>
              <a:cs typeface="Calibri" panose="020F0502020204030204" pitchFamily="34" charset="0"/>
            </a:endParaRP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  <a:cs typeface="Calibri" panose="020F0502020204030204" pitchFamily="34" charset="0"/>
              </a:rPr>
              <a:t>These readings should form the point of departure for further reading.    </a:t>
            </a:r>
          </a:p>
        </p:txBody>
      </p:sp>
    </p:spTree>
    <p:extLst>
      <p:ext uri="{BB962C8B-B14F-4D97-AF65-F5344CB8AC3E}">
        <p14:creationId xmlns:p14="http://schemas.microsoft.com/office/powerpoint/2010/main" val="32914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&amp;White - Alan Turing">
      <a:dk1>
        <a:sysClr val="windowText" lastClr="000000"/>
      </a:dk1>
      <a:lt1>
        <a:sysClr val="window" lastClr="FFFFFF"/>
      </a:lt1>
      <a:dk2>
        <a:srgbClr val="00FF00"/>
      </a:dk2>
      <a:lt2>
        <a:srgbClr val="00FFFF"/>
      </a:lt2>
      <a:accent1>
        <a:srgbClr val="0000FF"/>
      </a:accent1>
      <a:accent2>
        <a:srgbClr val="7D00FF"/>
      </a:accent2>
      <a:accent3>
        <a:srgbClr val="FF00FF"/>
      </a:accent3>
      <a:accent4>
        <a:srgbClr val="FF0000"/>
      </a:accent4>
      <a:accent5>
        <a:srgbClr val="FF7D00"/>
      </a:accent5>
      <a:accent6>
        <a:srgbClr val="FFFF00"/>
      </a:accent6>
      <a:hlink>
        <a:srgbClr val="FF7D00"/>
      </a:hlink>
      <a:folHlink>
        <a:srgbClr val="0000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 template [Read-Only]" id="{C6903D3B-E20B-4854-93B9-F5A9CF5CBAE7}" vid="{2CAEDC97-BFB7-4B44-ADE4-7AC9EA6631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22E6A211DCA4BB83824406D28E9C0" ma:contentTypeVersion="" ma:contentTypeDescription="Create a new document." ma:contentTypeScope="" ma:versionID="eb5cb5c4419ec3f2ebb4e6234fc923c1">
  <xsd:schema xmlns:xsd="http://www.w3.org/2001/XMLSchema" xmlns:xs="http://www.w3.org/2001/XMLSchema" xmlns:p="http://schemas.microsoft.com/office/2006/metadata/properties" xmlns:ns2="ddc16f2e-ac79-420b-bf02-152a3fab2b22" xmlns:ns3="08a1f6fd-e710-4379-a5a2-b3883be714e7" xmlns:ns4="a2be0bb9-d448-4074-b059-cb7e6b3380a4" targetNamespace="http://schemas.microsoft.com/office/2006/metadata/properties" ma:root="true" ma:fieldsID="d2bd4470ed76f86c26e58dccb1ce0090" ns2:_="" ns3:_="" ns4:_="">
    <xsd:import namespace="ddc16f2e-ac79-420b-bf02-152a3fab2b22"/>
    <xsd:import namespace="08a1f6fd-e710-4379-a5a2-b3883be714e7"/>
    <xsd:import namespace="a2be0bb9-d448-4074-b059-cb7e6b3380a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Document_x0020_Description" minOccurs="0"/>
                <xsd:element ref="ns3:b23dd0a42d9b42299b6ab42555bb2b71" minOccurs="0"/>
                <xsd:element ref="ns2:TaxCatchAll" minOccurs="0"/>
                <xsd:element ref="ns3:Document_x0020_Last_x0020_Published" minOccurs="0"/>
                <xsd:element ref="ns3:Document_x0020_Published" minOccurs="0"/>
                <xsd:element ref="ns3:Document_x0020_Summary" minOccurs="0"/>
                <xsd:element ref="ns3:Document_x0020_Unpublished" minOccurs="0"/>
                <xsd:element ref="ns4:Unpublish_x0020_the_x0020_document_x0020__x0028_Public_x0020_Documents_x0029_" minOccurs="0"/>
                <xsd:element ref="ns4:Publish_x0020_the_x0020_document_x0020__x0028_Public_x0020_Documents_x0029_" minOccurs="0"/>
                <xsd:element ref="ns4:Start_x0020_the_x0020_publishing_x0020_process_x0020__x0028_Public_x0020_Documents_x0029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16f2e-ac79-420b-bf02-152a3fab2b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13" nillable="true" ma:displayName="Taxonomy Catch All Column" ma:description="" ma:hidden="true" ma:list="{CF309E38-7117-474E-A583-87FAE7C2EDA1}" ma:internalName="TaxCatchAll" ma:showField="CatchAllData" ma:web="{08a1f6fd-e710-4379-a5a2-b3883be714e7}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a1f6fd-e710-4379-a5a2-b3883be714e7" elementFormDefault="qualified">
    <xsd:import namespace="http://schemas.microsoft.com/office/2006/documentManagement/types"/>
    <xsd:import namespace="http://schemas.microsoft.com/office/infopath/2007/PartnerControls"/>
    <xsd:element name="Document_x0020_Description" ma:index="10" nillable="true" ma:displayName="Document Description" ma:description="Provide a short synopsis of the documents contents i.e. This document covers how to create a new business process" ma:internalName="Document_x0020_Description">
      <xsd:simpleType>
        <xsd:restriction base="dms:Note"/>
      </xsd:simpleType>
    </xsd:element>
    <xsd:element name="b23dd0a42d9b42299b6ab42555bb2b71" ma:index="12" nillable="true" ma:taxonomy="true" ma:internalName="b23dd0a42d9b42299b6ab42555bb2b71" ma:taxonomyFieldName="Document_x0020_Keywords" ma:displayName="Document Keywords" ma:default="" ma:fieldId="{b23dd0a4-2d9b-4229-9b6a-b42555bb2b71}" ma:taxonomyMulti="true" ma:sspId="db5eb1a5-37e6-488e-b8f0-ddc5ba46631c" ma:termSetId="d9d9f70c-33c9-410e-ad9c-675fe27864f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ocument_x0020_Last_x0020_Published" ma:index="14" nillable="true" ma:displayName="Document Last Published" ma:description="Populated by workflow" ma:internalName="Document_x0020_Last_x0020_Published">
      <xsd:simpleType>
        <xsd:restriction base="dms:Text">
          <xsd:maxLength value="255"/>
        </xsd:restriction>
      </xsd:simpleType>
    </xsd:element>
    <xsd:element name="Document_x0020_Published" ma:index="15" nillable="true" ma:displayName="Document Published" ma:default="0" ma:description="Click to publish the document" ma:internalName="Document_x0020_Published">
      <xsd:simpleType>
        <xsd:restriction base="dms:Boolean"/>
      </xsd:simpleType>
    </xsd:element>
    <xsd:element name="Document_x0020_Summary" ma:index="16" nillable="true" ma:displayName="Document Summary" ma:description="Provide a brief summary of the documents purpose i.e. How to create a business policy" ma:internalName="Document_x0020_Summary">
      <xsd:simpleType>
        <xsd:restriction base="dms:Note"/>
      </xsd:simpleType>
    </xsd:element>
    <xsd:element name="Document_x0020_Unpublished" ma:index="17" nillable="true" ma:displayName="Document Unpublished" ma:default="0" ma:description="Used by workflow, not for user use." ma:internalName="Document_x0020_Unpublish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be0bb9-d448-4074-b059-cb7e6b3380a4" elementFormDefault="qualified">
    <xsd:import namespace="http://schemas.microsoft.com/office/2006/documentManagement/types"/>
    <xsd:import namespace="http://schemas.microsoft.com/office/infopath/2007/PartnerControls"/>
    <xsd:element name="Unpublish_x0020_the_x0020_document_x0020__x0028_Public_x0020_Documents_x0029_" ma:index="18" nillable="true" ma:displayName="Unpublish the document (Public Documents)" ma:internalName="Unpublish_x0020_the_x0020_document_x0020__x0028_Public_x0020_Documents_x0029_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Publish_x0020_the_x0020_document_x0020__x0028_Public_x0020_Documents_x0029_" ma:index="19" nillable="true" ma:displayName="Publish the document (Public Documents)" ma:internalName="Publish_x0020_the_x0020_document_x0020__x0028_Public_x0020_Documents_x0029_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Start_x0020_the_x0020_publishing_x0020_process_x0020__x0028_Public_x0020_Documents_x0029_" ma:index="20" nillable="true" ma:displayName="Start the publishing process (Public Documents)" ma:internalName="Start_x0020_the_x0020_publishing_x0020_process_x0020__x0028_Public_x0020_Documents_x0029_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Unpublished xmlns="08a1f6fd-e710-4379-a5a2-b3883be714e7">false</Document_x0020_Unpublished>
    <TaxCatchAll xmlns="ddc16f2e-ac79-420b-bf02-152a3fab2b22"/>
    <Publish_x0020_the_x0020_document_x0020__x0028_Public_x0020_Documents_x0029_ xmlns="a2be0bb9-d448-4074-b059-cb7e6b3380a4">
      <Url xsi:nil="true"/>
      <Description xsi:nil="true"/>
    </Publish_x0020_the_x0020_document_x0020__x0028_Public_x0020_Documents_x0029_>
    <b23dd0a42d9b42299b6ab42555bb2b71 xmlns="08a1f6fd-e710-4379-a5a2-b3883be714e7">
      <Terms xmlns="http://schemas.microsoft.com/office/infopath/2007/PartnerControls"/>
    </b23dd0a42d9b42299b6ab42555bb2b71>
    <Document_x0020_Published xmlns="08a1f6fd-e710-4379-a5a2-b3883be714e7">false</Document_x0020_Published>
    <Document_x0020_Last_x0020_Published xmlns="08a1f6fd-e710-4379-a5a2-b3883be714e7" xsi:nil="true"/>
    <Document_x0020_Summary xmlns="08a1f6fd-e710-4379-a5a2-b3883be714e7" xsi:nil="true"/>
    <Unpublish_x0020_the_x0020_document_x0020__x0028_Public_x0020_Documents_x0029_ xmlns="a2be0bb9-d448-4074-b059-cb7e6b3380a4">
      <Url xsi:nil="true"/>
      <Description xsi:nil="true"/>
    </Unpublish_x0020_the_x0020_document_x0020__x0028_Public_x0020_Documents_x0029_>
    <Start_x0020_the_x0020_publishing_x0020_process_x0020__x0028_Public_x0020_Documents_x0029_ xmlns="a2be0bb9-d448-4074-b059-cb7e6b3380a4">
      <Url xsi:nil="true"/>
      <Description xsi:nil="true"/>
    </Start_x0020_the_x0020_publishing_x0020_process_x0020__x0028_Public_x0020_Documents_x0029_>
    <Document_x0020_Description xmlns="08a1f6fd-e710-4379-a5a2-b3883be714e7" xsi:nil="true"/>
  </documentManagement>
</p:properties>
</file>

<file path=customXml/itemProps1.xml><?xml version="1.0" encoding="utf-8"?>
<ds:datastoreItem xmlns:ds="http://schemas.openxmlformats.org/officeDocument/2006/customXml" ds:itemID="{E209AA62-12D1-47D7-B44F-DEC239FF75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0EA25E-A90B-4A48-8C5D-124E69F250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c16f2e-ac79-420b-bf02-152a3fab2b22"/>
    <ds:schemaRef ds:uri="08a1f6fd-e710-4379-a5a2-b3883be714e7"/>
    <ds:schemaRef ds:uri="a2be0bb9-d448-4074-b059-cb7e6b3380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1D6603-7A4F-4E61-9F3B-AA41D2448B94}">
  <ds:schemaRefs>
    <ds:schemaRef ds:uri="ddc16f2e-ac79-420b-bf02-152a3fab2b22"/>
    <ds:schemaRef ds:uri="http://purl.org/dc/dcmitype/"/>
    <ds:schemaRef ds:uri="http://purl.org/dc/elements/1.1/"/>
    <ds:schemaRef ds:uri="http://schemas.microsoft.com/office/2006/documentManagement/types"/>
    <ds:schemaRef ds:uri="08a1f6fd-e710-4379-a5a2-b3883be714e7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a2be0bb9-d448-4074-b059-cb7e6b3380a4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2510</TotalTime>
  <Words>245</Words>
  <Application>Microsoft Office PowerPoint</Application>
  <PresentationFormat>On-screen Show (16:9)</PresentationFormat>
  <Paragraphs>69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Wingdings</vt:lpstr>
      <vt:lpstr>Wingdings,Sans-Serif</vt:lpstr>
      <vt:lpstr>Office Theme</vt:lpstr>
      <vt:lpstr>Artificial Intelligence: mitigating bias</vt:lpstr>
      <vt:lpstr>Overview  </vt:lpstr>
      <vt:lpstr>PowerPoint Presentation</vt:lpstr>
      <vt:lpstr>What we will cover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Rodrigues Silva Almeida, Denise Almeida</dc:creator>
  <cp:lastModifiedBy>elizabethlomas</cp:lastModifiedBy>
  <cp:revision>360</cp:revision>
  <dcterms:created xsi:type="dcterms:W3CDTF">2021-05-10T20:49:50Z</dcterms:created>
  <dcterms:modified xsi:type="dcterms:W3CDTF">2021-08-24T11:48:34Z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0x01010002D22E6A211DCA4BB83824406D28E9C0</vt:lpwstr>
  </property>
</Properties>
</file>