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690" r:id="rId5"/>
    <p:sldId id="702" r:id="rId6"/>
    <p:sldId id="703" r:id="rId7"/>
    <p:sldId id="704" r:id="rId8"/>
    <p:sldId id="71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2">
          <p15:clr>
            <a:srgbClr val="A4A3A4"/>
          </p15:clr>
        </p15:guide>
        <p15:guide id="2" orient="horz" pos="274">
          <p15:clr>
            <a:srgbClr val="A4A3A4"/>
          </p15:clr>
        </p15:guide>
        <p15:guide id="3" orient="horz" pos="771">
          <p15:clr>
            <a:srgbClr val="A4A3A4"/>
          </p15:clr>
        </p15:guide>
        <p15:guide id="4" orient="horz" pos="704">
          <p15:clr>
            <a:srgbClr val="A4A3A4"/>
          </p15:clr>
        </p15:guide>
        <p15:guide id="5" pos="3920">
          <p15:clr>
            <a:srgbClr val="A4A3A4"/>
          </p15:clr>
        </p15:guide>
        <p15:guide id="6" pos="271">
          <p15:clr>
            <a:srgbClr val="A4A3A4"/>
          </p15:clr>
        </p15:guide>
        <p15:guide id="7" pos="5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ues Silva Almeida, Denise Almeida" initials="RSADA" lastIdx="4" clrIdx="0">
    <p:extLst>
      <p:ext uri="{19B8F6BF-5375-455C-9EA6-DF929625EA0E}">
        <p15:presenceInfo xmlns:p15="http://schemas.microsoft.com/office/powerpoint/2012/main" userId="S::uczcdrs@ucl.ac.uk::f256de4d-8f1b-44a8-873d-5ca7c681e8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 autoAdjust="0"/>
    <p:restoredTop sz="81627"/>
  </p:normalViewPr>
  <p:slideViewPr>
    <p:cSldViewPr showGuides="1">
      <p:cViewPr varScale="1">
        <p:scale>
          <a:sx n="72" d="100"/>
          <a:sy n="72" d="100"/>
        </p:scale>
        <p:origin x="1368" y="60"/>
      </p:cViewPr>
      <p:guideLst>
        <p:guide orient="horz" pos="2812"/>
        <p:guide orient="horz" pos="274"/>
        <p:guide orient="horz" pos="771"/>
        <p:guide orient="horz" pos="704"/>
        <p:guide pos="3920"/>
        <p:guide pos="271"/>
        <p:guide pos="54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144CB7-DC0A-48FF-9E8C-523419CD97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Turing Institute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3D488-0D05-411A-8402-A885200B9C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042E9-78A1-4B1C-BB9F-654C1151B68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9561A-09A4-43CD-8B27-2988718E84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Lomas &amp; Almeida 2021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F7546-C3CC-4F79-8440-69D5B9239D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F6AEF-BF2E-4888-8B7D-6D79E7EC3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22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306D9-D9E9-4EA5-813D-375E6C093ED6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B9481-87FC-4BF7-B045-54D6BDF02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6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5763" indent="-385763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Part 1: Legislation and Regulatory Contexts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Part 2: Intellectual Property Rights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Part 3: Personal Data Concepts: the GDPR and AI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Part 4: GDPR in practice: </a:t>
            </a:r>
            <a:r>
              <a:rPr lang="en-GB" dirty="0" err="1">
                <a:solidFill>
                  <a:schemeClr val="bg1"/>
                </a:solidFill>
              </a:rPr>
              <a:t>RoPA</a:t>
            </a:r>
            <a:endParaRPr lang="en-GB" dirty="0">
              <a:solidFill>
                <a:schemeClr val="bg1"/>
              </a:solidFill>
            </a:endParaRP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Part 5: GDPR in practice: Impact Assessments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Part 6 Case-Study: AI-driven Recruitment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Part 7: Future gazing: </a:t>
            </a:r>
            <a:r>
              <a:rPr lang="en-GB" dirty="0" err="1">
                <a:solidFill>
                  <a:schemeClr val="bg1"/>
                </a:solidFill>
              </a:rPr>
              <a:t>ePrivacy</a:t>
            </a:r>
            <a:r>
              <a:rPr lang="en-GB" dirty="0">
                <a:solidFill>
                  <a:schemeClr val="bg1"/>
                </a:solidFill>
              </a:rPr>
              <a:t> and AI regulation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Activities and Readings 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B9481-87FC-4BF7-B045-54D6BDF02FF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79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B9481-87FC-4BF7-B045-54D6BDF02FF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65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B9481-87FC-4BF7-B045-54D6BDF02FF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58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B9481-87FC-4BF7-B045-54D6BDF02FF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23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B9481-87FC-4BF7-B045-54D6BDF02FF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45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Polygon (light bg)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5796000" cy="612000"/>
          </a:xfrm>
        </p:spPr>
        <p:txBody>
          <a:bodyPr/>
          <a:lstStyle>
            <a:lvl1pPr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0212" y="2664000"/>
            <a:ext cx="5796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434975"/>
            <a:ext cx="1381300" cy="576000"/>
          </a:xfrm>
          <a:prstGeom prst="rect">
            <a:avLst/>
          </a:prstGeom>
        </p:spPr>
      </p:pic>
      <p:sp>
        <p:nvSpPr>
          <p:cNvPr id="18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27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710000"/>
            <a:ext cx="8280000" cy="612000"/>
          </a:xfrm>
        </p:spPr>
        <p:txBody>
          <a:bodyPr/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602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91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432000" indent="-252000">
              <a:defRPr/>
            </a:lvl3pPr>
            <a:lvl4pPr marL="864000" indent="-252000">
              <a:defRPr/>
            </a:lvl4pPr>
            <a:lvl5pPr marL="1296000" indent="-252000">
              <a:defRPr/>
            </a:lvl5pPr>
            <a:lvl6pPr indent="-252000">
              <a:defRPr/>
            </a:lvl6pPr>
            <a:lvl7pPr indent="-252000">
              <a:defRPr/>
            </a:lvl7pPr>
          </a:lstStyle>
          <a:p>
            <a:pPr lvl="0"/>
            <a:r>
              <a:rPr lang="en-GB" dirty="0"/>
              <a:t>Click to add sub-header text. Indent for secondary levels and bullets. Or use buttons to add content.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84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432000"/>
            <a:ext cx="8280000" cy="2376000"/>
          </a:xfrm>
        </p:spPr>
        <p:txBody>
          <a:bodyPr/>
          <a:lstStyle>
            <a:lvl1pPr>
              <a:lnSpc>
                <a:spcPct val="85000"/>
              </a:lnSpc>
              <a:spcAft>
                <a:spcPts val="1800"/>
              </a:spcAft>
              <a:defRPr sz="2400" b="0" baseline="0"/>
            </a:lvl1pPr>
            <a:lvl2pPr>
              <a:defRPr sz="1800" b="1"/>
            </a:lvl2pPr>
            <a:lvl3pPr marL="0" indent="0">
              <a:buFontTx/>
              <a:buNone/>
              <a:defRPr sz="1800"/>
            </a:lvl3pPr>
            <a:lvl4pPr marL="468000" indent="-234000">
              <a:defRPr sz="1800"/>
            </a:lvl4pPr>
            <a:lvl5pPr marL="702000" indent="-234000">
              <a:defRPr sz="1800"/>
            </a:lvl5pPr>
            <a:lvl6pPr>
              <a:defRPr sz="1800"/>
            </a:lvl6pPr>
            <a:lvl7pPr>
              <a:defRPr sz="1800"/>
            </a:lvl7pPr>
          </a:lstStyle>
          <a:p>
            <a:pPr lvl="0"/>
            <a:r>
              <a:rPr lang="en-GB" dirty="0"/>
              <a:t>‘Click to insert quote</a:t>
            </a:r>
            <a:br>
              <a:rPr lang="en-GB" dirty="0"/>
            </a:br>
            <a:r>
              <a:rPr lang="en-GB" dirty="0"/>
              <a:t>over as many lines </a:t>
            </a:r>
            <a:br>
              <a:rPr lang="en-GB" dirty="0"/>
            </a:br>
            <a:r>
              <a:rPr lang="en-GB" dirty="0"/>
              <a:t>as necessary’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32000" y="1530000"/>
            <a:ext cx="2160000" cy="540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3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31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75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19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763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432000" y="34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187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3940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432000"/>
            <a:ext cx="5796000" cy="4032000"/>
          </a:xfrm>
        </p:spPr>
        <p:txBody>
          <a:bodyPr/>
          <a:lstStyle>
            <a:lvl1pPr>
              <a:lnSpc>
                <a:spcPct val="85000"/>
              </a:lnSpc>
              <a:defRPr sz="2100" b="0"/>
            </a:lvl1pPr>
            <a:lvl3pPr marL="234000" indent="-234000">
              <a:defRPr/>
            </a:lvl3pPr>
            <a:lvl4pPr marL="468000" indent="-234000">
              <a:defRPr/>
            </a:lvl4pPr>
            <a:lvl5pPr marL="702000" indent="-234000">
              <a:defRPr/>
            </a:lvl5pPr>
            <a:lvl6pPr>
              <a:defRPr/>
            </a:lvl6pPr>
          </a:lstStyle>
          <a:p>
            <a:pPr lvl="0"/>
            <a:r>
              <a:rPr lang="en-GB" dirty="0"/>
              <a:t>Click to add Master Intro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Lomas &amp; Almeida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AI and Regulation – 2021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432000" y="34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786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432000"/>
            <a:ext cx="5796000" cy="4032000"/>
          </a:xfrm>
        </p:spPr>
        <p:txBody>
          <a:bodyPr/>
          <a:lstStyle>
            <a:lvl1pPr>
              <a:lnSpc>
                <a:spcPct val="85000"/>
              </a:lnSpc>
              <a:defRPr sz="2100" b="0">
                <a:solidFill>
                  <a:schemeClr val="bg1"/>
                </a:solidFill>
              </a:defRPr>
            </a:lvl1pPr>
            <a:lvl3pPr marL="234000" indent="-234000">
              <a:defRPr/>
            </a:lvl3pPr>
            <a:lvl4pPr marL="468000" indent="-234000">
              <a:defRPr/>
            </a:lvl4pPr>
            <a:lvl5pPr marL="702000" indent="-234000">
              <a:defRPr/>
            </a:lvl5pPr>
            <a:lvl6pPr>
              <a:defRPr/>
            </a:lvl6pPr>
          </a:lstStyle>
          <a:p>
            <a:pPr lvl="0"/>
            <a:r>
              <a:rPr lang="en-GB" dirty="0"/>
              <a:t>Click to add Master Intro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2000" y="360000"/>
            <a:ext cx="828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397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/>
            </a:lvl5pPr>
            <a:lvl6pPr indent="-180000">
              <a:defRPr sz="1300" baseline="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 baseline="0"/>
            </a:lvl5pPr>
            <a:lvl6pPr indent="-180000">
              <a:defRPr sz="130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13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3924000" cy="468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/>
            </a:lvl5pPr>
            <a:lvl6pPr indent="-180000">
              <a:defRPr sz="1300" baseline="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88000" y="432000"/>
            <a:ext cx="3924000" cy="39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39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102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67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2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596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1 large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2000" y="1224000"/>
            <a:ext cx="6120000" cy="2700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966000" y="1224000"/>
            <a:ext cx="1746000" cy="12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966000" y="2700000"/>
            <a:ext cx="1746000" cy="12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102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32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1644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644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6"/>
          </p:nvPr>
        </p:nvSpPr>
        <p:spPr>
          <a:xfrm>
            <a:off x="2856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856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8"/>
          </p:nvPr>
        </p:nvSpPr>
        <p:spPr>
          <a:xfrm>
            <a:off x="4068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068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0"/>
          </p:nvPr>
        </p:nvSpPr>
        <p:spPr>
          <a:xfrm>
            <a:off x="5280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5280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22"/>
          </p:nvPr>
        </p:nvSpPr>
        <p:spPr>
          <a:xfrm>
            <a:off x="6492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492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4"/>
          </p:nvPr>
        </p:nvSpPr>
        <p:spPr>
          <a:xfrm>
            <a:off x="7704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7704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69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Polygon (dark dg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32000" y="4723200"/>
            <a:ext cx="828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6000" y="4849200"/>
            <a:ext cx="540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000" y="4723200"/>
            <a:ext cx="54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5796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30212" y="2664000"/>
            <a:ext cx="5796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2" name="Picture 11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248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mage only (whit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571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 only (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47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32000" y="3096000"/>
            <a:ext cx="5760000" cy="900000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  <a:lvl2pPr marL="234000" indent="-234000">
              <a:buFont typeface="Arial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468000">
              <a:defRPr sz="1800">
                <a:solidFill>
                  <a:schemeClr val="bg1"/>
                </a:solidFill>
              </a:defRPr>
            </a:lvl3pPr>
            <a:lvl4pPr marL="702000">
              <a:defRPr sz="1800">
                <a:solidFill>
                  <a:schemeClr val="bg1"/>
                </a:solidFill>
              </a:defRPr>
            </a:lvl4pPr>
            <a:lvl5pPr marL="9360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3006000"/>
            <a:ext cx="3042000" cy="540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10" name="Picture 9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457200"/>
            <a:ext cx="120863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165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32000" y="3096000"/>
            <a:ext cx="5760000" cy="900000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  <a:lvl2pPr marL="234000" indent="-234000">
              <a:buFont typeface="Arial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468000">
              <a:defRPr sz="1800">
                <a:solidFill>
                  <a:schemeClr val="bg1"/>
                </a:solidFill>
              </a:defRPr>
            </a:lvl3pPr>
            <a:lvl4pPr marL="702000">
              <a:defRPr sz="1800">
                <a:solidFill>
                  <a:schemeClr val="bg1"/>
                </a:solidFill>
              </a:defRPr>
            </a:lvl4pPr>
            <a:lvl5pPr marL="9360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3006000"/>
            <a:ext cx="3042000" cy="540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1506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38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8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olygon (light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434975"/>
            <a:ext cx="1381300" cy="576000"/>
          </a:xfrm>
          <a:prstGeom prst="rect">
            <a:avLst/>
          </a:prstGeom>
        </p:spPr>
      </p:pic>
      <p:sp>
        <p:nvSpPr>
          <p:cNvPr id="16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745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olygon (dark bg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4" name="Picture 13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5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13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1" name="Picture 10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786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(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434975"/>
            <a:ext cx="1381300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697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(whit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2" name="Picture 11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035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Dar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710000"/>
            <a:ext cx="8280000" cy="612000"/>
          </a:xfrm>
        </p:spPr>
        <p:txBody>
          <a:bodyPr/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602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437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Light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710000"/>
            <a:ext cx="8280000" cy="612000"/>
          </a:xfrm>
        </p:spPr>
        <p:txBody>
          <a:bodyPr/>
          <a:lstStyle>
            <a:lvl1pPr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60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04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46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224000"/>
            <a:ext cx="8280000" cy="32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add sub-header text. Indent for secondary levels and bullets. Or use buttons to add content. 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00" y="4723200"/>
            <a:ext cx="828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6000" y="4849200"/>
            <a:ext cx="540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000" y="4723200"/>
            <a:ext cx="54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66" r:id="rId3"/>
    <p:sldLayoutId id="2147483667" r:id="rId4"/>
    <p:sldLayoutId id="2147483661" r:id="rId5"/>
    <p:sldLayoutId id="2147483664" r:id="rId6"/>
    <p:sldLayoutId id="2147483665" r:id="rId7"/>
    <p:sldLayoutId id="2147483660" r:id="rId8"/>
    <p:sldLayoutId id="2147483662" r:id="rId9"/>
    <p:sldLayoutId id="2147483677" r:id="rId10"/>
    <p:sldLayoutId id="2147483650" r:id="rId11"/>
    <p:sldLayoutId id="2147483672" r:id="rId12"/>
    <p:sldLayoutId id="2147483663" r:id="rId13"/>
    <p:sldLayoutId id="2147483673" r:id="rId14"/>
    <p:sldLayoutId id="2147483652" r:id="rId15"/>
    <p:sldLayoutId id="2147483657" r:id="rId16"/>
    <p:sldLayoutId id="2147483674" r:id="rId17"/>
    <p:sldLayoutId id="2147483679" r:id="rId18"/>
    <p:sldLayoutId id="2147483670" r:id="rId19"/>
    <p:sldLayoutId id="2147483659" r:id="rId20"/>
    <p:sldLayoutId id="2147483669" r:id="rId21"/>
    <p:sldLayoutId id="2147483680" r:id="rId22"/>
    <p:sldLayoutId id="2147483676" r:id="rId23"/>
    <p:sldLayoutId id="2147483654" r:id="rId24"/>
    <p:sldLayoutId id="2147483655" r:id="rId2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None/>
        <a:defRPr sz="2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reativecommons.org/licenses/cc0/1.0/?ref=ccsearch&amp;atype=rich" TargetMode="External"/><Relationship Id="rId5" Type="http://schemas.openxmlformats.org/officeDocument/2006/relationships/hyperlink" Target="https://www.flickr.com/photos/134794750@N07" TargetMode="External"/><Relationship Id="rId4" Type="http://schemas.openxmlformats.org/officeDocument/2006/relationships/hyperlink" Target="https://www.flickr.com/photos/134794750@N07/3245781412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xhere.com/en/photo/70664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co.org.uk/media/for-organisations/documents/2172937/gdpr-documentation-controller-template.xls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ico.org.uk/for-organisations/guide-to-data-protection/key-data-protection-themes/explaining-decisions-made-with-artificial-intelligence/" TargetMode="External"/><Relationship Id="rId4" Type="http://schemas.openxmlformats.org/officeDocument/2006/relationships/hyperlink" Target="https://ico.org.uk/for-organisations/guide-to-data-protection/guide-to-the-general-data-protection-regulation-gdpr/accountability-and-governance/document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2000" y="987574"/>
            <a:ext cx="8280000" cy="1334426"/>
          </a:xfrm>
        </p:spPr>
        <p:txBody>
          <a:bodyPr/>
          <a:lstStyle/>
          <a:p>
            <a:r>
              <a:rPr lang="en-GB" dirty="0"/>
              <a:t>Part 3</a:t>
            </a:r>
            <a:br>
              <a:rPr lang="en-GB" dirty="0">
                <a:cs typeface="Arial"/>
              </a:rPr>
            </a:br>
            <a:br>
              <a:rPr lang="en-GB" dirty="0"/>
            </a:br>
            <a:br>
              <a:rPr lang="en-GB" dirty="0"/>
            </a:br>
            <a:r>
              <a:rPr lang="en-GB" dirty="0"/>
              <a:t>GDPR in Practice: </a:t>
            </a:r>
            <a:br>
              <a:rPr lang="en-GB" dirty="0"/>
            </a:br>
            <a:r>
              <a:rPr lang="en-GB" dirty="0"/>
              <a:t>Records of Processing Activities (ROPA)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1A347-8490-B740-B9DF-F3B086E29078}"/>
              </a:ext>
            </a:extLst>
          </p:cNvPr>
          <p:cNvSpPr txBox="1"/>
          <p:nvPr/>
        </p:nvSpPr>
        <p:spPr>
          <a:xfrm>
            <a:off x="3517490" y="18951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27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483" y="152278"/>
            <a:ext cx="5800516" cy="907304"/>
          </a:xfrm>
        </p:spPr>
        <p:txBody>
          <a:bodyPr/>
          <a:lstStyle/>
          <a:p>
            <a:r>
              <a:rPr lang="en-GB" dirty="0"/>
              <a:t>Records of Processing Activity (ROPA)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32000" y="480499"/>
            <a:ext cx="8280000" cy="28800"/>
          </a:xfrm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50500-2B2F-4E26-AC85-6A31D750D4BF}"/>
              </a:ext>
            </a:extLst>
          </p:cNvPr>
          <p:cNvSpPr txBox="1"/>
          <p:nvPr/>
        </p:nvSpPr>
        <p:spPr>
          <a:xfrm>
            <a:off x="2843808" y="900000"/>
            <a:ext cx="3700730" cy="3044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GB" altLang="en-US" sz="20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4183A-5784-4873-BC8D-514ABF131660}"/>
              </a:ext>
            </a:extLst>
          </p:cNvPr>
          <p:cNvSpPr txBox="1"/>
          <p:nvPr/>
        </p:nvSpPr>
        <p:spPr>
          <a:xfrm>
            <a:off x="1259632" y="4904168"/>
            <a:ext cx="14401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800" dirty="0"/>
              <a:t>Lomas &amp; Almeida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0D455-791F-44B9-852E-CFFE59B27006}"/>
              </a:ext>
            </a:extLst>
          </p:cNvPr>
          <p:cNvSpPr txBox="1"/>
          <p:nvPr/>
        </p:nvSpPr>
        <p:spPr>
          <a:xfrm>
            <a:off x="427483" y="538100"/>
            <a:ext cx="472058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000" dirty="0">
                <a:cs typeface="Calibri" panose="020F0502020204030204" pitchFamily="34" charset="0"/>
              </a:rPr>
              <a:t>Defined in art. 30 of the GDPR,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000" dirty="0">
                <a:cs typeface="Calibri" panose="020F0502020204030204" pitchFamily="34" charset="0"/>
              </a:rPr>
              <a:t>Records detailing all of the processing activities of controllers or processors: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GB" sz="2000" dirty="0">
                <a:cs typeface="Calibri" panose="020F0502020204030204" pitchFamily="34" charset="0"/>
              </a:rPr>
              <a:t>Details of controller and/or processor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GB" sz="2000" dirty="0">
                <a:cs typeface="Calibri" panose="020F0502020204030204" pitchFamily="34" charset="0"/>
              </a:rPr>
              <a:t>Purpose of the processing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GB" sz="2000" dirty="0">
                <a:cs typeface="Calibri" panose="020F0502020204030204" pitchFamily="34" charset="0"/>
              </a:rPr>
              <a:t>Description of the categories of data subjects and data recipients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GB" sz="2000" dirty="0">
                <a:cs typeface="Calibri" panose="020F0502020204030204" pitchFamily="34" charset="0"/>
              </a:rPr>
              <a:t>Details on transfers to third-countries or international organisations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GB" sz="2000" dirty="0">
                <a:cs typeface="Calibri" panose="020F0502020204030204" pitchFamily="34" charset="0"/>
              </a:rPr>
              <a:t>Description of technical and organisational security measures</a:t>
            </a:r>
          </a:p>
        </p:txBody>
      </p:sp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AE68A435-FFF9-42EE-8B75-3C8735D7C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2538" y="1199430"/>
            <a:ext cx="2129462" cy="310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483" y="152278"/>
            <a:ext cx="5800516" cy="907304"/>
          </a:xfrm>
        </p:spPr>
        <p:txBody>
          <a:bodyPr/>
          <a:lstStyle/>
          <a:p>
            <a:r>
              <a:rPr lang="en-GB" dirty="0"/>
              <a:t>What can the records be used for?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32000" y="480499"/>
            <a:ext cx="8280000" cy="28800"/>
          </a:xfrm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50500-2B2F-4E26-AC85-6A31D750D4BF}"/>
              </a:ext>
            </a:extLst>
          </p:cNvPr>
          <p:cNvSpPr txBox="1"/>
          <p:nvPr/>
        </p:nvSpPr>
        <p:spPr>
          <a:xfrm>
            <a:off x="2843808" y="900000"/>
            <a:ext cx="3700730" cy="3044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GB" altLang="en-US" sz="20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4183A-5784-4873-BC8D-514ABF131660}"/>
              </a:ext>
            </a:extLst>
          </p:cNvPr>
          <p:cNvSpPr txBox="1"/>
          <p:nvPr/>
        </p:nvSpPr>
        <p:spPr>
          <a:xfrm>
            <a:off x="1259632" y="4904168"/>
            <a:ext cx="14401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800" dirty="0"/>
              <a:t>Lomas &amp; Almeida 2021</a:t>
            </a:r>
          </a:p>
        </p:txBody>
      </p:sp>
      <p:sp>
        <p:nvSpPr>
          <p:cNvPr id="7" name="Text Placeholder 4" descr="Text">
            <a:extLst>
              <a:ext uri="{FF2B5EF4-FFF2-40B4-BE49-F238E27FC236}">
                <a16:creationId xmlns:a16="http://schemas.microsoft.com/office/drawing/2014/main" id="{6ADE2610-D3B5-4587-8FBD-75FC6F7F5B75}"/>
              </a:ext>
            </a:extLst>
          </p:cNvPr>
          <p:cNvSpPr txBox="1">
            <a:spLocks/>
          </p:cNvSpPr>
          <p:nvPr/>
        </p:nvSpPr>
        <p:spPr>
          <a:xfrm flipH="1">
            <a:off x="4932039" y="411510"/>
            <a:ext cx="4211956" cy="41044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52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52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000" indent="-252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Provide evidence of accountability;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Assist in breach investigations and/or responding to individual rights requests;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Highlighting areas of risk which require Data Protection Impact Assessments;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Inform policy and procedure development;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Facilitate the maintenance of retention schedules.</a:t>
            </a:r>
          </a:p>
          <a:p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6E55B47-D546-4088-9488-F7C21CC9D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9" y="900000"/>
            <a:ext cx="3866741" cy="288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24770E-644D-49C5-A5B2-E7E7E2AAE01A}"/>
              </a:ext>
            </a:extLst>
          </p:cNvPr>
          <p:cNvSpPr/>
          <p:nvPr/>
        </p:nvSpPr>
        <p:spPr>
          <a:xfrm>
            <a:off x="648019" y="4011212"/>
            <a:ext cx="19077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"Europe GDPR PD"</a:t>
            </a:r>
            <a:r>
              <a:rPr lang="en-GB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 by</a:t>
            </a:r>
            <a:r>
              <a:rPr lang="en-GB" sz="600" dirty="0">
                <a:solidFill>
                  <a:srgbClr val="0097A9"/>
                </a:solidFill>
                <a:latin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Harakir</a:t>
            </a:r>
            <a:r>
              <a:rPr lang="en-GB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 is marked with</a:t>
            </a:r>
            <a:r>
              <a:rPr lang="en-GB" sz="600" dirty="0">
                <a:solidFill>
                  <a:srgbClr val="0097A9"/>
                </a:solidFill>
                <a:latin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CC0 1.0</a:t>
            </a:r>
            <a:r>
              <a:rPr lang="en-GB" sz="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 </a:t>
            </a:r>
            <a:endParaRPr lang="en-GB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1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483" y="152278"/>
            <a:ext cx="5800516" cy="907304"/>
          </a:xfrm>
        </p:spPr>
        <p:txBody>
          <a:bodyPr/>
          <a:lstStyle/>
          <a:p>
            <a:r>
              <a:rPr lang="en-GB" dirty="0"/>
              <a:t>ROPA and 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32000" y="480499"/>
            <a:ext cx="8280000" cy="28800"/>
          </a:xfrm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50500-2B2F-4E26-AC85-6A31D750D4BF}"/>
              </a:ext>
            </a:extLst>
          </p:cNvPr>
          <p:cNvSpPr txBox="1"/>
          <p:nvPr/>
        </p:nvSpPr>
        <p:spPr>
          <a:xfrm>
            <a:off x="2843808" y="900000"/>
            <a:ext cx="3700730" cy="3044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GB" altLang="en-US" sz="20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4183A-5784-4873-BC8D-514ABF131660}"/>
              </a:ext>
            </a:extLst>
          </p:cNvPr>
          <p:cNvSpPr txBox="1"/>
          <p:nvPr/>
        </p:nvSpPr>
        <p:spPr>
          <a:xfrm>
            <a:off x="1259632" y="4904168"/>
            <a:ext cx="14401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800" dirty="0"/>
              <a:t>Lomas &amp; Almeida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7D53A-7456-4FB0-B86A-BF5372AF1946}"/>
              </a:ext>
            </a:extLst>
          </p:cNvPr>
          <p:cNvSpPr txBox="1"/>
          <p:nvPr/>
        </p:nvSpPr>
        <p:spPr>
          <a:xfrm>
            <a:off x="-324544" y="1199431"/>
            <a:ext cx="51845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Aid </a:t>
            </a:r>
            <a:r>
              <a:rPr lang="en-GB" sz="2000" b="1" dirty="0">
                <a:latin typeface="+mn-lt"/>
              </a:rPr>
              <a:t>transparency</a:t>
            </a:r>
            <a:r>
              <a:rPr lang="en-GB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by keeping detailed records of processes, procedures and data used for AI applications</a:t>
            </a:r>
          </a:p>
          <a:p>
            <a:pPr lvl="1"/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Highlight</a:t>
            </a:r>
            <a:r>
              <a:rPr lang="en-GB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GB" sz="2000" b="1" dirty="0">
                <a:latin typeface="+mn-lt"/>
              </a:rPr>
              <a:t>high risk areas 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which require further impact assessments and, potentially, mitigation strategies and changes to the product</a:t>
            </a:r>
          </a:p>
        </p:txBody>
      </p:sp>
      <p:pic>
        <p:nvPicPr>
          <p:cNvPr id="12" name="Picture 11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A87236A-ADCA-4E8F-B6BC-A2CED3097F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04048" y="699542"/>
            <a:ext cx="370795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1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482" y="111461"/>
            <a:ext cx="8681021" cy="788539"/>
          </a:xfrm>
        </p:spPr>
        <p:txBody>
          <a:bodyPr/>
          <a:lstStyle/>
          <a:p>
            <a:r>
              <a:rPr lang="en-GB" b="1" dirty="0"/>
              <a:t>Part 3 – Activity and Readings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32000" y="480499"/>
            <a:ext cx="8280000" cy="28800"/>
          </a:xfrm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50500-2B2F-4E26-AC85-6A31D750D4BF}"/>
              </a:ext>
            </a:extLst>
          </p:cNvPr>
          <p:cNvSpPr txBox="1"/>
          <p:nvPr/>
        </p:nvSpPr>
        <p:spPr>
          <a:xfrm>
            <a:off x="2843808" y="900000"/>
            <a:ext cx="3700730" cy="3044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GB" altLang="en-US" sz="20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4183A-5784-4873-BC8D-514ABF131660}"/>
              </a:ext>
            </a:extLst>
          </p:cNvPr>
          <p:cNvSpPr txBox="1"/>
          <p:nvPr/>
        </p:nvSpPr>
        <p:spPr>
          <a:xfrm>
            <a:off x="1259632" y="4904168"/>
            <a:ext cx="14401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800" dirty="0"/>
              <a:t>Lomas &amp; Almeida 2021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631B7A-3E6E-4333-B98F-789D99E45CB4}"/>
              </a:ext>
            </a:extLst>
          </p:cNvPr>
          <p:cNvSpPr txBox="1">
            <a:spLocks/>
          </p:cNvSpPr>
          <p:nvPr/>
        </p:nvSpPr>
        <p:spPr>
          <a:xfrm>
            <a:off x="432000" y="432000"/>
            <a:ext cx="8280000" cy="468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4A9A51-96FF-4515-BEEF-71FC6CA4FBE7}"/>
              </a:ext>
            </a:extLst>
          </p:cNvPr>
          <p:cNvSpPr txBox="1">
            <a:spLocks/>
          </p:cNvSpPr>
          <p:nvPr/>
        </p:nvSpPr>
        <p:spPr>
          <a:xfrm>
            <a:off x="427483" y="627534"/>
            <a:ext cx="4792589" cy="3760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AB94B-4C06-4F2F-B37E-5EF0E2F3E006}"/>
              </a:ext>
            </a:extLst>
          </p:cNvPr>
          <p:cNvSpPr txBox="1"/>
          <p:nvPr/>
        </p:nvSpPr>
        <p:spPr>
          <a:xfrm>
            <a:off x="430823" y="855220"/>
            <a:ext cx="7660127" cy="1969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Using the provided </a:t>
            </a:r>
            <a:r>
              <a:rPr lang="en-US" sz="16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ICO Records of Processing Template</a:t>
            </a:r>
            <a:r>
              <a:rPr lang="en-US" sz="1600" dirty="0">
                <a:ea typeface="+mn-lt"/>
                <a:cs typeface="+mn-lt"/>
              </a:rPr>
              <a:t>, create records for an AI/ML driven process within your organization. </a:t>
            </a:r>
            <a:endParaRPr lang="en-US" sz="1600">
              <a:ea typeface="+mn-lt"/>
              <a:cs typeface="+mn-lt"/>
            </a:endParaRPr>
          </a:p>
          <a:p>
            <a:endParaRPr lang="en-US" sz="1600" dirty="0">
              <a:cs typeface="Arial"/>
            </a:endParaRPr>
          </a:p>
          <a:p>
            <a:r>
              <a:rPr lang="en-US" sz="1600" dirty="0">
                <a:cs typeface="Arial"/>
              </a:rPr>
              <a:t>Read through the </a:t>
            </a:r>
            <a:r>
              <a:rPr lang="en-US" sz="1600" dirty="0">
                <a:cs typeface="Arial"/>
                <a:hlinkClick r:id="rId4"/>
              </a:rPr>
              <a:t>ICO guidelines on Records of Processing Activities</a:t>
            </a:r>
            <a:r>
              <a:rPr lang="en-US" sz="1600" dirty="0">
                <a:cs typeface="Arial"/>
              </a:rPr>
              <a:t> and the </a:t>
            </a:r>
            <a:r>
              <a:rPr lang="en-US" sz="1600" dirty="0">
                <a:cs typeface="Arial"/>
                <a:hlinkClick r:id="rId5"/>
              </a:rPr>
              <a:t>ICO and The Alan Turing Institute's guidance</a:t>
            </a:r>
            <a:r>
              <a:rPr lang="en-US" sz="1600" dirty="0">
                <a:cs typeface="Arial"/>
              </a:rPr>
              <a:t> on explainable AI, particularly</a:t>
            </a:r>
            <a:r>
              <a:rPr lang="en-US" sz="1600" b="1" dirty="0">
                <a:cs typeface="Arial"/>
              </a:rPr>
              <a:t> task 2 of part </a:t>
            </a:r>
            <a:r>
              <a:rPr lang="en-US" sz="1600" b="1">
                <a:cs typeface="Arial"/>
              </a:rPr>
              <a:t>2, </a:t>
            </a:r>
            <a:r>
              <a:rPr lang="en-US" sz="1600">
                <a:cs typeface="Arial"/>
              </a:rPr>
              <a:t>for further support in this activity.</a:t>
            </a:r>
          </a:p>
          <a:p>
            <a:endParaRPr lang="en-US" sz="1600" b="1" dirty="0">
              <a:cs typeface="Arial"/>
            </a:endParaRPr>
          </a:p>
          <a:p>
            <a:endParaRPr lang="en-US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921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d&amp;White - Alan Turing">
      <a:dk1>
        <a:sysClr val="windowText" lastClr="000000"/>
      </a:dk1>
      <a:lt1>
        <a:sysClr val="window" lastClr="FFFFFF"/>
      </a:lt1>
      <a:dk2>
        <a:srgbClr val="00FF00"/>
      </a:dk2>
      <a:lt2>
        <a:srgbClr val="00FFFF"/>
      </a:lt2>
      <a:accent1>
        <a:srgbClr val="0000FF"/>
      </a:accent1>
      <a:accent2>
        <a:srgbClr val="7D00FF"/>
      </a:accent2>
      <a:accent3>
        <a:srgbClr val="FF00FF"/>
      </a:accent3>
      <a:accent4>
        <a:srgbClr val="FF0000"/>
      </a:accent4>
      <a:accent5>
        <a:srgbClr val="FF7D00"/>
      </a:accent5>
      <a:accent6>
        <a:srgbClr val="FFFF00"/>
      </a:accent6>
      <a:hlink>
        <a:srgbClr val="FF7D00"/>
      </a:hlink>
      <a:folHlink>
        <a:srgbClr val="0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template [Read-Only]" id="{C6903D3B-E20B-4854-93B9-F5A9CF5CBAE7}" vid="{2CAEDC97-BFB7-4B44-ADE4-7AC9EA6631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Unpublished xmlns="08a1f6fd-e710-4379-a5a2-b3883be714e7">false</Document_x0020_Unpublished>
    <TaxCatchAll xmlns="ddc16f2e-ac79-420b-bf02-152a3fab2b22"/>
    <Publish_x0020_the_x0020_document_x0020__x0028_Public_x0020_Documents_x0029_ xmlns="a2be0bb9-d448-4074-b059-cb7e6b3380a4">
      <Url xsi:nil="true"/>
      <Description xsi:nil="true"/>
    </Publish_x0020_the_x0020_document_x0020__x0028_Public_x0020_Documents_x0029_>
    <b23dd0a42d9b42299b6ab42555bb2b71 xmlns="08a1f6fd-e710-4379-a5a2-b3883be714e7">
      <Terms xmlns="http://schemas.microsoft.com/office/infopath/2007/PartnerControls"/>
    </b23dd0a42d9b42299b6ab42555bb2b71>
    <Document_x0020_Published xmlns="08a1f6fd-e710-4379-a5a2-b3883be714e7">false</Document_x0020_Published>
    <Document_x0020_Last_x0020_Published xmlns="08a1f6fd-e710-4379-a5a2-b3883be714e7" xsi:nil="true"/>
    <Document_x0020_Summary xmlns="08a1f6fd-e710-4379-a5a2-b3883be714e7" xsi:nil="true"/>
    <Unpublish_x0020_the_x0020_document_x0020__x0028_Public_x0020_Documents_x0029_ xmlns="a2be0bb9-d448-4074-b059-cb7e6b3380a4">
      <Url xsi:nil="true"/>
      <Description xsi:nil="true"/>
    </Unpublish_x0020_the_x0020_document_x0020__x0028_Public_x0020_Documents_x0029_>
    <Start_x0020_the_x0020_publishing_x0020_process_x0020__x0028_Public_x0020_Documents_x0029_ xmlns="a2be0bb9-d448-4074-b059-cb7e6b3380a4">
      <Url xsi:nil="true"/>
      <Description xsi:nil="true"/>
    </Start_x0020_the_x0020_publishing_x0020_process_x0020__x0028_Public_x0020_Documents_x0029_>
    <Document_x0020_Description xmlns="08a1f6fd-e710-4379-a5a2-b3883be714e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22E6A211DCA4BB83824406D28E9C0" ma:contentTypeVersion="" ma:contentTypeDescription="Create a new document." ma:contentTypeScope="" ma:versionID="eb5cb5c4419ec3f2ebb4e6234fc923c1">
  <xsd:schema xmlns:xsd="http://www.w3.org/2001/XMLSchema" xmlns:xs="http://www.w3.org/2001/XMLSchema" xmlns:p="http://schemas.microsoft.com/office/2006/metadata/properties" xmlns:ns2="ddc16f2e-ac79-420b-bf02-152a3fab2b22" xmlns:ns3="08a1f6fd-e710-4379-a5a2-b3883be714e7" xmlns:ns4="a2be0bb9-d448-4074-b059-cb7e6b3380a4" targetNamespace="http://schemas.microsoft.com/office/2006/metadata/properties" ma:root="true" ma:fieldsID="d2bd4470ed76f86c26e58dccb1ce0090" ns2:_="" ns3:_="" ns4:_="">
    <xsd:import namespace="ddc16f2e-ac79-420b-bf02-152a3fab2b22"/>
    <xsd:import namespace="08a1f6fd-e710-4379-a5a2-b3883be714e7"/>
    <xsd:import namespace="a2be0bb9-d448-4074-b059-cb7e6b3380a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Document_x0020_Description" minOccurs="0"/>
                <xsd:element ref="ns3:b23dd0a42d9b42299b6ab42555bb2b71" minOccurs="0"/>
                <xsd:element ref="ns2:TaxCatchAll" minOccurs="0"/>
                <xsd:element ref="ns3:Document_x0020_Last_x0020_Published" minOccurs="0"/>
                <xsd:element ref="ns3:Document_x0020_Published" minOccurs="0"/>
                <xsd:element ref="ns3:Document_x0020_Summary" minOccurs="0"/>
                <xsd:element ref="ns3:Document_x0020_Unpublished" minOccurs="0"/>
                <xsd:element ref="ns4:Unpublish_x0020_the_x0020_document_x0020__x0028_Public_x0020_Documents_x0029_" minOccurs="0"/>
                <xsd:element ref="ns4:Publish_x0020_the_x0020_document_x0020__x0028_Public_x0020_Documents_x0029_" minOccurs="0"/>
                <xsd:element ref="ns4:Start_x0020_the_x0020_publishing_x0020_process_x0020__x0028_Public_x0020_Documents_x0029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description="" ma:hidden="true" ma:list="{CF309E38-7117-474E-A583-87FAE7C2EDA1}" ma:internalName="TaxCatchAll" ma:showField="CatchAllData" ma:web="{08a1f6fd-e710-4379-a5a2-b3883be714e7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a1f6fd-e710-4379-a5a2-b3883be714e7" elementFormDefault="qualified">
    <xsd:import namespace="http://schemas.microsoft.com/office/2006/documentManagement/types"/>
    <xsd:import namespace="http://schemas.microsoft.com/office/infopath/2007/PartnerControls"/>
    <xsd:element name="Document_x0020_Description" ma:index="10" nillable="true" ma:displayName="Document Description" ma:description="Provide a short synopsis of the documents contents i.e. This document covers how to create a new business process" ma:internalName="Document_x0020_Description">
      <xsd:simpleType>
        <xsd:restriction base="dms:Note"/>
      </xsd:simpleType>
    </xsd:element>
    <xsd:element name="b23dd0a42d9b42299b6ab42555bb2b71" ma:index="12" nillable="true" ma:taxonomy="true" ma:internalName="b23dd0a42d9b42299b6ab42555bb2b71" ma:taxonomyFieldName="Document_x0020_Keywords" ma:displayName="Document Keywords" ma:default="" ma:fieldId="{b23dd0a4-2d9b-4229-9b6a-b42555bb2b71}" ma:taxonomyMulti="true" ma:sspId="db5eb1a5-37e6-488e-b8f0-ddc5ba46631c" ma:termSetId="d9d9f70c-33c9-410e-ad9c-675fe27864f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ocument_x0020_Last_x0020_Published" ma:index="14" nillable="true" ma:displayName="Document Last Published" ma:description="Populated by workflow" ma:internalName="Document_x0020_Last_x0020_Published">
      <xsd:simpleType>
        <xsd:restriction base="dms:Text">
          <xsd:maxLength value="255"/>
        </xsd:restriction>
      </xsd:simpleType>
    </xsd:element>
    <xsd:element name="Document_x0020_Published" ma:index="15" nillable="true" ma:displayName="Document Published" ma:default="0" ma:description="Click to publish the document" ma:internalName="Document_x0020_Published">
      <xsd:simpleType>
        <xsd:restriction base="dms:Boolean"/>
      </xsd:simpleType>
    </xsd:element>
    <xsd:element name="Document_x0020_Summary" ma:index="16" nillable="true" ma:displayName="Document Summary" ma:description="Provide a brief summary of the documents purpose i.e. How to create a business policy" ma:internalName="Document_x0020_Summary">
      <xsd:simpleType>
        <xsd:restriction base="dms:Note"/>
      </xsd:simpleType>
    </xsd:element>
    <xsd:element name="Document_x0020_Unpublished" ma:index="17" nillable="true" ma:displayName="Document Unpublished" ma:default="0" ma:description="Used by workflow, not for user use." ma:internalName="Document_x0020_Unpublish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e0bb9-d448-4074-b059-cb7e6b3380a4" elementFormDefault="qualified">
    <xsd:import namespace="http://schemas.microsoft.com/office/2006/documentManagement/types"/>
    <xsd:import namespace="http://schemas.microsoft.com/office/infopath/2007/PartnerControls"/>
    <xsd:element name="Unpublish_x0020_the_x0020_document_x0020__x0028_Public_x0020_Documents_x0029_" ma:index="18" nillable="true" ma:displayName="Unpublish the document (Public Documents)" ma:internalName="Unpublish_x0020_the_x0020_document_x0020__x0028_Public_x0020_Documents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_x0020_the_x0020_document_x0020__x0028_Public_x0020_Documents_x0029_" ma:index="19" nillable="true" ma:displayName="Publish the document (Public Documents)" ma:internalName="Publish_x0020_the_x0020_document_x0020__x0028_Public_x0020_Documents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Start_x0020_the_x0020_publishing_x0020_process_x0020__x0028_Public_x0020_Documents_x0029_" ma:index="20" nillable="true" ma:displayName="Start the publishing process (Public Documents)" ma:internalName="Start_x0020_the_x0020_publishing_x0020_process_x0020__x0028_Public_x0020_Documents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1D6603-7A4F-4E61-9F3B-AA41D2448B94}">
  <ds:schemaRefs>
    <ds:schemaRef ds:uri="08a1f6fd-e710-4379-a5a2-b3883be714e7"/>
    <ds:schemaRef ds:uri="http://purl.org/dc/terms/"/>
    <ds:schemaRef ds:uri="http://schemas.openxmlformats.org/package/2006/metadata/core-properties"/>
    <ds:schemaRef ds:uri="a2be0bb9-d448-4074-b059-cb7e6b3380a4"/>
    <ds:schemaRef ds:uri="http://schemas.microsoft.com/office/2006/documentManagement/types"/>
    <ds:schemaRef ds:uri="ddc16f2e-ac79-420b-bf02-152a3fab2b22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40EA25E-A90B-4A48-8C5D-124E69F250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08a1f6fd-e710-4379-a5a2-b3883be714e7"/>
    <ds:schemaRef ds:uri="a2be0bb9-d448-4074-b059-cb7e6b3380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09AA62-12D1-47D7-B44F-DEC239FF75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2510</TotalTime>
  <Words>334</Words>
  <Application>Microsoft Office PowerPoint</Application>
  <PresentationFormat>On-screen Show (16:9)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Lato</vt:lpstr>
      <vt:lpstr>Office Theme</vt:lpstr>
      <vt:lpstr>Part 3   GDPR in Practice:  Records of Processing Activities (ROPA)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Rodrigues Silva Almeida, Denise Almeida</dc:creator>
  <cp:lastModifiedBy>elizabethlomas</cp:lastModifiedBy>
  <cp:revision>361</cp:revision>
  <dcterms:created xsi:type="dcterms:W3CDTF">2021-05-10T20:49:50Z</dcterms:created>
  <dcterms:modified xsi:type="dcterms:W3CDTF">2021-08-24T12:01:01Z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0x01010002D22E6A211DCA4BB83824406D28E9C0</vt:lpwstr>
  </property>
</Properties>
</file>