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earning Machines - Flowchar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Machines - Flowchart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o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</a:t>
            </a:r>
          </a:p>
        </p:txBody>
      </p:sp>
      <p:sp>
        <p:nvSpPr>
          <p:cNvPr id="123" name="- Model trained using data up to time…"/>
          <p:cNvSpPr txBox="1"/>
          <p:nvPr>
            <p:ph type="body" idx="1"/>
          </p:nvPr>
        </p:nvSpPr>
        <p:spPr>
          <a:xfrm>
            <a:off x="2048107" y="3167062"/>
            <a:ext cx="20287786" cy="8840392"/>
          </a:xfrm>
          <a:prstGeom prst="rect">
            <a:avLst/>
          </a:prstGeom>
        </p:spPr>
        <p:txBody>
          <a:bodyPr/>
          <a:lstStyle/>
          <a:p>
            <a:pPr marL="605075" indent="-605075" defTabSz="813315">
              <a:spcBef>
                <a:spcPts val="5800"/>
              </a:spcBef>
              <a:defRPr sz="4356"/>
            </a:pPr>
            <a14:m>
              <m:oMath>
                <m:r>
                  <a:rPr xmlns:a="http://schemas.openxmlformats.org/drawingml/2006/main" sz="5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- Model trained using data up to time </a:t>
            </a:r>
            <a14:m>
              <m:oMath>
                <m:r>
                  <a:rPr xmlns:a="http://schemas.openxmlformats.org/drawingml/2006/main" sz="5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605075" indent="-605075" defTabSz="813315">
              <a:spcBef>
                <a:spcPts val="5800"/>
              </a:spcBef>
              <a:defRPr sz="4356"/>
            </a:pPr>
            <a14:m>
              <m:oMath>
                <m:sSub>
                  <m:e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4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Patient’s features up to and at time </a:t>
            </a:r>
            <a14:m>
              <m:oMath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5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marL="605075" indent="-605075" defTabSz="813315">
              <a:spcBef>
                <a:spcPts val="5800"/>
              </a:spcBef>
              <a:defRPr sz="4356"/>
            </a:pP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Prediction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its associated uncertainty </a:t>
            </a:r>
            <a14:m>
              <m:oMath>
                <m:sSub>
                  <m:e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5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from model</a:t>
            </a:r>
          </a:p>
          <a:p>
            <a:pPr marL="605075" indent="-605075" defTabSz="813315">
              <a:spcBef>
                <a:spcPts val="5800"/>
              </a:spcBef>
              <a:defRPr sz="4356"/>
            </a:pPr>
            <a14:m>
              <m:oMath>
                <m:sSub>
                  <m:e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5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Interpretation of model decision</a:t>
            </a:r>
          </a:p>
          <a:p>
            <a:pPr marL="605075" indent="-605075" defTabSz="813315">
              <a:spcBef>
                <a:spcPts val="5800"/>
              </a:spcBef>
              <a:defRPr sz="4356"/>
            </a:pPr>
            <a14:m>
              <m:oMath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Practitioner’s decision</a:t>
            </a:r>
          </a:p>
          <a:p>
            <a:pPr marL="605075" indent="-605075" defTabSz="813315">
              <a:spcBef>
                <a:spcPts val="5800"/>
              </a:spcBef>
              <a:defRPr sz="4356"/>
            </a:pPr>
            <a14:m>
              <m:oMath>
                <m:sSub>
                  <m:e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5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Treatment outcome</a:t>
            </a:r>
            <a:endParaRPr sz="4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earning Machines"/>
          <p:cNvSpPr txBox="1"/>
          <p:nvPr>
            <p:ph type="title"/>
          </p:nvPr>
        </p:nvSpPr>
        <p:spPr>
          <a:xfrm>
            <a:off x="1984" y="1587"/>
            <a:ext cx="24380032" cy="3036095"/>
          </a:xfrm>
          <a:prstGeom prst="rect">
            <a:avLst/>
          </a:prstGeom>
        </p:spPr>
        <p:txBody>
          <a:bodyPr/>
          <a:lstStyle/>
          <a:p>
            <a:pPr/>
            <a:r>
              <a:t>Learning Machines</a:t>
            </a:r>
          </a:p>
        </p:txBody>
      </p:sp>
      <p:sp>
        <p:nvSpPr>
          <p:cNvPr id="126" name="Equation"/>
          <p:cNvSpPr txBox="1"/>
          <p:nvPr/>
        </p:nvSpPr>
        <p:spPr>
          <a:xfrm>
            <a:off x="6217963" y="5680582"/>
            <a:ext cx="369610" cy="3997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127" name="Equation"/>
          <p:cNvSpPr txBox="1"/>
          <p:nvPr/>
        </p:nvSpPr>
        <p:spPr>
          <a:xfrm>
            <a:off x="12550196" y="2886395"/>
            <a:ext cx="295315" cy="5209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128" name="Face Mask"/>
          <p:cNvSpPr/>
          <p:nvPr/>
        </p:nvSpPr>
        <p:spPr>
          <a:xfrm>
            <a:off x="586134" y="5459241"/>
            <a:ext cx="1485551" cy="174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2266783" y="6453698"/>
            <a:ext cx="878562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Model"/>
          <p:cNvSpPr/>
          <p:nvPr/>
        </p:nvSpPr>
        <p:spPr>
          <a:xfrm>
            <a:off x="6947397" y="5697566"/>
            <a:ext cx="2515786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Model </a:t>
            </a:r>
          </a:p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45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</a:p>
        </p:txBody>
      </p:sp>
      <p:sp>
        <p:nvSpPr>
          <p:cNvPr id="131" name="Interpreter"/>
          <p:cNvSpPr/>
          <p:nvPr/>
        </p:nvSpPr>
        <p:spPr>
          <a:xfrm>
            <a:off x="6981373" y="2846103"/>
            <a:ext cx="2515785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Interpreter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37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</a:p>
        </p:txBody>
      </p:sp>
      <p:sp>
        <p:nvSpPr>
          <p:cNvPr id="132" name="Performance…"/>
          <p:cNvSpPr/>
          <p:nvPr/>
        </p:nvSpPr>
        <p:spPr>
          <a:xfrm>
            <a:off x="9895018" y="7075094"/>
            <a:ext cx="3332888" cy="1490013"/>
          </a:xfrm>
          <a:prstGeom prst="roundRect">
            <a:avLst>
              <a:gd name="adj" fmla="val 1393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Performance 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Monitoring</a:t>
            </a:r>
          </a:p>
        </p:txBody>
      </p:sp>
      <p:sp>
        <p:nvSpPr>
          <p:cNvPr id="133" name="Coins"/>
          <p:cNvSpPr/>
          <p:nvPr/>
        </p:nvSpPr>
        <p:spPr>
          <a:xfrm>
            <a:off x="15140699" y="8549030"/>
            <a:ext cx="1485551" cy="149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EHR"/>
          <p:cNvSpPr txBox="1"/>
          <p:nvPr/>
        </p:nvSpPr>
        <p:spPr>
          <a:xfrm>
            <a:off x="4093503" y="12714290"/>
            <a:ext cx="101348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EHR</a:t>
            </a:r>
          </a:p>
        </p:txBody>
      </p:sp>
      <p:sp>
        <p:nvSpPr>
          <p:cNvPr id="135" name="Line"/>
          <p:cNvSpPr/>
          <p:nvPr/>
        </p:nvSpPr>
        <p:spPr>
          <a:xfrm>
            <a:off x="16951047" y="6381144"/>
            <a:ext cx="1514661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Equation"/>
          <p:cNvSpPr txBox="1"/>
          <p:nvPr/>
        </p:nvSpPr>
        <p:spPr>
          <a:xfrm>
            <a:off x="17236606" y="5680211"/>
            <a:ext cx="367896" cy="3997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137" name="Face Mask"/>
          <p:cNvSpPr/>
          <p:nvPr/>
        </p:nvSpPr>
        <p:spPr>
          <a:xfrm>
            <a:off x="18781304" y="5530679"/>
            <a:ext cx="1485552" cy="1746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9963898" y="6332566"/>
            <a:ext cx="458215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Equation"/>
          <p:cNvSpPr txBox="1"/>
          <p:nvPr/>
        </p:nvSpPr>
        <p:spPr>
          <a:xfrm>
            <a:off x="10807413" y="5651279"/>
            <a:ext cx="1603685" cy="4576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800"/>
          </a:p>
        </p:txBody>
      </p:sp>
      <p:sp>
        <p:nvSpPr>
          <p:cNvPr id="140" name="Line"/>
          <p:cNvSpPr/>
          <p:nvPr/>
        </p:nvSpPr>
        <p:spPr>
          <a:xfrm flipV="1">
            <a:off x="8239265" y="4341509"/>
            <a:ext cx="1" cy="108054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Equation"/>
          <p:cNvSpPr txBox="1"/>
          <p:nvPr/>
        </p:nvSpPr>
        <p:spPr>
          <a:xfrm>
            <a:off x="8428062" y="4765937"/>
            <a:ext cx="1401326" cy="4215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500"/>
          </a:p>
        </p:txBody>
      </p:sp>
      <p:sp>
        <p:nvSpPr>
          <p:cNvPr id="142" name="Line"/>
          <p:cNvSpPr/>
          <p:nvPr/>
        </p:nvSpPr>
        <p:spPr>
          <a:xfrm flipV="1">
            <a:off x="4600245" y="7545741"/>
            <a:ext cx="1" cy="324687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Line"/>
          <p:cNvSpPr/>
          <p:nvPr/>
        </p:nvSpPr>
        <p:spPr>
          <a:xfrm>
            <a:off x="17042311" y="9296546"/>
            <a:ext cx="250257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 flipV="1">
            <a:off x="19524079" y="7838352"/>
            <a:ext cx="1" cy="149001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Practitioner"/>
          <p:cNvSpPr txBox="1"/>
          <p:nvPr/>
        </p:nvSpPr>
        <p:spPr>
          <a:xfrm>
            <a:off x="14534671" y="7075094"/>
            <a:ext cx="242775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Practitioner</a:t>
            </a:r>
          </a:p>
        </p:txBody>
      </p:sp>
      <p:sp>
        <p:nvSpPr>
          <p:cNvPr id="146" name="Equation"/>
          <p:cNvSpPr txBox="1"/>
          <p:nvPr/>
        </p:nvSpPr>
        <p:spPr>
          <a:xfrm>
            <a:off x="19855836" y="10535690"/>
            <a:ext cx="1814387" cy="5340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500"/>
          </a:p>
        </p:txBody>
      </p:sp>
      <p:sp>
        <p:nvSpPr>
          <p:cNvPr id="147" name="Line"/>
          <p:cNvSpPr/>
          <p:nvPr/>
        </p:nvSpPr>
        <p:spPr>
          <a:xfrm>
            <a:off x="10060772" y="3518508"/>
            <a:ext cx="56519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 flipV="1">
            <a:off x="15748550" y="3493108"/>
            <a:ext cx="1" cy="127000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Coins"/>
          <p:cNvSpPr/>
          <p:nvPr/>
        </p:nvSpPr>
        <p:spPr>
          <a:xfrm>
            <a:off x="3857470" y="11146288"/>
            <a:ext cx="1485552" cy="149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Model Dataset"/>
          <p:cNvSpPr txBox="1"/>
          <p:nvPr/>
        </p:nvSpPr>
        <p:spPr>
          <a:xfrm>
            <a:off x="14394870" y="10275223"/>
            <a:ext cx="2977211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Model Dataset</a:t>
            </a:r>
          </a:p>
        </p:txBody>
      </p:sp>
      <p:sp>
        <p:nvSpPr>
          <p:cNvPr id="151" name="Line"/>
          <p:cNvSpPr/>
          <p:nvPr/>
        </p:nvSpPr>
        <p:spPr>
          <a:xfrm flipV="1">
            <a:off x="19524080" y="9271852"/>
            <a:ext cx="1" cy="26331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Line"/>
          <p:cNvSpPr/>
          <p:nvPr/>
        </p:nvSpPr>
        <p:spPr>
          <a:xfrm>
            <a:off x="5840597" y="11891294"/>
            <a:ext cx="137015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Equation"/>
          <p:cNvSpPr txBox="1"/>
          <p:nvPr/>
        </p:nvSpPr>
        <p:spPr>
          <a:xfrm>
            <a:off x="19855837" y="8312387"/>
            <a:ext cx="3546942" cy="5419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500"/>
          </a:p>
        </p:txBody>
      </p:sp>
      <p:sp>
        <p:nvSpPr>
          <p:cNvPr id="154" name="Line"/>
          <p:cNvSpPr/>
          <p:nvPr/>
        </p:nvSpPr>
        <p:spPr>
          <a:xfrm>
            <a:off x="13530915" y="9296546"/>
            <a:ext cx="731085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8294624" y="9309952"/>
            <a:ext cx="1221946" cy="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 flipV="1">
            <a:off x="8239265" y="7477685"/>
            <a:ext cx="1" cy="174665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Update"/>
          <p:cNvSpPr txBox="1"/>
          <p:nvPr/>
        </p:nvSpPr>
        <p:spPr>
          <a:xfrm>
            <a:off x="6419286" y="8037817"/>
            <a:ext cx="156293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Update</a:t>
            </a:r>
          </a:p>
        </p:txBody>
      </p:sp>
      <p:sp>
        <p:nvSpPr>
          <p:cNvPr id="158" name="Equation"/>
          <p:cNvSpPr txBox="1"/>
          <p:nvPr/>
        </p:nvSpPr>
        <p:spPr>
          <a:xfrm>
            <a:off x="7160661" y="8679533"/>
            <a:ext cx="196140" cy="2891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3300"/>
          </a:p>
        </p:txBody>
      </p:sp>
      <p:sp>
        <p:nvSpPr>
          <p:cNvPr id="159" name="Y/N"/>
          <p:cNvSpPr txBox="1"/>
          <p:nvPr/>
        </p:nvSpPr>
        <p:spPr>
          <a:xfrm>
            <a:off x="8496306" y="8574430"/>
            <a:ext cx="878561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Y/N</a:t>
            </a:r>
          </a:p>
        </p:txBody>
      </p:sp>
      <p:sp>
        <p:nvSpPr>
          <p:cNvPr id="160" name="Preprocessing"/>
          <p:cNvSpPr/>
          <p:nvPr/>
        </p:nvSpPr>
        <p:spPr>
          <a:xfrm>
            <a:off x="3342353" y="5718204"/>
            <a:ext cx="2515786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61" name="Line"/>
          <p:cNvSpPr/>
          <p:nvPr/>
        </p:nvSpPr>
        <p:spPr>
          <a:xfrm>
            <a:off x="6000269" y="6332566"/>
            <a:ext cx="878561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Patient history"/>
          <p:cNvSpPr txBox="1"/>
          <p:nvPr/>
        </p:nvSpPr>
        <p:spPr>
          <a:xfrm>
            <a:off x="1412700" y="8855986"/>
            <a:ext cx="296258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Patient history</a:t>
            </a:r>
          </a:p>
        </p:txBody>
      </p:sp>
      <p:pic>
        <p:nvPicPr>
          <p:cNvPr id="163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1811" y="5113578"/>
            <a:ext cx="1788780" cy="1858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21900" y="8774326"/>
            <a:ext cx="1603685" cy="166609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Analyst"/>
          <p:cNvSpPr txBox="1"/>
          <p:nvPr/>
        </p:nvSpPr>
        <p:spPr>
          <a:xfrm>
            <a:off x="10816610" y="10649641"/>
            <a:ext cx="158529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Analyst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Equation"/>
          <p:cNvSpPr txBox="1"/>
          <p:nvPr/>
        </p:nvSpPr>
        <p:spPr>
          <a:xfrm>
            <a:off x="7713195" y="5479933"/>
            <a:ext cx="466194" cy="520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168" name="Equation"/>
          <p:cNvSpPr txBox="1"/>
          <p:nvPr/>
        </p:nvSpPr>
        <p:spPr>
          <a:xfrm>
            <a:off x="14213896" y="2886395"/>
            <a:ext cx="295315" cy="5209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169" name="Face Mask"/>
          <p:cNvSpPr/>
          <p:nvPr/>
        </p:nvSpPr>
        <p:spPr>
          <a:xfrm>
            <a:off x="1922291" y="5434343"/>
            <a:ext cx="1485552" cy="174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Line"/>
          <p:cNvSpPr/>
          <p:nvPr/>
        </p:nvSpPr>
        <p:spPr>
          <a:xfrm>
            <a:off x="3767667" y="6360152"/>
            <a:ext cx="878562" cy="1"/>
          </a:xfrm>
          <a:prstGeom prst="line">
            <a:avLst/>
          </a:prstGeom>
          <a:ln w="88900">
            <a:solidFill>
              <a:srgbClr val="000000">
                <a:alpha val="25000"/>
              </a:srgb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Model"/>
          <p:cNvSpPr/>
          <p:nvPr/>
        </p:nvSpPr>
        <p:spPr>
          <a:xfrm>
            <a:off x="8611097" y="5697566"/>
            <a:ext cx="2515786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Model </a:t>
            </a:r>
          </a:p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45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</a:p>
        </p:txBody>
      </p:sp>
      <p:sp>
        <p:nvSpPr>
          <p:cNvPr id="172" name="Performance…"/>
          <p:cNvSpPr/>
          <p:nvPr/>
        </p:nvSpPr>
        <p:spPr>
          <a:xfrm>
            <a:off x="12484741" y="5434343"/>
            <a:ext cx="2741918" cy="1746652"/>
          </a:xfrm>
          <a:prstGeom prst="roundRect">
            <a:avLst>
              <a:gd name="adj" fmla="val 1188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Performance 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Monitoring</a:t>
            </a:r>
          </a:p>
        </p:txBody>
      </p:sp>
      <p:sp>
        <p:nvSpPr>
          <p:cNvPr id="173" name="Coins"/>
          <p:cNvSpPr/>
          <p:nvPr/>
        </p:nvSpPr>
        <p:spPr>
          <a:xfrm>
            <a:off x="9126214" y="9118765"/>
            <a:ext cx="1485552" cy="149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EHR"/>
          <p:cNvSpPr txBox="1"/>
          <p:nvPr/>
        </p:nvSpPr>
        <p:spPr>
          <a:xfrm>
            <a:off x="5921011" y="1211625"/>
            <a:ext cx="1013486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EHR</a:t>
            </a:r>
          </a:p>
        </p:txBody>
      </p:sp>
      <p:sp>
        <p:nvSpPr>
          <p:cNvPr id="175" name="Line"/>
          <p:cNvSpPr/>
          <p:nvPr/>
        </p:nvSpPr>
        <p:spPr>
          <a:xfrm>
            <a:off x="15389087" y="6307668"/>
            <a:ext cx="99088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Equation"/>
          <p:cNvSpPr txBox="1"/>
          <p:nvPr/>
        </p:nvSpPr>
        <p:spPr>
          <a:xfrm>
            <a:off x="12916932" y="4479183"/>
            <a:ext cx="1816094" cy="559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m:rPr>
                          <m:sty m:val="p"/>
                        </m:rP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800"/>
          </a:p>
        </p:txBody>
      </p:sp>
      <p:sp>
        <p:nvSpPr>
          <p:cNvPr id="177" name="Analyst"/>
          <p:cNvSpPr txBox="1"/>
          <p:nvPr/>
        </p:nvSpPr>
        <p:spPr>
          <a:xfrm>
            <a:off x="16619605" y="7075094"/>
            <a:ext cx="158529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Analyst</a:t>
            </a:r>
          </a:p>
        </p:txBody>
      </p:sp>
      <p:sp>
        <p:nvSpPr>
          <p:cNvPr id="178" name="Line"/>
          <p:cNvSpPr/>
          <p:nvPr/>
        </p:nvSpPr>
        <p:spPr>
          <a:xfrm>
            <a:off x="15528039" y="2910078"/>
            <a:ext cx="1901877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 flipV="1">
            <a:off x="17412250" y="2904543"/>
            <a:ext cx="1" cy="185856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Coins"/>
          <p:cNvSpPr/>
          <p:nvPr/>
        </p:nvSpPr>
        <p:spPr>
          <a:xfrm>
            <a:off x="5687998" y="2165072"/>
            <a:ext cx="1485552" cy="1490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Model Database"/>
          <p:cNvSpPr txBox="1"/>
          <p:nvPr/>
        </p:nvSpPr>
        <p:spPr>
          <a:xfrm>
            <a:off x="8245094" y="10717813"/>
            <a:ext cx="3315742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Model Database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9868990" y="7407420"/>
            <a:ext cx="1" cy="132503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5" name="Group"/>
          <p:cNvGrpSpPr/>
          <p:nvPr/>
        </p:nvGrpSpPr>
        <p:grpSpPr>
          <a:xfrm>
            <a:off x="13784883" y="9016925"/>
            <a:ext cx="1310096" cy="1270001"/>
            <a:chOff x="910842" y="313193"/>
            <a:chExt cx="1310095" cy="1270000"/>
          </a:xfrm>
        </p:grpSpPr>
        <p:sp>
          <p:nvSpPr>
            <p:cNvPr id="183" name="Update?"/>
            <p:cNvSpPr/>
            <p:nvPr/>
          </p:nvSpPr>
          <p:spPr>
            <a:xfrm>
              <a:off x="950937" y="31319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/>
              <a:r>
                <a:t>Update? </a:t>
              </a:r>
            </a:p>
          </p:txBody>
        </p:sp>
        <p:sp>
          <p:nvSpPr>
            <p:cNvPr id="184" name="Equation"/>
            <p:cNvSpPr txBox="1"/>
            <p:nvPr/>
          </p:nvSpPr>
          <p:spPr>
            <a:xfrm>
              <a:off x="910842" y="641716"/>
              <a:ext cx="196140" cy="289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m:oMathPara>
              </a14:m>
              <a:endParaRPr sz="3300"/>
            </a:p>
          </p:txBody>
        </p:sp>
      </p:grpSp>
      <p:sp>
        <p:nvSpPr>
          <p:cNvPr id="186" name="Preprocessing"/>
          <p:cNvSpPr/>
          <p:nvPr/>
        </p:nvSpPr>
        <p:spPr>
          <a:xfrm>
            <a:off x="5006053" y="5718204"/>
            <a:ext cx="2515786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187" name="Line"/>
          <p:cNvSpPr/>
          <p:nvPr/>
        </p:nvSpPr>
        <p:spPr>
          <a:xfrm>
            <a:off x="7663969" y="6332566"/>
            <a:ext cx="878562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Patient history"/>
          <p:cNvSpPr txBox="1"/>
          <p:nvPr/>
        </p:nvSpPr>
        <p:spPr>
          <a:xfrm>
            <a:off x="3076400" y="8855986"/>
            <a:ext cx="296258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Patient history</a:t>
            </a:r>
          </a:p>
        </p:txBody>
      </p:sp>
      <p:pic>
        <p:nvPicPr>
          <p:cNvPr id="189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53677" y="5109173"/>
            <a:ext cx="1788781" cy="185839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Line"/>
          <p:cNvSpPr/>
          <p:nvPr/>
        </p:nvSpPr>
        <p:spPr>
          <a:xfrm>
            <a:off x="11172535" y="6310039"/>
            <a:ext cx="1235832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Line"/>
          <p:cNvSpPr/>
          <p:nvPr/>
        </p:nvSpPr>
        <p:spPr>
          <a:xfrm>
            <a:off x="17412250" y="7804603"/>
            <a:ext cx="1" cy="952285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Line"/>
          <p:cNvSpPr/>
          <p:nvPr/>
        </p:nvSpPr>
        <p:spPr>
          <a:xfrm>
            <a:off x="11222015" y="9863770"/>
            <a:ext cx="4357912" cy="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Model"/>
          <p:cNvSpPr/>
          <p:nvPr/>
        </p:nvSpPr>
        <p:spPr>
          <a:xfrm>
            <a:off x="16190176" y="9423827"/>
            <a:ext cx="2515785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Model </a:t>
            </a:r>
          </a:p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14:m>
              <m:oMathPara>
                <m:oMathParaPr>
                  <m:jc m:val="center"/>
                </m:oMathParaPr>
                <m:oMath>
                  <m:sSup>
                    <m:e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e>
                    <m:sup>
                      <m:r>
                        <a:rPr xmlns:a="http://schemas.openxmlformats.org/drawingml/2006/main" sz="3300" i="1">
                          <a:solidFill>
                            <a:srgbClr val="FEFEF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</a:p>
        </p:txBody>
      </p:sp>
      <p:sp>
        <p:nvSpPr>
          <p:cNvPr id="194" name="Data Monitoring"/>
          <p:cNvSpPr/>
          <p:nvPr/>
        </p:nvSpPr>
        <p:spPr>
          <a:xfrm>
            <a:off x="12632380" y="2117715"/>
            <a:ext cx="2678497" cy="1584728"/>
          </a:xfrm>
          <a:prstGeom prst="roundRect">
            <a:avLst>
              <a:gd name="adj" fmla="val 1279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 Monitoring</a:t>
            </a:r>
          </a:p>
        </p:txBody>
      </p:sp>
      <p:sp>
        <p:nvSpPr>
          <p:cNvPr id="195" name="Line"/>
          <p:cNvSpPr/>
          <p:nvPr/>
        </p:nvSpPr>
        <p:spPr>
          <a:xfrm>
            <a:off x="6263945" y="4014153"/>
            <a:ext cx="1" cy="149001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7390712" y="2910078"/>
            <a:ext cx="5024507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18614683" y="6307668"/>
            <a:ext cx="9908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8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7862" y="5109259"/>
            <a:ext cx="1788780" cy="185839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Y/N"/>
          <p:cNvSpPr txBox="1"/>
          <p:nvPr/>
        </p:nvSpPr>
        <p:spPr>
          <a:xfrm>
            <a:off x="18614683" y="5427206"/>
            <a:ext cx="878562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Y/N</a:t>
            </a:r>
          </a:p>
        </p:txBody>
      </p:sp>
      <p:sp>
        <p:nvSpPr>
          <p:cNvPr id="200" name="Practitioner"/>
          <p:cNvSpPr txBox="1"/>
          <p:nvPr/>
        </p:nvSpPr>
        <p:spPr>
          <a:xfrm>
            <a:off x="19597841" y="7075094"/>
            <a:ext cx="242775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Practitioner</a:t>
            </a:r>
          </a:p>
        </p:txBody>
      </p:sp>
      <p:sp>
        <p:nvSpPr>
          <p:cNvPr id="201" name="Patient histories"/>
          <p:cNvSpPr txBox="1"/>
          <p:nvPr/>
        </p:nvSpPr>
        <p:spPr>
          <a:xfrm>
            <a:off x="2552938" y="3982146"/>
            <a:ext cx="3308021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Patient histories</a:t>
            </a:r>
          </a:p>
        </p:txBody>
      </p:sp>
      <p:sp>
        <p:nvSpPr>
          <p:cNvPr id="202" name="Face Mask"/>
          <p:cNvSpPr/>
          <p:nvPr/>
        </p:nvSpPr>
        <p:spPr>
          <a:xfrm>
            <a:off x="1394059" y="5725152"/>
            <a:ext cx="1485552" cy="1746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Face Mask"/>
          <p:cNvSpPr/>
          <p:nvPr/>
        </p:nvSpPr>
        <p:spPr>
          <a:xfrm>
            <a:off x="738827" y="6146372"/>
            <a:ext cx="1485552" cy="1746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earning Machines"/>
          <p:cNvSpPr txBox="1"/>
          <p:nvPr>
            <p:ph type="title"/>
          </p:nvPr>
        </p:nvSpPr>
        <p:spPr>
          <a:xfrm>
            <a:off x="1984" y="1587"/>
            <a:ext cx="13378285" cy="3036095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/>
            <a:r>
              <a:t>Learning Machines</a:t>
            </a:r>
          </a:p>
        </p:txBody>
      </p:sp>
      <p:sp>
        <p:nvSpPr>
          <p:cNvPr id="206" name="Equation"/>
          <p:cNvSpPr txBox="1"/>
          <p:nvPr/>
        </p:nvSpPr>
        <p:spPr>
          <a:xfrm>
            <a:off x="6217963" y="5680582"/>
            <a:ext cx="369610" cy="3997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207" name="Equation"/>
          <p:cNvSpPr txBox="1"/>
          <p:nvPr/>
        </p:nvSpPr>
        <p:spPr>
          <a:xfrm>
            <a:off x="12550196" y="2886395"/>
            <a:ext cx="295315" cy="5209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208" name="Face Mask"/>
          <p:cNvSpPr/>
          <p:nvPr/>
        </p:nvSpPr>
        <p:spPr>
          <a:xfrm>
            <a:off x="586134" y="5459241"/>
            <a:ext cx="1485551" cy="1746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2266783" y="6453698"/>
            <a:ext cx="878562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Model"/>
          <p:cNvSpPr/>
          <p:nvPr/>
        </p:nvSpPr>
        <p:spPr>
          <a:xfrm>
            <a:off x="6947397" y="5697566"/>
            <a:ext cx="2515786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Model </a:t>
            </a:r>
          </a:p>
          <a:p>
            <a: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3450" i="1">
                      <a:solidFill>
                        <a:srgbClr val="FEFEFE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</a:p>
        </p:txBody>
      </p:sp>
      <p:sp>
        <p:nvSpPr>
          <p:cNvPr id="211" name="Interpreter"/>
          <p:cNvSpPr/>
          <p:nvPr/>
        </p:nvSpPr>
        <p:spPr>
          <a:xfrm>
            <a:off x="6981373" y="2846103"/>
            <a:ext cx="2515785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Interpreter </a:t>
            </a:r>
            <a14:m>
              <m:oMath>
                <m:r>
                  <m:rPr>
                    <m:scr m:val="script"/>
                  </m:rPr>
                  <a:rPr xmlns:a="http://schemas.openxmlformats.org/drawingml/2006/main" sz="3750" i="1">
                    <a:solidFill>
                      <a:srgbClr val="FEFEFE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</a:p>
        </p:txBody>
      </p:sp>
      <p:sp>
        <p:nvSpPr>
          <p:cNvPr id="212" name="Performance…"/>
          <p:cNvSpPr/>
          <p:nvPr/>
        </p:nvSpPr>
        <p:spPr>
          <a:xfrm>
            <a:off x="10091380" y="8295854"/>
            <a:ext cx="2741918" cy="1746652"/>
          </a:xfrm>
          <a:prstGeom prst="roundRect">
            <a:avLst>
              <a:gd name="adj" fmla="val 1188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Performance </a:t>
            </a:r>
          </a:p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Monitoring</a:t>
            </a:r>
          </a:p>
        </p:txBody>
      </p:sp>
      <p:sp>
        <p:nvSpPr>
          <p:cNvPr id="213" name="Coins"/>
          <p:cNvSpPr/>
          <p:nvPr/>
        </p:nvSpPr>
        <p:spPr>
          <a:xfrm>
            <a:off x="15140699" y="8549030"/>
            <a:ext cx="1485551" cy="149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EHR"/>
          <p:cNvSpPr txBox="1"/>
          <p:nvPr/>
        </p:nvSpPr>
        <p:spPr>
          <a:xfrm>
            <a:off x="4093503" y="12714290"/>
            <a:ext cx="101348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EHR</a:t>
            </a:r>
          </a:p>
        </p:txBody>
      </p:sp>
      <p:sp>
        <p:nvSpPr>
          <p:cNvPr id="215" name="Line"/>
          <p:cNvSpPr/>
          <p:nvPr/>
        </p:nvSpPr>
        <p:spPr>
          <a:xfrm>
            <a:off x="16375400" y="6381144"/>
            <a:ext cx="209030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Equation"/>
          <p:cNvSpPr txBox="1"/>
          <p:nvPr/>
        </p:nvSpPr>
        <p:spPr>
          <a:xfrm>
            <a:off x="17103464" y="5756782"/>
            <a:ext cx="367895" cy="39977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4500"/>
          </a:p>
        </p:txBody>
      </p:sp>
      <p:sp>
        <p:nvSpPr>
          <p:cNvPr id="217" name="Face Mask"/>
          <p:cNvSpPr/>
          <p:nvPr/>
        </p:nvSpPr>
        <p:spPr>
          <a:xfrm>
            <a:off x="18781304" y="5530679"/>
            <a:ext cx="1485552" cy="1746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fill="norm" stroke="1" extrusionOk="0">
                <a:moveTo>
                  <a:pt x="9010" y="0"/>
                </a:moveTo>
                <a:cubicBezTo>
                  <a:pt x="3015" y="0"/>
                  <a:pt x="0" y="3300"/>
                  <a:pt x="0" y="7254"/>
                </a:cubicBezTo>
                <a:cubicBezTo>
                  <a:pt x="0" y="11209"/>
                  <a:pt x="2709" y="14266"/>
                  <a:pt x="3213" y="17025"/>
                </a:cubicBezTo>
                <a:cubicBezTo>
                  <a:pt x="3716" y="19784"/>
                  <a:pt x="1408" y="21600"/>
                  <a:pt x="1408" y="21600"/>
                </a:cubicBezTo>
                <a:lnTo>
                  <a:pt x="13061" y="21600"/>
                </a:lnTo>
                <a:cubicBezTo>
                  <a:pt x="13694" y="18694"/>
                  <a:pt x="14817" y="18738"/>
                  <a:pt x="15896" y="18789"/>
                </a:cubicBezTo>
                <a:lnTo>
                  <a:pt x="7700" y="13852"/>
                </a:lnTo>
                <a:cubicBezTo>
                  <a:pt x="7698" y="13851"/>
                  <a:pt x="7698" y="13850"/>
                  <a:pt x="7696" y="13849"/>
                </a:cubicBezTo>
                <a:cubicBezTo>
                  <a:pt x="6756" y="13262"/>
                  <a:pt x="6248" y="12285"/>
                  <a:pt x="6372" y="11298"/>
                </a:cubicBezTo>
                <a:cubicBezTo>
                  <a:pt x="6471" y="10505"/>
                  <a:pt x="6965" y="9785"/>
                  <a:pt x="7728" y="9321"/>
                </a:cubicBezTo>
                <a:cubicBezTo>
                  <a:pt x="8490" y="8857"/>
                  <a:pt x="9450" y="8694"/>
                  <a:pt x="10362" y="8871"/>
                </a:cubicBezTo>
                <a:cubicBezTo>
                  <a:pt x="10368" y="8872"/>
                  <a:pt x="10373" y="8873"/>
                  <a:pt x="10378" y="8874"/>
                </a:cubicBezTo>
                <a:lnTo>
                  <a:pt x="15578" y="10074"/>
                </a:lnTo>
                <a:lnTo>
                  <a:pt x="19698" y="9235"/>
                </a:lnTo>
                <a:cubicBezTo>
                  <a:pt x="19508" y="8969"/>
                  <a:pt x="19330" y="8726"/>
                  <a:pt x="19176" y="8519"/>
                </a:cubicBezTo>
                <a:cubicBezTo>
                  <a:pt x="18457" y="7554"/>
                  <a:pt x="19619" y="7038"/>
                  <a:pt x="19260" y="5996"/>
                </a:cubicBezTo>
                <a:cubicBezTo>
                  <a:pt x="18360" y="2409"/>
                  <a:pt x="15704" y="0"/>
                  <a:pt x="9010" y="0"/>
                </a:cubicBezTo>
                <a:close/>
                <a:moveTo>
                  <a:pt x="9658" y="9487"/>
                </a:moveTo>
                <a:cubicBezTo>
                  <a:pt x="9138" y="9482"/>
                  <a:pt x="8626" y="9618"/>
                  <a:pt x="8196" y="9879"/>
                </a:cubicBezTo>
                <a:cubicBezTo>
                  <a:pt x="7621" y="10229"/>
                  <a:pt x="7249" y="10772"/>
                  <a:pt x="7174" y="11371"/>
                </a:cubicBezTo>
                <a:cubicBezTo>
                  <a:pt x="7081" y="12114"/>
                  <a:pt x="7461" y="12851"/>
                  <a:pt x="8168" y="13294"/>
                </a:cubicBezTo>
                <a:lnTo>
                  <a:pt x="11611" y="15367"/>
                </a:lnTo>
                <a:cubicBezTo>
                  <a:pt x="12979" y="14854"/>
                  <a:pt x="13973" y="13890"/>
                  <a:pt x="14570" y="12501"/>
                </a:cubicBezTo>
                <a:cubicBezTo>
                  <a:pt x="14900" y="11732"/>
                  <a:pt x="15016" y="11028"/>
                  <a:pt x="15056" y="10666"/>
                </a:cubicBezTo>
                <a:lnTo>
                  <a:pt x="10176" y="9539"/>
                </a:lnTo>
                <a:cubicBezTo>
                  <a:pt x="10004" y="9506"/>
                  <a:pt x="9831" y="9488"/>
                  <a:pt x="9658" y="9487"/>
                </a:cubicBezTo>
                <a:close/>
                <a:moveTo>
                  <a:pt x="19980" y="9947"/>
                </a:moveTo>
                <a:cubicBezTo>
                  <a:pt x="19928" y="9952"/>
                  <a:pt x="19876" y="9964"/>
                  <a:pt x="19827" y="9987"/>
                </a:cubicBezTo>
                <a:cubicBezTo>
                  <a:pt x="19633" y="10080"/>
                  <a:pt x="19566" y="10290"/>
                  <a:pt x="19675" y="10456"/>
                </a:cubicBezTo>
                <a:lnTo>
                  <a:pt x="20669" y="11971"/>
                </a:lnTo>
                <a:lnTo>
                  <a:pt x="19724" y="12854"/>
                </a:lnTo>
                <a:cubicBezTo>
                  <a:pt x="19648" y="12926"/>
                  <a:pt x="19610" y="13022"/>
                  <a:pt x="19621" y="13118"/>
                </a:cubicBezTo>
                <a:cubicBezTo>
                  <a:pt x="19625" y="13152"/>
                  <a:pt x="19969" y="16550"/>
                  <a:pt x="17163" y="18097"/>
                </a:cubicBezTo>
                <a:cubicBezTo>
                  <a:pt x="16976" y="18200"/>
                  <a:pt x="16923" y="18413"/>
                  <a:pt x="17044" y="18573"/>
                </a:cubicBezTo>
                <a:cubicBezTo>
                  <a:pt x="17121" y="18674"/>
                  <a:pt x="17249" y="18730"/>
                  <a:pt x="17381" y="18730"/>
                </a:cubicBezTo>
                <a:cubicBezTo>
                  <a:pt x="17456" y="18730"/>
                  <a:pt x="17532" y="18711"/>
                  <a:pt x="17600" y="18674"/>
                </a:cubicBezTo>
                <a:cubicBezTo>
                  <a:pt x="18936" y="17937"/>
                  <a:pt x="19850" y="16729"/>
                  <a:pt x="20238" y="15178"/>
                </a:cubicBezTo>
                <a:cubicBezTo>
                  <a:pt x="20462" y="14285"/>
                  <a:pt x="20452" y="13526"/>
                  <a:pt x="20435" y="13209"/>
                </a:cubicBezTo>
                <a:lnTo>
                  <a:pt x="21462" y="12250"/>
                </a:lnTo>
                <a:cubicBezTo>
                  <a:pt x="21578" y="12141"/>
                  <a:pt x="21600" y="11980"/>
                  <a:pt x="21515" y="11851"/>
                </a:cubicBezTo>
                <a:lnTo>
                  <a:pt x="20377" y="10119"/>
                </a:lnTo>
                <a:cubicBezTo>
                  <a:pt x="20296" y="9995"/>
                  <a:pt x="20136" y="9932"/>
                  <a:pt x="19980" y="994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Line"/>
          <p:cNvSpPr/>
          <p:nvPr/>
        </p:nvSpPr>
        <p:spPr>
          <a:xfrm>
            <a:off x="9963898" y="6332566"/>
            <a:ext cx="4582156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Equation"/>
          <p:cNvSpPr txBox="1"/>
          <p:nvPr/>
        </p:nvSpPr>
        <p:spPr>
          <a:xfrm>
            <a:off x="10807413" y="5651279"/>
            <a:ext cx="1603685" cy="4576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800"/>
          </a:p>
        </p:txBody>
      </p:sp>
      <p:sp>
        <p:nvSpPr>
          <p:cNvPr id="220" name="Line"/>
          <p:cNvSpPr/>
          <p:nvPr/>
        </p:nvSpPr>
        <p:spPr>
          <a:xfrm flipV="1">
            <a:off x="8239265" y="4341509"/>
            <a:ext cx="1" cy="108054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Equation"/>
          <p:cNvSpPr txBox="1"/>
          <p:nvPr/>
        </p:nvSpPr>
        <p:spPr>
          <a:xfrm>
            <a:off x="8428062" y="4765937"/>
            <a:ext cx="1401326" cy="42151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3500"/>
          </a:p>
        </p:txBody>
      </p:sp>
      <p:sp>
        <p:nvSpPr>
          <p:cNvPr id="222" name="Line"/>
          <p:cNvSpPr/>
          <p:nvPr/>
        </p:nvSpPr>
        <p:spPr>
          <a:xfrm flipV="1">
            <a:off x="4600245" y="7545741"/>
            <a:ext cx="1" cy="324687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17042311" y="9296546"/>
            <a:ext cx="2502578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 flipV="1">
            <a:off x="19524079" y="7838352"/>
            <a:ext cx="1" cy="149001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Practitioner"/>
          <p:cNvSpPr txBox="1"/>
          <p:nvPr/>
        </p:nvSpPr>
        <p:spPr>
          <a:xfrm>
            <a:off x="14052071" y="7322441"/>
            <a:ext cx="242775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Practitioner</a:t>
            </a:r>
          </a:p>
        </p:txBody>
      </p:sp>
      <p:sp>
        <p:nvSpPr>
          <p:cNvPr id="226" name="Equation"/>
          <p:cNvSpPr txBox="1"/>
          <p:nvPr/>
        </p:nvSpPr>
        <p:spPr>
          <a:xfrm>
            <a:off x="19855836" y="10535690"/>
            <a:ext cx="1814387" cy="53407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500"/>
          </a:p>
        </p:txBody>
      </p:sp>
      <p:sp>
        <p:nvSpPr>
          <p:cNvPr id="227" name="Line"/>
          <p:cNvSpPr/>
          <p:nvPr/>
        </p:nvSpPr>
        <p:spPr>
          <a:xfrm>
            <a:off x="9667072" y="3518508"/>
            <a:ext cx="56519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 flipV="1">
            <a:off x="15291350" y="3493108"/>
            <a:ext cx="1" cy="127000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Coins"/>
          <p:cNvSpPr/>
          <p:nvPr/>
        </p:nvSpPr>
        <p:spPr>
          <a:xfrm>
            <a:off x="3857470" y="11146288"/>
            <a:ext cx="1485552" cy="1490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Model Dataset"/>
          <p:cNvSpPr txBox="1"/>
          <p:nvPr/>
        </p:nvSpPr>
        <p:spPr>
          <a:xfrm>
            <a:off x="14394870" y="10275223"/>
            <a:ext cx="2977211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Model Dataset</a:t>
            </a:r>
          </a:p>
        </p:txBody>
      </p:sp>
      <p:sp>
        <p:nvSpPr>
          <p:cNvPr id="231" name="Line"/>
          <p:cNvSpPr/>
          <p:nvPr/>
        </p:nvSpPr>
        <p:spPr>
          <a:xfrm flipV="1">
            <a:off x="19524080" y="9271852"/>
            <a:ext cx="1" cy="26331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Line"/>
          <p:cNvSpPr/>
          <p:nvPr/>
        </p:nvSpPr>
        <p:spPr>
          <a:xfrm>
            <a:off x="5840597" y="11891294"/>
            <a:ext cx="13701529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Equation"/>
          <p:cNvSpPr txBox="1"/>
          <p:nvPr/>
        </p:nvSpPr>
        <p:spPr>
          <a:xfrm>
            <a:off x="19855837" y="8312387"/>
            <a:ext cx="3546942" cy="54194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4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4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  <m:r>
                    <a:rPr xmlns:a="http://schemas.openxmlformats.org/drawingml/2006/main" sz="4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4500"/>
          </a:p>
        </p:txBody>
      </p:sp>
      <p:sp>
        <p:nvSpPr>
          <p:cNvPr id="234" name="Line"/>
          <p:cNvSpPr/>
          <p:nvPr/>
        </p:nvSpPr>
        <p:spPr>
          <a:xfrm>
            <a:off x="13114435" y="9296546"/>
            <a:ext cx="1610204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8294624" y="9309952"/>
            <a:ext cx="1221946" cy="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Line"/>
          <p:cNvSpPr/>
          <p:nvPr/>
        </p:nvSpPr>
        <p:spPr>
          <a:xfrm flipV="1">
            <a:off x="8239265" y="7477685"/>
            <a:ext cx="1" cy="1746651"/>
          </a:xfrm>
          <a:prstGeom prst="line">
            <a:avLst/>
          </a:prstGeom>
          <a:ln w="762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Update"/>
          <p:cNvSpPr txBox="1"/>
          <p:nvPr/>
        </p:nvSpPr>
        <p:spPr>
          <a:xfrm>
            <a:off x="6419286" y="8037817"/>
            <a:ext cx="156293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Update</a:t>
            </a:r>
          </a:p>
        </p:txBody>
      </p:sp>
      <p:sp>
        <p:nvSpPr>
          <p:cNvPr id="238" name="Equation"/>
          <p:cNvSpPr txBox="1"/>
          <p:nvPr/>
        </p:nvSpPr>
        <p:spPr>
          <a:xfrm>
            <a:off x="7160661" y="8679533"/>
            <a:ext cx="196140" cy="2891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θ</m:t>
                  </m:r>
                </m:oMath>
              </m:oMathPara>
            </a14:m>
            <a:endParaRPr sz="3300"/>
          </a:p>
        </p:txBody>
      </p:sp>
      <p:sp>
        <p:nvSpPr>
          <p:cNvPr id="239" name="Y/N"/>
          <p:cNvSpPr txBox="1"/>
          <p:nvPr/>
        </p:nvSpPr>
        <p:spPr>
          <a:xfrm>
            <a:off x="8496306" y="8574430"/>
            <a:ext cx="878561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Y/N</a:t>
            </a:r>
          </a:p>
        </p:txBody>
      </p:sp>
      <p:sp>
        <p:nvSpPr>
          <p:cNvPr id="240" name="Preprocessing"/>
          <p:cNvSpPr/>
          <p:nvPr/>
        </p:nvSpPr>
        <p:spPr>
          <a:xfrm>
            <a:off x="3342353" y="5718204"/>
            <a:ext cx="2515786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Preprocessing</a:t>
            </a:r>
          </a:p>
        </p:txBody>
      </p:sp>
      <p:sp>
        <p:nvSpPr>
          <p:cNvPr id="241" name="Line"/>
          <p:cNvSpPr/>
          <p:nvPr/>
        </p:nvSpPr>
        <p:spPr>
          <a:xfrm>
            <a:off x="6000269" y="6332566"/>
            <a:ext cx="878561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Patient history"/>
          <p:cNvSpPr txBox="1"/>
          <p:nvPr/>
        </p:nvSpPr>
        <p:spPr>
          <a:xfrm>
            <a:off x="1412700" y="8855986"/>
            <a:ext cx="2962581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Patient history</a:t>
            </a:r>
          </a:p>
        </p:txBody>
      </p:sp>
      <p:sp>
        <p:nvSpPr>
          <p:cNvPr id="243" name="- Model trained using data up to time     - Patient features up to and at time     - Prediction   and its uncertainty     - Interpretation of model decision   - Practitioner’s decision   - Treatment outcome"/>
          <p:cNvSpPr txBox="1"/>
          <p:nvPr>
            <p:ph type="body" sz="quarter" idx="1"/>
          </p:nvPr>
        </p:nvSpPr>
        <p:spPr>
          <a:xfrm>
            <a:off x="15926942" y="309409"/>
            <a:ext cx="8732375" cy="42886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14:m>
              <m:oMath>
                <m:r>
                  <a:rPr xmlns:a="http://schemas.openxmlformats.org/drawingml/2006/main" sz="3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θ</m:t>
                </m:r>
              </m:oMath>
            </a14:m>
            <a:r>
              <a:t> - Model trained using data up to time </a:t>
            </a:r>
            <a14:m>
              <m:oMath>
                <m:r>
                  <a:rPr xmlns:a="http://schemas.openxmlformats.org/drawingml/2006/main" sz="3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br/>
            <a14:m>
              <m:oMath>
                <m:sSub>
                  <m:e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Patient features up to and at time </a:t>
            </a:r>
            <a14:m>
              <m:oMath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br/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3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3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Prediction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36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and its uncertainty </a:t>
            </a:r>
            <a14:m>
              <m:oMath>
                <m:sSub>
                  <m:e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e>
                  <m:sub>
                    <m:r>
                      <a:rPr xmlns:a="http://schemas.openxmlformats.org/drawingml/2006/main" sz="3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br/>
            <a14:m>
              <m:oMath>
                <m:sSub>
                  <m:e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3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Interpretation of model decision</a:t>
            </a:r>
            <a:br/>
            <a14:m>
              <m:oMath>
                <m:sSub>
                  <m:e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Practitioner’s decision</a:t>
            </a:r>
            <a:br/>
            <a14:m>
              <m:oMath>
                <m:sSub>
                  <m:e>
                    <m:r>
                      <a:rPr xmlns:a="http://schemas.openxmlformats.org/drawingml/2006/main"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4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- Treatment outcome</a:t>
            </a:r>
          </a:p>
        </p:txBody>
      </p:sp>
      <p:pic>
        <p:nvPicPr>
          <p:cNvPr id="244" name="noun_Doctor_1235317-e1538864716153.png" descr="noun_Doctor_1235317-e15388647161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1889" y="5116373"/>
            <a:ext cx="1788780" cy="1858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