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0" r:id="rId1"/>
  </p:sldMasterIdLst>
  <p:sldIdLst>
    <p:sldId id="256" r:id="rId2"/>
    <p:sldId id="259" r:id="rId3"/>
    <p:sldId id="260" r:id="rId4"/>
    <p:sldId id="262" r:id="rId5"/>
    <p:sldId id="263" r:id="rId6"/>
    <p:sldId id="261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4694"/>
  </p:normalViewPr>
  <p:slideViewPr>
    <p:cSldViewPr snapToGrid="0" snapToObjects="1">
      <p:cViewPr varScale="1">
        <p:scale>
          <a:sx n="204" d="100"/>
          <a:sy n="204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0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3380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1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9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4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7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2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4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3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7/22/20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3521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1.png"/><Relationship Id="rId7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7594-F553-0749-91AD-D28621BE2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</a:t>
            </a:r>
            <a:r>
              <a:rPr lang="en-US" dirty="0"/>
              <a:t>earning </a:t>
            </a:r>
            <a:r>
              <a:rPr lang="en-US" dirty="0">
                <a:solidFill>
                  <a:srgbClr val="002060"/>
                </a:solidFill>
              </a:rPr>
              <a:t>M</a:t>
            </a:r>
            <a:r>
              <a:rPr lang="en-US" dirty="0"/>
              <a:t>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CE41E-8DE2-E746-BC10-68C7C6247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Monitoring and adapting for DECOVID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503B12-C979-714A-95B8-B32DDF70A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53606"/>
              </p:ext>
            </p:extLst>
          </p:nvPr>
        </p:nvGraphicFramePr>
        <p:xfrm>
          <a:off x="9087412" y="202655"/>
          <a:ext cx="1237813" cy="1082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2094532"/>
                    </a:ext>
                  </a:extLst>
                </a:gridCol>
                <a:gridCol w="1029533">
                  <a:extLst>
                    <a:ext uri="{9D8B030D-6E8A-4147-A177-3AD203B41FA5}">
                      <a16:colId xmlns:a16="http://schemas.microsoft.com/office/drawing/2014/main" val="2238330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3A3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Learning Machines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346485"/>
                  </a:ext>
                </a:extLst>
              </a:tr>
              <a:tr h="171024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Safe Haven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213"/>
                  </a:ext>
                </a:extLst>
              </a:tr>
              <a:tr h="171024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Repro-Catalogue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090668"/>
                  </a:ext>
                </a:extLst>
              </a:tr>
              <a:tr h="171024"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Research Engineering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6136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7476A1-7471-BD45-882E-AD4463554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42143"/>
              </p:ext>
            </p:extLst>
          </p:nvPr>
        </p:nvGraphicFramePr>
        <p:xfrm>
          <a:off x="10375330" y="202655"/>
          <a:ext cx="1655920" cy="6436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66">
                  <a:extLst>
                    <a:ext uri="{9D8B030D-6E8A-4147-A177-3AD203B41FA5}">
                      <a16:colId xmlns:a16="http://schemas.microsoft.com/office/drawing/2014/main" val="2620945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3224546"/>
                    </a:ext>
                  </a:extLst>
                </a:gridCol>
                <a:gridCol w="1222974">
                  <a:extLst>
                    <a:ext uri="{9D8B030D-6E8A-4147-A177-3AD203B41FA5}">
                      <a16:colId xmlns:a16="http://schemas.microsoft.com/office/drawing/2014/main" val="2238330427"/>
                    </a:ext>
                  </a:extLst>
                </a:gridCol>
              </a:tblGrid>
              <a:tr h="348306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3A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3A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667788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Bowler, Louise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30213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Chalstrey</a:t>
                      </a:r>
                      <a:r>
                        <a:rPr lang="en-US" sz="700" dirty="0"/>
                        <a:t>, Edward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090668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Daub, Eric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3247254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Hadjitofi</a:t>
                      </a:r>
                      <a:r>
                        <a:rPr lang="en-US" sz="700" dirty="0"/>
                        <a:t>, Anna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7479199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Hobson, Tim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1525011"/>
                  </a:ext>
                </a:extLst>
              </a:tr>
              <a:tr h="43484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O’Reilly, Martin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0334355"/>
                  </a:ext>
                </a:extLst>
              </a:tr>
              <a:tr h="43484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3A3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Roberts, Jack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6784465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Robinson, James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811436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Whitaker, Kirstie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3161617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3A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Wilson, Alan (PI)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676384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3A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Steyn, Jannetta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291165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Strickson</a:t>
                      </a:r>
                      <a:r>
                        <a:rPr lang="en-US" sz="700" dirty="0"/>
                        <a:t>, Oliver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752482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Yip, Gordon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647901"/>
                  </a:ext>
                </a:extLst>
              </a:tr>
              <a:tr h="434845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3A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Yong, May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57694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72603EA-B07A-2046-83B6-C96C281AA50F}"/>
              </a:ext>
            </a:extLst>
          </p:cNvPr>
          <p:cNvGrpSpPr/>
          <p:nvPr/>
        </p:nvGrpSpPr>
        <p:grpSpPr>
          <a:xfrm>
            <a:off x="4033380" y="3358093"/>
            <a:ext cx="947281" cy="997385"/>
            <a:chOff x="2946957" y="3493195"/>
            <a:chExt cx="1125568" cy="1125568"/>
          </a:xfrm>
        </p:grpSpPr>
        <p:pic>
          <p:nvPicPr>
            <p:cNvPr id="9" name="Graphic 8" descr="Saw blade">
              <a:extLst>
                <a:ext uri="{FF2B5EF4-FFF2-40B4-BE49-F238E27FC236}">
                  <a16:creationId xmlns:a16="http://schemas.microsoft.com/office/drawing/2014/main" id="{1875B98A-E38B-9E4C-9222-3FEEC615F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67937" y="3795386"/>
              <a:ext cx="521186" cy="521186"/>
            </a:xfrm>
            <a:prstGeom prst="rect">
              <a:avLst/>
            </a:prstGeom>
          </p:spPr>
        </p:pic>
        <p:pic>
          <p:nvPicPr>
            <p:cNvPr id="11" name="Graphic 10" descr="Arrow circle">
              <a:extLst>
                <a:ext uri="{FF2B5EF4-FFF2-40B4-BE49-F238E27FC236}">
                  <a16:creationId xmlns:a16="http://schemas.microsoft.com/office/drawing/2014/main" id="{7E9A8E53-FF1F-064A-A0FB-3EEFCD4E6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46957" y="3493195"/>
              <a:ext cx="1125568" cy="1125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167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3D1F-404B-FD49-9733-825C0B5D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Reproducibility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8D76-BA06-354F-8439-9DA1B4E5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0473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2800" i="1" dirty="0"/>
              <a:t>How do we help the analysts to quickly identify problems reproducing their work?</a:t>
            </a:r>
          </a:p>
          <a:p>
            <a:endParaRPr lang="en-GB" sz="2200" dirty="0"/>
          </a:p>
          <a:p>
            <a:pPr marL="0" indent="0">
              <a:buNone/>
            </a:pPr>
            <a:r>
              <a:rPr lang="en-GB" sz="2200" dirty="0"/>
              <a:t>Need a tool that is…</a:t>
            </a:r>
          </a:p>
          <a:p>
            <a:r>
              <a:rPr lang="en-GB" sz="2200" dirty="0"/>
              <a:t>Language agnostic</a:t>
            </a:r>
          </a:p>
          <a:p>
            <a:r>
              <a:rPr lang="en-GB" sz="2200" dirty="0"/>
              <a:t>Low effort</a:t>
            </a:r>
          </a:p>
          <a:p>
            <a:r>
              <a:rPr lang="en-GB" sz="2200" dirty="0"/>
              <a:t>Flexible</a:t>
            </a:r>
          </a:p>
          <a:p>
            <a:r>
              <a:rPr lang="en-GB" sz="2200" dirty="0"/>
              <a:t>Considers all the “ingredients” of an analysis</a:t>
            </a:r>
          </a:p>
          <a:p>
            <a:pPr lvl="1"/>
            <a:r>
              <a:rPr lang="en-GB" sz="1900" dirty="0"/>
              <a:t>Data</a:t>
            </a:r>
          </a:p>
          <a:p>
            <a:pPr lvl="1"/>
            <a:r>
              <a:rPr lang="en-GB" sz="1900" dirty="0"/>
              <a:t>Code</a:t>
            </a:r>
          </a:p>
          <a:p>
            <a:pPr lvl="1"/>
            <a:r>
              <a:rPr lang="en-GB" sz="1900" dirty="0"/>
              <a:t>Outputs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82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B60E-A43F-D543-9027-05621927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repro-catalogue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B2AF-66A8-C643-BC47-D7FB1105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Python package</a:t>
            </a:r>
          </a:p>
          <a:p>
            <a:r>
              <a:rPr lang="en-GB" sz="2000" dirty="0"/>
              <a:t>Integrates into existing scripted workflow</a:t>
            </a:r>
          </a:p>
          <a:p>
            <a:r>
              <a:rPr lang="en-GB" sz="2000" dirty="0"/>
              <a:t>Identifies changes in input data, code and outputs</a:t>
            </a:r>
          </a:p>
          <a:p>
            <a:r>
              <a:rPr lang="en-GB" sz="2000" dirty="0"/>
              <a:t>Produces a short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9420A-53E4-4242-8E3B-38AEBD03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589" y="122663"/>
            <a:ext cx="5262939" cy="1248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D504DB-9CF2-C440-9D9F-BFECD523D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70300"/>
            <a:ext cx="5837416" cy="294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759C44-143C-E140-A781-C5F3A879F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084" y="4105656"/>
            <a:ext cx="3868475" cy="25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1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122" name="Notations"/>
          <p:cNvSpPr txBox="1"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Notations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- Model trained using data up to time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29969" y="647750"/>
                <a:ext cx="5850936" cy="557106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302538" indent="-302538">
                  <a:spcBef>
                    <a:spcPts val="2900"/>
                  </a:spcBef>
                  <a:defRPr sz="4356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/>
                  <a:t> - Model trained using data up to time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800"/>
              </a:p>
              <a:p>
                <a:pPr marL="302538" indent="-302538">
                  <a:spcBef>
                    <a:spcPts val="2900"/>
                  </a:spcBef>
                  <a:defRPr sz="4356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/>
                  <a:t> - Patient’s features up to and at time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800"/>
              </a:p>
              <a:p>
                <a:pPr marL="302538" indent="-302538">
                  <a:spcBef>
                    <a:spcPts val="2900"/>
                  </a:spcBef>
                  <a:defRPr sz="4356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/>
                  <a:t> -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/>
                  <a:t> and its associated uncertainty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/>
                  <a:t> from model</a:t>
                </a:r>
              </a:p>
              <a:p>
                <a:pPr marL="302538" indent="-302538">
                  <a:spcBef>
                    <a:spcPts val="2900"/>
                  </a:spcBef>
                  <a:defRPr sz="4356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/>
                  <a:t> - Interpretation of model decision</a:t>
                </a:r>
              </a:p>
              <a:p>
                <a:pPr marL="302538" indent="-302538">
                  <a:spcBef>
                    <a:spcPts val="2900"/>
                  </a:spcBef>
                  <a:defRPr sz="4356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/>
                  <a:t> - Practitioner’s decision</a:t>
                </a:r>
              </a:p>
              <a:p>
                <a:pPr marL="302538" indent="-302538">
                  <a:spcBef>
                    <a:spcPts val="2900"/>
                  </a:spcBef>
                  <a:defRPr sz="4356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/>
                  <a:t> - Treatment outcome</a:t>
                </a:r>
              </a:p>
            </p:txBody>
          </p:sp>
        </mc:Choice>
        <mc:Fallback>
          <p:sp>
            <p:nvSpPr>
              <p:cNvPr id="123" name="- Model trained using data up to tim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29969" y="647750"/>
                <a:ext cx="5850936" cy="5571066"/>
              </a:xfrm>
              <a:prstGeom prst="rect">
                <a:avLst/>
              </a:prstGeom>
              <a:blipFill>
                <a:blip r:embed="rId4"/>
                <a:stretch>
                  <a:fillRect l="-652" r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46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alphaModFix amt="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earning Machines"/>
          <p:cNvSpPr txBox="1">
            <a:spLocks noGrp="1"/>
          </p:cNvSpPr>
          <p:nvPr>
            <p:ph type="title"/>
          </p:nvPr>
        </p:nvSpPr>
        <p:spPr>
          <a:xfrm>
            <a:off x="989559" y="0"/>
            <a:ext cx="11231550" cy="107722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Machines cannot stay static - things change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4" name="EHR"/>
          <p:cNvSpPr txBox="1"/>
          <p:nvPr/>
        </p:nvSpPr>
        <p:spPr>
          <a:xfrm>
            <a:off x="2046752" y="6408425"/>
            <a:ext cx="315792" cy="21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900"/>
              <a:t>EHR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Equation"/>
              <p:cNvSpPr txBox="1"/>
              <p:nvPr/>
            </p:nvSpPr>
            <p:spPr>
              <a:xfrm>
                <a:off x="9927919" y="4156194"/>
                <a:ext cx="2293192" cy="46217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50"/>
              </a:p>
            </p:txBody>
          </p:sp>
        </mc:Choice>
        <mc:Fallback>
          <p:sp>
            <p:nvSpPr>
              <p:cNvPr id="15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19" y="4156194"/>
                <a:ext cx="2293192" cy="462178"/>
              </a:xfrm>
              <a:prstGeom prst="rect">
                <a:avLst/>
              </a:prstGeom>
              <a:blipFill>
                <a:blip r:embed="rId3"/>
                <a:stretch>
                  <a:fillRect l="-3867" r="-3867" b="-2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70D898E-80F4-9845-93CB-57F5376ECF97}"/>
              </a:ext>
            </a:extLst>
          </p:cNvPr>
          <p:cNvGrpSpPr/>
          <p:nvPr/>
        </p:nvGrpSpPr>
        <p:grpSpPr>
          <a:xfrm>
            <a:off x="1584541" y="1528175"/>
            <a:ext cx="9621033" cy="4789976"/>
            <a:chOff x="293067" y="1423052"/>
            <a:chExt cx="10912508" cy="48950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Equation"/>
                <p:cNvSpPr txBox="1"/>
                <p:nvPr/>
              </p:nvSpPr>
              <p:spPr>
                <a:xfrm>
                  <a:off x="3108982" y="2840291"/>
                  <a:ext cx="341825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12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82" y="2840291"/>
                  <a:ext cx="341825" cy="346249"/>
                </a:xfrm>
                <a:prstGeom prst="rect">
                  <a:avLst/>
                </a:prstGeom>
                <a:blipFill>
                  <a:blip r:embed="rId4"/>
                  <a:stretch>
                    <a:fillRect l="-12000" r="-8000" b="-2592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Equation"/>
                <p:cNvSpPr txBox="1"/>
                <p:nvPr/>
              </p:nvSpPr>
              <p:spPr>
                <a:xfrm>
                  <a:off x="6275098" y="1443198"/>
                  <a:ext cx="282834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 dirty="0"/>
                </a:p>
              </p:txBody>
            </p:sp>
          </mc:Choice>
          <mc:Fallback>
            <p:sp>
              <p:nvSpPr>
                <p:cNvPr id="127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098" y="1443198"/>
                  <a:ext cx="282834" cy="346249"/>
                </a:xfrm>
                <a:prstGeom prst="rect">
                  <a:avLst/>
                </a:prstGeom>
                <a:blipFill>
                  <a:blip r:embed="rId5"/>
                  <a:stretch>
                    <a:fillRect l="-30000" r="-10000" b="-21429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Face Mask"/>
            <p:cNvSpPr/>
            <p:nvPr/>
          </p:nvSpPr>
          <p:spPr>
            <a:xfrm>
              <a:off x="293067" y="2729621"/>
              <a:ext cx="742776" cy="87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29" name="Line"/>
            <p:cNvSpPr/>
            <p:nvPr/>
          </p:nvSpPr>
          <p:spPr>
            <a:xfrm>
              <a:off x="1133392" y="3226849"/>
              <a:ext cx="43928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Model"/>
                <p:cNvSpPr/>
                <p:nvPr/>
              </p:nvSpPr>
              <p:spPr>
                <a:xfrm>
                  <a:off x="3473699" y="2848783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1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1400"/>
                    <a:t>Model </a:t>
                  </a:r>
                </a:p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sz="1725" i="1">
                            <a:solidFill>
                              <a:srgbClr val="FEFEF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sz="1400"/>
                </a:p>
              </p:txBody>
            </p:sp>
          </mc:Choice>
          <mc:Fallback>
            <p:sp>
              <p:nvSpPr>
                <p:cNvPr id="130" name="Mod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699" y="2848783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6"/>
                  <a:stretch>
                    <a:fillRect l="-4545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Interpreter"/>
                <p:cNvSpPr/>
                <p:nvPr/>
              </p:nvSpPr>
              <p:spPr>
                <a:xfrm>
                  <a:off x="3490687" y="1423052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1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1500"/>
                    <a:t>Interpreter </a:t>
                  </a:r>
                  <a14:m>
                    <m:oMath xmlns:m="http://schemas.openxmlformats.org/officeDocument/2006/math">
                      <m:r>
                        <a:rPr sz="1875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ℐ</m:t>
                      </m:r>
                    </m:oMath>
                  </a14:m>
                  <a:endParaRPr sz="1500"/>
                </a:p>
              </p:txBody>
            </p:sp>
          </mc:Choice>
          <mc:Fallback>
            <p:sp>
              <p:nvSpPr>
                <p:cNvPr id="131" name="Interpreter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687" y="1423052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7"/>
                  <a:stretch>
                    <a:fillRect l="-4545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Performance…"/>
            <p:cNvSpPr/>
            <p:nvPr/>
          </p:nvSpPr>
          <p:spPr>
            <a:xfrm>
              <a:off x="4947509" y="3537547"/>
              <a:ext cx="1666444" cy="745007"/>
            </a:xfrm>
            <a:prstGeom prst="roundRect">
              <a:avLst>
                <a:gd name="adj" fmla="val 13934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500"/>
                <a:t>Performance </a:t>
              </a:r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500"/>
                <a:t>Monitoring</a:t>
              </a:r>
            </a:p>
          </p:txBody>
        </p:sp>
        <p:sp>
          <p:nvSpPr>
            <p:cNvPr id="133" name="Coins"/>
            <p:cNvSpPr/>
            <p:nvPr/>
          </p:nvSpPr>
          <p:spPr>
            <a:xfrm>
              <a:off x="7570350" y="4274515"/>
              <a:ext cx="742776" cy="74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5" name="Line"/>
            <p:cNvSpPr/>
            <p:nvPr/>
          </p:nvSpPr>
          <p:spPr>
            <a:xfrm>
              <a:off x="8475524" y="3190572"/>
              <a:ext cx="757331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Equation"/>
                <p:cNvSpPr txBox="1"/>
                <p:nvPr/>
              </p:nvSpPr>
              <p:spPr>
                <a:xfrm>
                  <a:off x="8618303" y="2840106"/>
                  <a:ext cx="343940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13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8303" y="2840106"/>
                  <a:ext cx="343940" cy="346249"/>
                </a:xfrm>
                <a:prstGeom prst="rect">
                  <a:avLst/>
                </a:prstGeom>
                <a:blipFill>
                  <a:blip r:embed="rId8"/>
                  <a:stretch>
                    <a:fillRect l="-24000" r="-8000" b="-29630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Face Mask"/>
            <p:cNvSpPr/>
            <p:nvPr/>
          </p:nvSpPr>
          <p:spPr>
            <a:xfrm>
              <a:off x="9390652" y="2765340"/>
              <a:ext cx="742776" cy="87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8" name="Line"/>
            <p:cNvSpPr/>
            <p:nvPr/>
          </p:nvSpPr>
          <p:spPr>
            <a:xfrm>
              <a:off x="4981949" y="3166283"/>
              <a:ext cx="2291078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Equation"/>
                <p:cNvSpPr txBox="1"/>
                <p:nvPr/>
              </p:nvSpPr>
              <p:spPr>
                <a:xfrm>
                  <a:off x="5403707" y="2825640"/>
                  <a:ext cx="1112484" cy="390300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lim>
                                <m: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1900"/>
                </a:p>
              </p:txBody>
            </p:sp>
          </mc:Choice>
          <mc:Fallback>
            <p:sp>
              <p:nvSpPr>
                <p:cNvPr id="139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3707" y="2825640"/>
                  <a:ext cx="1112484" cy="390300"/>
                </a:xfrm>
                <a:prstGeom prst="rect">
                  <a:avLst/>
                </a:prstGeom>
                <a:blipFill>
                  <a:blip r:embed="rId9"/>
                  <a:stretch>
                    <a:fillRect l="-12987" r="-15584" b="-30000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Line"/>
            <p:cNvSpPr/>
            <p:nvPr/>
          </p:nvSpPr>
          <p:spPr>
            <a:xfrm flipV="1">
              <a:off x="4119633" y="2170755"/>
              <a:ext cx="1" cy="540274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Equation"/>
                <p:cNvSpPr txBox="1"/>
                <p:nvPr/>
              </p:nvSpPr>
              <p:spPr>
                <a:xfrm>
                  <a:off x="4214031" y="2382969"/>
                  <a:ext cx="957313" cy="359457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lim>
                                <m: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1750"/>
                </a:p>
              </p:txBody>
            </p:sp>
          </mc:Choice>
          <mc:Fallback>
            <p:sp>
              <p:nvSpPr>
                <p:cNvPr id="141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031" y="2382969"/>
                  <a:ext cx="957313" cy="359457"/>
                </a:xfrm>
                <a:prstGeom prst="rect">
                  <a:avLst/>
                </a:prstGeom>
                <a:blipFill>
                  <a:blip r:embed="rId10"/>
                  <a:stretch>
                    <a:fillRect l="-11940" r="-17910" b="-2758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Line"/>
            <p:cNvSpPr/>
            <p:nvPr/>
          </p:nvSpPr>
          <p:spPr>
            <a:xfrm flipV="1">
              <a:off x="2300123" y="3772871"/>
              <a:ext cx="1" cy="1623439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43" name="Line"/>
            <p:cNvSpPr/>
            <p:nvPr/>
          </p:nvSpPr>
          <p:spPr>
            <a:xfrm>
              <a:off x="8521156" y="4648273"/>
              <a:ext cx="1251289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44" name="Line"/>
            <p:cNvSpPr/>
            <p:nvPr/>
          </p:nvSpPr>
          <p:spPr>
            <a:xfrm flipV="1">
              <a:off x="9762040" y="3919176"/>
              <a:ext cx="1" cy="745007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45" name="Practitioner"/>
            <p:cNvSpPr txBox="1"/>
            <p:nvPr/>
          </p:nvSpPr>
          <p:spPr>
            <a:xfrm>
              <a:off x="7267336" y="3588827"/>
              <a:ext cx="655629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Practitioner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Equation"/>
                <p:cNvSpPr txBox="1"/>
                <p:nvPr/>
              </p:nvSpPr>
              <p:spPr>
                <a:xfrm>
                  <a:off x="9927918" y="5267845"/>
                  <a:ext cx="1277657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14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7918" y="5267845"/>
                  <a:ext cx="1277657" cy="346249"/>
                </a:xfrm>
                <a:prstGeom prst="rect">
                  <a:avLst/>
                </a:prstGeom>
                <a:blipFill>
                  <a:blip r:embed="rId11"/>
                  <a:stretch>
                    <a:fillRect l="-12360" r="-16854" b="-40741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Line"/>
            <p:cNvSpPr/>
            <p:nvPr/>
          </p:nvSpPr>
          <p:spPr>
            <a:xfrm>
              <a:off x="5030386" y="1759254"/>
              <a:ext cx="2825965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48" name="Line"/>
            <p:cNvSpPr/>
            <p:nvPr/>
          </p:nvSpPr>
          <p:spPr>
            <a:xfrm flipV="1">
              <a:off x="7874275" y="1746554"/>
              <a:ext cx="1" cy="63500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49" name="Coins"/>
            <p:cNvSpPr/>
            <p:nvPr/>
          </p:nvSpPr>
          <p:spPr>
            <a:xfrm>
              <a:off x="1928735" y="5573144"/>
              <a:ext cx="742776" cy="74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0" name="Model Dataset"/>
            <p:cNvSpPr txBox="1"/>
            <p:nvPr/>
          </p:nvSpPr>
          <p:spPr>
            <a:xfrm>
              <a:off x="7197435" y="5188891"/>
              <a:ext cx="815929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Model Dataset</a:t>
              </a:r>
            </a:p>
          </p:txBody>
        </p:sp>
        <p:sp>
          <p:nvSpPr>
            <p:cNvPr id="151" name="Line"/>
            <p:cNvSpPr/>
            <p:nvPr/>
          </p:nvSpPr>
          <p:spPr>
            <a:xfrm flipV="1">
              <a:off x="9762040" y="4635926"/>
              <a:ext cx="1" cy="1316565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2" name="Line"/>
            <p:cNvSpPr/>
            <p:nvPr/>
          </p:nvSpPr>
          <p:spPr>
            <a:xfrm>
              <a:off x="2920299" y="5945647"/>
              <a:ext cx="6850765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4" name="Line"/>
            <p:cNvSpPr/>
            <p:nvPr/>
          </p:nvSpPr>
          <p:spPr>
            <a:xfrm>
              <a:off x="6765458" y="4648273"/>
              <a:ext cx="365543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5" name="Line"/>
            <p:cNvSpPr/>
            <p:nvPr/>
          </p:nvSpPr>
          <p:spPr>
            <a:xfrm>
              <a:off x="4147312" y="4654976"/>
              <a:ext cx="610973" cy="1"/>
            </a:xfrm>
            <a:prstGeom prst="line">
              <a:avLst/>
            </a:prstGeom>
            <a:ln w="762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6" name="Line"/>
            <p:cNvSpPr/>
            <p:nvPr/>
          </p:nvSpPr>
          <p:spPr>
            <a:xfrm flipV="1">
              <a:off x="4119633" y="3738843"/>
              <a:ext cx="1" cy="873326"/>
            </a:xfrm>
            <a:prstGeom prst="line">
              <a:avLst/>
            </a:prstGeom>
            <a:ln w="76200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7" name="Update"/>
            <p:cNvSpPr txBox="1"/>
            <p:nvPr/>
          </p:nvSpPr>
          <p:spPr>
            <a:xfrm>
              <a:off x="3209643" y="4070188"/>
              <a:ext cx="444032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Update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Equation"/>
                <p:cNvSpPr txBox="1"/>
                <p:nvPr/>
              </p:nvSpPr>
              <p:spPr>
                <a:xfrm>
                  <a:off x="3580331" y="4339767"/>
                  <a:ext cx="184153" cy="253916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sz="1650"/>
                </a:p>
              </p:txBody>
            </p:sp>
          </mc:Choice>
          <mc:Fallback>
            <p:sp>
              <p:nvSpPr>
                <p:cNvPr id="158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331" y="4339767"/>
                  <a:ext cx="184153" cy="253916"/>
                </a:xfrm>
                <a:prstGeom prst="rect">
                  <a:avLst/>
                </a:prstGeom>
                <a:blipFill>
                  <a:blip r:embed="rId12"/>
                  <a:stretch>
                    <a:fillRect l="-28571" r="-21429" b="-4762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Y/N"/>
            <p:cNvSpPr txBox="1"/>
            <p:nvPr/>
          </p:nvSpPr>
          <p:spPr>
            <a:xfrm>
              <a:off x="4248153" y="4338495"/>
              <a:ext cx="264496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Y/N</a:t>
              </a:r>
            </a:p>
          </p:txBody>
        </p:sp>
        <p:sp>
          <p:nvSpPr>
            <p:cNvPr id="160" name="Preprocessing"/>
            <p:cNvSpPr/>
            <p:nvPr/>
          </p:nvSpPr>
          <p:spPr>
            <a:xfrm>
              <a:off x="1671177" y="2859102"/>
              <a:ext cx="1257893" cy="635001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400"/>
                <a:t>Preprocessing</a:t>
              </a:r>
            </a:p>
          </p:txBody>
        </p:sp>
        <p:sp>
          <p:nvSpPr>
            <p:cNvPr id="161" name="Line"/>
            <p:cNvSpPr/>
            <p:nvPr/>
          </p:nvSpPr>
          <p:spPr>
            <a:xfrm>
              <a:off x="3000135" y="3166283"/>
              <a:ext cx="43928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62" name="Patient history"/>
            <p:cNvSpPr txBox="1"/>
            <p:nvPr/>
          </p:nvSpPr>
          <p:spPr>
            <a:xfrm>
              <a:off x="706350" y="4479273"/>
              <a:ext cx="803105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Patient history</a:t>
              </a:r>
            </a:p>
          </p:txBody>
        </p:sp>
        <p:pic>
          <p:nvPicPr>
            <p:cNvPr id="163" name="noun_Doctor_1235317-e1538864716153.png" descr="noun_Doctor_1235317-e1538864716153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350906" y="2556789"/>
              <a:ext cx="894390" cy="92919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64" name="noun_Doctor_1235317-e1538864716153.png" descr="noun_Doctor_1235317-e1538864716153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60950" y="4387163"/>
              <a:ext cx="801843" cy="83304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5" name="Analyst"/>
            <p:cNvSpPr txBox="1"/>
            <p:nvPr/>
          </p:nvSpPr>
          <p:spPr>
            <a:xfrm>
              <a:off x="5408305" y="5376100"/>
              <a:ext cx="450444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Analyst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5184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- Model trained using data up to time     - Patient features up to and at time     - Prediction   and its uncertainty     - Interpretation of model decision   - Practitioner’s decision   - Treatment outcome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963471" y="154705"/>
                <a:ext cx="4366188" cy="2144300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SzTx/>
                  <a:buNone/>
                  <a:defRPr sz="3200"/>
                </a:pPr>
                <a14:m>
                  <m:oMath xmlns:m="http://schemas.openxmlformats.org/officeDocument/2006/math">
                    <m:r>
                      <a:rPr lang="en-GB" sz="1975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>
                    <a:solidFill>
                      <a:schemeClr val="bg1"/>
                    </a:solidFill>
                  </a:rPr>
                  <a:t> - Model trained using data up to time </a:t>
                </a:r>
                <a14:m>
                  <m:oMath xmlns:m="http://schemas.openxmlformats.org/officeDocument/2006/math">
                    <m:r>
                      <a:rPr lang="en-GB" sz="18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GB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- </a:t>
                </a:r>
                <a:r>
                  <a:rPr lang="en-GB" dirty="0">
                    <a:solidFill>
                      <a:schemeClr val="bg1"/>
                    </a:solidFill>
                  </a:rPr>
                  <a:t>Patient features up to and at time </a:t>
                </a:r>
                <a14:m>
                  <m:oMath xmlns:m="http://schemas.openxmlformats.org/officeDocument/2006/math">
                    <m:r>
                      <a:rPr lang="en-GB" sz="1875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875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875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GB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1875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ar-AE" sz="1875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ar-AE" sz="1875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lim>
                            <m:r>
                              <a:rPr lang="ar-AE" sz="1875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lang="ar-AE" sz="187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sz="1875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187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7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 sz="187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- </a:t>
                </a:r>
                <a:r>
                  <a:rPr lang="en-GB" dirty="0">
                    <a:solidFill>
                      <a:schemeClr val="bg1"/>
                    </a:solidFill>
                  </a:rPr>
                  <a:t>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25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ar-AE" sz="1825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ar-AE" sz="1825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lim>
                            <m:r>
                              <a:rPr lang="ar-AE" sz="1825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lang="ar-AE" sz="182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GB" dirty="0">
                    <a:solidFill>
                      <a:schemeClr val="bg1"/>
                    </a:solidFill>
                  </a:rPr>
                  <a:t>and its uncertainty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95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9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 sz="19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br>
                  <a:rPr lang="ar-AE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185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ar-AE" sz="18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- </a:t>
                </a:r>
                <a:r>
                  <a:rPr lang="en-GB" dirty="0">
                    <a:solidFill>
                      <a:schemeClr val="bg1"/>
                    </a:solidFill>
                  </a:rPr>
                  <a:t>Interpretation of model decision</a:t>
                </a:r>
                <a:br>
                  <a:rPr lang="en-GB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- </a:t>
                </a:r>
                <a:r>
                  <a:rPr lang="en-GB" dirty="0">
                    <a:solidFill>
                      <a:schemeClr val="bg1"/>
                    </a:solidFill>
                  </a:rPr>
                  <a:t>Practitioner’s decision</a:t>
                </a:r>
                <a:br>
                  <a:rPr lang="en-GB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2025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2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ar-AE" sz="202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- </a:t>
                </a:r>
                <a:r>
                  <a:rPr lang="en-GB" dirty="0">
                    <a:solidFill>
                      <a:schemeClr val="bg1"/>
                    </a:solidFill>
                  </a:rPr>
                  <a:t>Treatment </a:t>
                </a:r>
                <a:r>
                  <a:rPr dirty="0"/>
                  <a:t>outcome</a:t>
                </a:r>
              </a:p>
            </p:txBody>
          </p:sp>
        </mc:Choice>
        <mc:Fallback>
          <p:sp>
            <p:nvSpPr>
              <p:cNvPr id="243" name="- Model trained using data up to time     - Patient features up to and at time     - Prediction   and its uncertainty     - Interpretation of model decision   - Practitioner’s decision   - Treatment outcome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63471" y="154705"/>
                <a:ext cx="4366188" cy="2144300"/>
              </a:xfrm>
              <a:prstGeom prst="rect">
                <a:avLst/>
              </a:prstGeom>
              <a:blipFill>
                <a:blip r:embed="rId3"/>
                <a:stretch>
                  <a:fillRect t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Equation"/>
              <p:cNvSpPr txBox="1"/>
              <p:nvPr/>
            </p:nvSpPr>
            <p:spPr>
              <a:xfrm>
                <a:off x="3108982" y="2840291"/>
                <a:ext cx="341825" cy="3462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sz="2250"/>
              </a:p>
            </p:txBody>
          </p:sp>
        </mc:Choice>
        <mc:Fallback>
          <p:sp>
            <p:nvSpPr>
              <p:cNvPr id="20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82" y="2840291"/>
                <a:ext cx="341825" cy="346249"/>
              </a:xfrm>
              <a:prstGeom prst="rect">
                <a:avLst/>
              </a:prstGeom>
              <a:blipFill>
                <a:blip r:embed="rId4"/>
                <a:stretch>
                  <a:fillRect l="-7143" b="-178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Equation"/>
              <p:cNvSpPr txBox="1"/>
              <p:nvPr/>
            </p:nvSpPr>
            <p:spPr>
              <a:xfrm>
                <a:off x="6275098" y="1443198"/>
                <a:ext cx="282834" cy="3462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sz="2250"/>
              </a:p>
            </p:txBody>
          </p:sp>
        </mc:Choice>
        <mc:Fallback>
          <p:sp>
            <p:nvSpPr>
              <p:cNvPr id="20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098" y="1443198"/>
                <a:ext cx="282834" cy="346249"/>
              </a:xfrm>
              <a:prstGeom prst="rect">
                <a:avLst/>
              </a:prstGeom>
              <a:blipFill>
                <a:blip r:embed="rId5"/>
                <a:stretch>
                  <a:fillRect l="-17391" r="-4348" b="-178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Face Mask"/>
          <p:cNvSpPr/>
          <p:nvPr/>
        </p:nvSpPr>
        <p:spPr>
          <a:xfrm>
            <a:off x="293067" y="2729621"/>
            <a:ext cx="742776" cy="873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extrusionOk="0">
                <a:moveTo>
                  <a:pt x="9010" y="0"/>
                </a:moveTo>
                <a:cubicBezTo>
                  <a:pt x="3015" y="0"/>
                  <a:pt x="0" y="3300"/>
                  <a:pt x="0" y="7254"/>
                </a:cubicBezTo>
                <a:cubicBezTo>
                  <a:pt x="0" y="11209"/>
                  <a:pt x="2709" y="14266"/>
                  <a:pt x="3213" y="17025"/>
                </a:cubicBezTo>
                <a:cubicBezTo>
                  <a:pt x="3716" y="19784"/>
                  <a:pt x="1408" y="21600"/>
                  <a:pt x="1408" y="21600"/>
                </a:cubicBezTo>
                <a:lnTo>
                  <a:pt x="13061" y="21600"/>
                </a:lnTo>
                <a:cubicBezTo>
                  <a:pt x="13694" y="18694"/>
                  <a:pt x="14817" y="18738"/>
                  <a:pt x="15896" y="18789"/>
                </a:cubicBezTo>
                <a:lnTo>
                  <a:pt x="7700" y="13852"/>
                </a:lnTo>
                <a:cubicBezTo>
                  <a:pt x="7698" y="13851"/>
                  <a:pt x="7698" y="13850"/>
                  <a:pt x="7696" y="13849"/>
                </a:cubicBezTo>
                <a:cubicBezTo>
                  <a:pt x="6756" y="13262"/>
                  <a:pt x="6248" y="12285"/>
                  <a:pt x="6372" y="11298"/>
                </a:cubicBezTo>
                <a:cubicBezTo>
                  <a:pt x="6471" y="10505"/>
                  <a:pt x="6965" y="9785"/>
                  <a:pt x="7728" y="9321"/>
                </a:cubicBezTo>
                <a:cubicBezTo>
                  <a:pt x="8490" y="8857"/>
                  <a:pt x="9450" y="8694"/>
                  <a:pt x="10362" y="8871"/>
                </a:cubicBezTo>
                <a:cubicBezTo>
                  <a:pt x="10368" y="8872"/>
                  <a:pt x="10373" y="8873"/>
                  <a:pt x="10378" y="8874"/>
                </a:cubicBezTo>
                <a:lnTo>
                  <a:pt x="15578" y="10074"/>
                </a:lnTo>
                <a:lnTo>
                  <a:pt x="19698" y="9235"/>
                </a:lnTo>
                <a:cubicBezTo>
                  <a:pt x="19508" y="8969"/>
                  <a:pt x="19330" y="8726"/>
                  <a:pt x="19176" y="8519"/>
                </a:cubicBezTo>
                <a:cubicBezTo>
                  <a:pt x="18457" y="7554"/>
                  <a:pt x="19619" y="7038"/>
                  <a:pt x="19260" y="5996"/>
                </a:cubicBezTo>
                <a:cubicBezTo>
                  <a:pt x="18360" y="2409"/>
                  <a:pt x="15704" y="0"/>
                  <a:pt x="9010" y="0"/>
                </a:cubicBezTo>
                <a:close/>
                <a:moveTo>
                  <a:pt x="9658" y="9487"/>
                </a:moveTo>
                <a:cubicBezTo>
                  <a:pt x="9138" y="9482"/>
                  <a:pt x="8626" y="9618"/>
                  <a:pt x="8196" y="9879"/>
                </a:cubicBezTo>
                <a:cubicBezTo>
                  <a:pt x="7621" y="10229"/>
                  <a:pt x="7249" y="10772"/>
                  <a:pt x="7174" y="11371"/>
                </a:cubicBezTo>
                <a:cubicBezTo>
                  <a:pt x="7081" y="12114"/>
                  <a:pt x="7461" y="12851"/>
                  <a:pt x="8168" y="13294"/>
                </a:cubicBezTo>
                <a:lnTo>
                  <a:pt x="11611" y="15367"/>
                </a:lnTo>
                <a:cubicBezTo>
                  <a:pt x="12979" y="14854"/>
                  <a:pt x="13973" y="13890"/>
                  <a:pt x="14570" y="12501"/>
                </a:cubicBezTo>
                <a:cubicBezTo>
                  <a:pt x="14900" y="11732"/>
                  <a:pt x="15016" y="11028"/>
                  <a:pt x="15056" y="10666"/>
                </a:cubicBezTo>
                <a:lnTo>
                  <a:pt x="10176" y="9539"/>
                </a:lnTo>
                <a:cubicBezTo>
                  <a:pt x="10004" y="9506"/>
                  <a:pt x="9831" y="9488"/>
                  <a:pt x="9658" y="9487"/>
                </a:cubicBezTo>
                <a:close/>
                <a:moveTo>
                  <a:pt x="19980" y="9947"/>
                </a:moveTo>
                <a:cubicBezTo>
                  <a:pt x="19928" y="9952"/>
                  <a:pt x="19876" y="9964"/>
                  <a:pt x="19827" y="9987"/>
                </a:cubicBezTo>
                <a:cubicBezTo>
                  <a:pt x="19633" y="10080"/>
                  <a:pt x="19566" y="10290"/>
                  <a:pt x="19675" y="10456"/>
                </a:cubicBezTo>
                <a:lnTo>
                  <a:pt x="20669" y="11971"/>
                </a:lnTo>
                <a:lnTo>
                  <a:pt x="19724" y="12854"/>
                </a:lnTo>
                <a:cubicBezTo>
                  <a:pt x="19648" y="12926"/>
                  <a:pt x="19610" y="13022"/>
                  <a:pt x="19621" y="13118"/>
                </a:cubicBezTo>
                <a:cubicBezTo>
                  <a:pt x="19625" y="13152"/>
                  <a:pt x="19969" y="16550"/>
                  <a:pt x="17163" y="18097"/>
                </a:cubicBezTo>
                <a:cubicBezTo>
                  <a:pt x="16976" y="18200"/>
                  <a:pt x="16923" y="18413"/>
                  <a:pt x="17044" y="18573"/>
                </a:cubicBezTo>
                <a:cubicBezTo>
                  <a:pt x="17121" y="18674"/>
                  <a:pt x="17249" y="18730"/>
                  <a:pt x="17381" y="18730"/>
                </a:cubicBezTo>
                <a:cubicBezTo>
                  <a:pt x="17456" y="18730"/>
                  <a:pt x="17532" y="18711"/>
                  <a:pt x="17600" y="18674"/>
                </a:cubicBezTo>
                <a:cubicBezTo>
                  <a:pt x="18936" y="17937"/>
                  <a:pt x="19850" y="16729"/>
                  <a:pt x="20238" y="15178"/>
                </a:cubicBezTo>
                <a:cubicBezTo>
                  <a:pt x="20462" y="14285"/>
                  <a:pt x="20452" y="13526"/>
                  <a:pt x="20435" y="13209"/>
                </a:cubicBezTo>
                <a:lnTo>
                  <a:pt x="21462" y="12250"/>
                </a:lnTo>
                <a:cubicBezTo>
                  <a:pt x="21578" y="12141"/>
                  <a:pt x="21600" y="11980"/>
                  <a:pt x="21515" y="11851"/>
                </a:cubicBezTo>
                <a:lnTo>
                  <a:pt x="20377" y="10119"/>
                </a:lnTo>
                <a:cubicBezTo>
                  <a:pt x="20296" y="9995"/>
                  <a:pt x="20136" y="9932"/>
                  <a:pt x="19980" y="994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09" name="Line"/>
          <p:cNvSpPr/>
          <p:nvPr/>
        </p:nvSpPr>
        <p:spPr>
          <a:xfrm>
            <a:off x="1133392" y="3226849"/>
            <a:ext cx="439281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Model"/>
              <p:cNvSpPr/>
              <p:nvPr/>
            </p:nvSpPr>
            <p:spPr>
              <a:xfrm>
                <a:off x="3473699" y="2848783"/>
                <a:ext cx="1257893" cy="635001"/>
              </a:xfrm>
              <a:prstGeom prst="roundRect">
                <a:avLst>
                  <a:gd name="adj" fmla="val 15000"/>
                </a:avLst>
              </a:prstGeom>
              <a:solidFill>
                <a:schemeClr val="accent1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5719" tIns="35719" rIns="35719" bIns="35719" anchor="ctr"/>
              <a:lstStyle/>
              <a:p>
                <a:pPr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rPr sz="1400"/>
                  <a:t>Model </a:t>
                </a:r>
              </a:p>
              <a:p>
                <a:pPr>
                  <a:defRPr sz="28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1725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sz="1400"/>
              </a:p>
            </p:txBody>
          </p:sp>
        </mc:Choice>
        <mc:Fallback>
          <p:sp>
            <p:nvSpPr>
              <p:cNvPr id="210" name="Mod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699" y="2848783"/>
                <a:ext cx="1257893" cy="635001"/>
              </a:xfrm>
              <a:prstGeom prst="roundRect">
                <a:avLst>
                  <a:gd name="adj" fmla="val 15000"/>
                </a:avLst>
              </a:prstGeom>
              <a:blipFill>
                <a:blip r:embed="rId6"/>
                <a:stretch>
                  <a:fillRect l="-4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Interpreter"/>
              <p:cNvSpPr/>
              <p:nvPr/>
            </p:nvSpPr>
            <p:spPr>
              <a:xfrm>
                <a:off x="3490687" y="1423052"/>
                <a:ext cx="1257893" cy="635001"/>
              </a:xfrm>
              <a:prstGeom prst="roundRect">
                <a:avLst>
                  <a:gd name="adj" fmla="val 15000"/>
                </a:avLst>
              </a:prstGeom>
              <a:solidFill>
                <a:schemeClr val="accent1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5719" tIns="35719" rIns="35719" bIns="35719" anchor="ctr"/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rPr sz="1500"/>
                  <a:t>Interpreter </a:t>
                </a:r>
                <a14:m>
                  <m:oMath xmlns:m="http://schemas.openxmlformats.org/officeDocument/2006/math">
                    <m:r>
                      <a:rPr sz="1875" i="1">
                        <a:solidFill>
                          <a:srgbClr val="FEFEFE"/>
                        </a:solidFill>
                        <a:latin typeface="Cambria Math" panose="02040503050406030204" pitchFamily="18" charset="0"/>
                      </a:rPr>
                      <m:t>ℐ</m:t>
                    </m:r>
                  </m:oMath>
                </a14:m>
                <a:endParaRPr sz="1500"/>
              </a:p>
            </p:txBody>
          </p:sp>
        </mc:Choice>
        <mc:Fallback>
          <p:sp>
            <p:nvSpPr>
              <p:cNvPr id="211" name="Interpreter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687" y="1423052"/>
                <a:ext cx="1257893" cy="635001"/>
              </a:xfrm>
              <a:prstGeom prst="roundRect">
                <a:avLst>
                  <a:gd name="adj" fmla="val 15000"/>
                </a:avLst>
              </a:prstGeom>
              <a:blipFill>
                <a:blip r:embed="rId7"/>
                <a:stretch>
                  <a:fillRect l="-4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Performance…"/>
          <p:cNvSpPr/>
          <p:nvPr/>
        </p:nvSpPr>
        <p:spPr>
          <a:xfrm>
            <a:off x="5045690" y="4147927"/>
            <a:ext cx="1370959" cy="873326"/>
          </a:xfrm>
          <a:prstGeom prst="roundRect">
            <a:avLst>
              <a:gd name="adj" fmla="val 1188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00"/>
              <a:t>Performance 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500"/>
              <a:t>Monitoring</a:t>
            </a:r>
          </a:p>
        </p:txBody>
      </p:sp>
      <p:sp>
        <p:nvSpPr>
          <p:cNvPr id="213" name="Coins"/>
          <p:cNvSpPr/>
          <p:nvPr/>
        </p:nvSpPr>
        <p:spPr>
          <a:xfrm>
            <a:off x="7570350" y="4274515"/>
            <a:ext cx="742776" cy="745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14" name="EHR"/>
          <p:cNvSpPr txBox="1"/>
          <p:nvPr/>
        </p:nvSpPr>
        <p:spPr>
          <a:xfrm>
            <a:off x="2046752" y="6408425"/>
            <a:ext cx="315792" cy="21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900"/>
              <a:t>EHR</a:t>
            </a:r>
          </a:p>
        </p:txBody>
      </p:sp>
      <p:sp>
        <p:nvSpPr>
          <p:cNvPr id="215" name="Line"/>
          <p:cNvSpPr/>
          <p:nvPr/>
        </p:nvSpPr>
        <p:spPr>
          <a:xfrm>
            <a:off x="8187700" y="3190572"/>
            <a:ext cx="104515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Equation"/>
              <p:cNvSpPr txBox="1"/>
              <p:nvPr/>
            </p:nvSpPr>
            <p:spPr>
              <a:xfrm>
                <a:off x="8551732" y="2878391"/>
                <a:ext cx="343940" cy="3462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2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sz="2250"/>
              </a:p>
            </p:txBody>
          </p:sp>
        </mc:Choice>
        <mc:Fallback>
          <p:sp>
            <p:nvSpPr>
              <p:cNvPr id="21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732" y="2878391"/>
                <a:ext cx="343940" cy="346249"/>
              </a:xfrm>
              <a:prstGeom prst="rect">
                <a:avLst/>
              </a:prstGeom>
              <a:blipFill>
                <a:blip r:embed="rId8"/>
                <a:stretch>
                  <a:fillRect l="-14286" r="-3571" b="-2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Face Mask"/>
          <p:cNvSpPr/>
          <p:nvPr/>
        </p:nvSpPr>
        <p:spPr>
          <a:xfrm>
            <a:off x="9390652" y="2765340"/>
            <a:ext cx="742776" cy="873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extrusionOk="0">
                <a:moveTo>
                  <a:pt x="9010" y="0"/>
                </a:moveTo>
                <a:cubicBezTo>
                  <a:pt x="3015" y="0"/>
                  <a:pt x="0" y="3300"/>
                  <a:pt x="0" y="7254"/>
                </a:cubicBezTo>
                <a:cubicBezTo>
                  <a:pt x="0" y="11209"/>
                  <a:pt x="2709" y="14266"/>
                  <a:pt x="3213" y="17025"/>
                </a:cubicBezTo>
                <a:cubicBezTo>
                  <a:pt x="3716" y="19784"/>
                  <a:pt x="1408" y="21600"/>
                  <a:pt x="1408" y="21600"/>
                </a:cubicBezTo>
                <a:lnTo>
                  <a:pt x="13061" y="21600"/>
                </a:lnTo>
                <a:cubicBezTo>
                  <a:pt x="13694" y="18694"/>
                  <a:pt x="14817" y="18738"/>
                  <a:pt x="15896" y="18789"/>
                </a:cubicBezTo>
                <a:lnTo>
                  <a:pt x="7700" y="13852"/>
                </a:lnTo>
                <a:cubicBezTo>
                  <a:pt x="7698" y="13851"/>
                  <a:pt x="7698" y="13850"/>
                  <a:pt x="7696" y="13849"/>
                </a:cubicBezTo>
                <a:cubicBezTo>
                  <a:pt x="6756" y="13262"/>
                  <a:pt x="6248" y="12285"/>
                  <a:pt x="6372" y="11298"/>
                </a:cubicBezTo>
                <a:cubicBezTo>
                  <a:pt x="6471" y="10505"/>
                  <a:pt x="6965" y="9785"/>
                  <a:pt x="7728" y="9321"/>
                </a:cubicBezTo>
                <a:cubicBezTo>
                  <a:pt x="8490" y="8857"/>
                  <a:pt x="9450" y="8694"/>
                  <a:pt x="10362" y="8871"/>
                </a:cubicBezTo>
                <a:cubicBezTo>
                  <a:pt x="10368" y="8872"/>
                  <a:pt x="10373" y="8873"/>
                  <a:pt x="10378" y="8874"/>
                </a:cubicBezTo>
                <a:lnTo>
                  <a:pt x="15578" y="10074"/>
                </a:lnTo>
                <a:lnTo>
                  <a:pt x="19698" y="9235"/>
                </a:lnTo>
                <a:cubicBezTo>
                  <a:pt x="19508" y="8969"/>
                  <a:pt x="19330" y="8726"/>
                  <a:pt x="19176" y="8519"/>
                </a:cubicBezTo>
                <a:cubicBezTo>
                  <a:pt x="18457" y="7554"/>
                  <a:pt x="19619" y="7038"/>
                  <a:pt x="19260" y="5996"/>
                </a:cubicBezTo>
                <a:cubicBezTo>
                  <a:pt x="18360" y="2409"/>
                  <a:pt x="15704" y="0"/>
                  <a:pt x="9010" y="0"/>
                </a:cubicBezTo>
                <a:close/>
                <a:moveTo>
                  <a:pt x="9658" y="9487"/>
                </a:moveTo>
                <a:cubicBezTo>
                  <a:pt x="9138" y="9482"/>
                  <a:pt x="8626" y="9618"/>
                  <a:pt x="8196" y="9879"/>
                </a:cubicBezTo>
                <a:cubicBezTo>
                  <a:pt x="7621" y="10229"/>
                  <a:pt x="7249" y="10772"/>
                  <a:pt x="7174" y="11371"/>
                </a:cubicBezTo>
                <a:cubicBezTo>
                  <a:pt x="7081" y="12114"/>
                  <a:pt x="7461" y="12851"/>
                  <a:pt x="8168" y="13294"/>
                </a:cubicBezTo>
                <a:lnTo>
                  <a:pt x="11611" y="15367"/>
                </a:lnTo>
                <a:cubicBezTo>
                  <a:pt x="12979" y="14854"/>
                  <a:pt x="13973" y="13890"/>
                  <a:pt x="14570" y="12501"/>
                </a:cubicBezTo>
                <a:cubicBezTo>
                  <a:pt x="14900" y="11732"/>
                  <a:pt x="15016" y="11028"/>
                  <a:pt x="15056" y="10666"/>
                </a:cubicBezTo>
                <a:lnTo>
                  <a:pt x="10176" y="9539"/>
                </a:lnTo>
                <a:cubicBezTo>
                  <a:pt x="10004" y="9506"/>
                  <a:pt x="9831" y="9488"/>
                  <a:pt x="9658" y="9487"/>
                </a:cubicBezTo>
                <a:close/>
                <a:moveTo>
                  <a:pt x="19980" y="9947"/>
                </a:moveTo>
                <a:cubicBezTo>
                  <a:pt x="19928" y="9952"/>
                  <a:pt x="19876" y="9964"/>
                  <a:pt x="19827" y="9987"/>
                </a:cubicBezTo>
                <a:cubicBezTo>
                  <a:pt x="19633" y="10080"/>
                  <a:pt x="19566" y="10290"/>
                  <a:pt x="19675" y="10456"/>
                </a:cubicBezTo>
                <a:lnTo>
                  <a:pt x="20669" y="11971"/>
                </a:lnTo>
                <a:lnTo>
                  <a:pt x="19724" y="12854"/>
                </a:lnTo>
                <a:cubicBezTo>
                  <a:pt x="19648" y="12926"/>
                  <a:pt x="19610" y="13022"/>
                  <a:pt x="19621" y="13118"/>
                </a:cubicBezTo>
                <a:cubicBezTo>
                  <a:pt x="19625" y="13152"/>
                  <a:pt x="19969" y="16550"/>
                  <a:pt x="17163" y="18097"/>
                </a:cubicBezTo>
                <a:cubicBezTo>
                  <a:pt x="16976" y="18200"/>
                  <a:pt x="16923" y="18413"/>
                  <a:pt x="17044" y="18573"/>
                </a:cubicBezTo>
                <a:cubicBezTo>
                  <a:pt x="17121" y="18674"/>
                  <a:pt x="17249" y="18730"/>
                  <a:pt x="17381" y="18730"/>
                </a:cubicBezTo>
                <a:cubicBezTo>
                  <a:pt x="17456" y="18730"/>
                  <a:pt x="17532" y="18711"/>
                  <a:pt x="17600" y="18674"/>
                </a:cubicBezTo>
                <a:cubicBezTo>
                  <a:pt x="18936" y="17937"/>
                  <a:pt x="19850" y="16729"/>
                  <a:pt x="20238" y="15178"/>
                </a:cubicBezTo>
                <a:cubicBezTo>
                  <a:pt x="20462" y="14285"/>
                  <a:pt x="20452" y="13526"/>
                  <a:pt x="20435" y="13209"/>
                </a:cubicBezTo>
                <a:lnTo>
                  <a:pt x="21462" y="12250"/>
                </a:lnTo>
                <a:cubicBezTo>
                  <a:pt x="21578" y="12141"/>
                  <a:pt x="21600" y="11980"/>
                  <a:pt x="21515" y="11851"/>
                </a:cubicBezTo>
                <a:lnTo>
                  <a:pt x="20377" y="10119"/>
                </a:lnTo>
                <a:cubicBezTo>
                  <a:pt x="20296" y="9995"/>
                  <a:pt x="20136" y="9932"/>
                  <a:pt x="19980" y="994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18" name="Line"/>
          <p:cNvSpPr/>
          <p:nvPr/>
        </p:nvSpPr>
        <p:spPr>
          <a:xfrm>
            <a:off x="4981949" y="3166283"/>
            <a:ext cx="229107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Equation"/>
              <p:cNvSpPr txBox="1"/>
              <p:nvPr/>
            </p:nvSpPr>
            <p:spPr>
              <a:xfrm>
                <a:off x="5403707" y="2825640"/>
                <a:ext cx="1112484" cy="39030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1900"/>
              </a:p>
            </p:txBody>
          </p:sp>
        </mc:Choice>
        <mc:Fallback>
          <p:sp>
            <p:nvSpPr>
              <p:cNvPr id="21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07" y="2825640"/>
                <a:ext cx="1112484" cy="390300"/>
              </a:xfrm>
              <a:prstGeom prst="rect">
                <a:avLst/>
              </a:prstGeom>
              <a:blipFill>
                <a:blip r:embed="rId9"/>
                <a:stretch>
                  <a:fillRect l="-5618" r="-5618" b="-25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Line"/>
          <p:cNvSpPr/>
          <p:nvPr/>
        </p:nvSpPr>
        <p:spPr>
          <a:xfrm flipV="1">
            <a:off x="4119633" y="2170755"/>
            <a:ext cx="1" cy="540274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Equation"/>
              <p:cNvSpPr txBox="1"/>
              <p:nvPr/>
            </p:nvSpPr>
            <p:spPr>
              <a:xfrm>
                <a:off x="4214031" y="2382969"/>
                <a:ext cx="957313" cy="35945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sz="1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sz="1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1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1750"/>
              </a:p>
            </p:txBody>
          </p:sp>
        </mc:Choice>
        <mc:Fallback>
          <p:sp>
            <p:nvSpPr>
              <p:cNvPr id="22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31" y="2382969"/>
                <a:ext cx="957313" cy="359457"/>
              </a:xfrm>
              <a:prstGeom prst="rect">
                <a:avLst/>
              </a:prstGeom>
              <a:blipFill>
                <a:blip r:embed="rId10"/>
                <a:stretch>
                  <a:fillRect l="-6579" r="-6579" b="-2413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Line"/>
          <p:cNvSpPr/>
          <p:nvPr/>
        </p:nvSpPr>
        <p:spPr>
          <a:xfrm flipV="1">
            <a:off x="2300123" y="3772871"/>
            <a:ext cx="1" cy="1623439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23" name="Line"/>
          <p:cNvSpPr/>
          <p:nvPr/>
        </p:nvSpPr>
        <p:spPr>
          <a:xfrm>
            <a:off x="8521156" y="4648273"/>
            <a:ext cx="125128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24" name="Line"/>
          <p:cNvSpPr/>
          <p:nvPr/>
        </p:nvSpPr>
        <p:spPr>
          <a:xfrm flipV="1">
            <a:off x="9762040" y="3919176"/>
            <a:ext cx="1" cy="74500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25" name="Practitioner"/>
          <p:cNvSpPr txBox="1"/>
          <p:nvPr/>
        </p:nvSpPr>
        <p:spPr>
          <a:xfrm>
            <a:off x="7026036" y="3712500"/>
            <a:ext cx="655629" cy="21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900"/>
              <a:t>Practitioner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Equation"/>
              <p:cNvSpPr txBox="1"/>
              <p:nvPr/>
            </p:nvSpPr>
            <p:spPr>
              <a:xfrm>
                <a:off x="9927918" y="5267845"/>
                <a:ext cx="1277657" cy="3462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50"/>
              </a:p>
            </p:txBody>
          </p:sp>
        </mc:Choice>
        <mc:Fallback>
          <p:sp>
            <p:nvSpPr>
              <p:cNvPr id="22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18" y="5267845"/>
                <a:ext cx="1277657" cy="346249"/>
              </a:xfrm>
              <a:prstGeom prst="rect">
                <a:avLst/>
              </a:prstGeom>
              <a:blipFill>
                <a:blip r:embed="rId11"/>
                <a:stretch>
                  <a:fillRect l="-6931" r="-6931" b="-3571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Line"/>
          <p:cNvSpPr/>
          <p:nvPr/>
        </p:nvSpPr>
        <p:spPr>
          <a:xfrm>
            <a:off x="4833536" y="1759254"/>
            <a:ext cx="282596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28" name="Line"/>
          <p:cNvSpPr/>
          <p:nvPr/>
        </p:nvSpPr>
        <p:spPr>
          <a:xfrm flipV="1">
            <a:off x="7645675" y="1746554"/>
            <a:ext cx="1" cy="63500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29" name="Coins"/>
          <p:cNvSpPr/>
          <p:nvPr/>
        </p:nvSpPr>
        <p:spPr>
          <a:xfrm>
            <a:off x="1928735" y="5573144"/>
            <a:ext cx="742776" cy="745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30" name="Model Dataset"/>
          <p:cNvSpPr txBox="1"/>
          <p:nvPr/>
        </p:nvSpPr>
        <p:spPr>
          <a:xfrm>
            <a:off x="7197435" y="5188891"/>
            <a:ext cx="815929" cy="21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900"/>
              <a:t>Model Dataset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9762040" y="4635926"/>
            <a:ext cx="1" cy="131656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32" name="Line"/>
          <p:cNvSpPr/>
          <p:nvPr/>
        </p:nvSpPr>
        <p:spPr>
          <a:xfrm>
            <a:off x="2920299" y="5945647"/>
            <a:ext cx="685076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Equation"/>
              <p:cNvSpPr txBox="1"/>
              <p:nvPr/>
            </p:nvSpPr>
            <p:spPr>
              <a:xfrm>
                <a:off x="9927919" y="4156194"/>
                <a:ext cx="2293192" cy="46217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50"/>
              </a:p>
            </p:txBody>
          </p:sp>
        </mc:Choice>
        <mc:Fallback>
          <p:sp>
            <p:nvSpPr>
              <p:cNvPr id="23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19" y="4156194"/>
                <a:ext cx="2293192" cy="462178"/>
              </a:xfrm>
              <a:prstGeom prst="rect">
                <a:avLst/>
              </a:prstGeom>
              <a:blipFill>
                <a:blip r:embed="rId12"/>
                <a:stretch>
                  <a:fillRect l="-3867" r="-3867" b="-2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Line"/>
          <p:cNvSpPr/>
          <p:nvPr/>
        </p:nvSpPr>
        <p:spPr>
          <a:xfrm>
            <a:off x="6557218" y="4648273"/>
            <a:ext cx="805102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35" name="Line"/>
          <p:cNvSpPr/>
          <p:nvPr/>
        </p:nvSpPr>
        <p:spPr>
          <a:xfrm>
            <a:off x="4147312" y="4654976"/>
            <a:ext cx="610973" cy="1"/>
          </a:xfrm>
          <a:prstGeom prst="line">
            <a:avLst/>
          </a:prstGeom>
          <a:ln w="762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36" name="Line"/>
          <p:cNvSpPr/>
          <p:nvPr/>
        </p:nvSpPr>
        <p:spPr>
          <a:xfrm flipV="1">
            <a:off x="4119633" y="3738843"/>
            <a:ext cx="1" cy="873326"/>
          </a:xfrm>
          <a:prstGeom prst="line">
            <a:avLst/>
          </a:prstGeom>
          <a:ln w="762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37" name="Update"/>
          <p:cNvSpPr txBox="1"/>
          <p:nvPr/>
        </p:nvSpPr>
        <p:spPr>
          <a:xfrm>
            <a:off x="3209643" y="4070188"/>
            <a:ext cx="444032" cy="21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900"/>
              <a:t>Update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Equation"/>
              <p:cNvSpPr txBox="1"/>
              <p:nvPr/>
            </p:nvSpPr>
            <p:spPr>
              <a:xfrm>
                <a:off x="3580331" y="4339767"/>
                <a:ext cx="184153" cy="25391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sz="1650"/>
              </a:p>
            </p:txBody>
          </p:sp>
        </mc:Choice>
        <mc:Fallback>
          <p:sp>
            <p:nvSpPr>
              <p:cNvPr id="23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331" y="4339767"/>
                <a:ext cx="184153" cy="253916"/>
              </a:xfrm>
              <a:prstGeom prst="rect">
                <a:avLst/>
              </a:prstGeom>
              <a:blipFill>
                <a:blip r:embed="rId13"/>
                <a:stretch>
                  <a:fillRect l="-20000" r="-20000" b="-476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Y/N"/>
          <p:cNvSpPr txBox="1"/>
          <p:nvPr/>
        </p:nvSpPr>
        <p:spPr>
          <a:xfrm>
            <a:off x="4248153" y="4338495"/>
            <a:ext cx="264496" cy="21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900"/>
              <a:t>Y/N</a:t>
            </a:r>
          </a:p>
        </p:txBody>
      </p:sp>
      <p:sp>
        <p:nvSpPr>
          <p:cNvPr id="240" name="Preprocessing"/>
          <p:cNvSpPr/>
          <p:nvPr/>
        </p:nvSpPr>
        <p:spPr>
          <a:xfrm>
            <a:off x="1671177" y="2859102"/>
            <a:ext cx="1257893" cy="635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28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1400"/>
              <a:t>Preprocessing</a:t>
            </a:r>
          </a:p>
        </p:txBody>
      </p:sp>
      <p:sp>
        <p:nvSpPr>
          <p:cNvPr id="241" name="Line"/>
          <p:cNvSpPr/>
          <p:nvPr/>
        </p:nvSpPr>
        <p:spPr>
          <a:xfrm>
            <a:off x="3000135" y="3166283"/>
            <a:ext cx="439281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42" name="Patient history"/>
          <p:cNvSpPr txBox="1"/>
          <p:nvPr/>
        </p:nvSpPr>
        <p:spPr>
          <a:xfrm>
            <a:off x="706350" y="4479273"/>
            <a:ext cx="803105" cy="21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900"/>
              <a:t>Patient history</a:t>
            </a:r>
          </a:p>
        </p:txBody>
      </p:sp>
      <p:pic>
        <p:nvPicPr>
          <p:cNvPr id="244" name="noun_Doctor_1235317-e1538864716153.png" descr="noun_Doctor_1235317-e1538864716153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55945" y="2558187"/>
            <a:ext cx="894390" cy="929197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Learning Machines">
            <a:extLst>
              <a:ext uri="{FF2B5EF4-FFF2-40B4-BE49-F238E27FC236}">
                <a16:creationId xmlns:a16="http://schemas.microsoft.com/office/drawing/2014/main" id="{3502A43F-F9FB-AE4B-BEBA-F7E16343BDD1}"/>
              </a:ext>
            </a:extLst>
          </p:cNvPr>
          <p:cNvSpPr txBox="1">
            <a:spLocks/>
          </p:cNvSpPr>
          <p:nvPr/>
        </p:nvSpPr>
        <p:spPr>
          <a:xfrm>
            <a:off x="-139284" y="140853"/>
            <a:ext cx="8573191" cy="1077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</a:rPr>
              <a:t>Machines cannot stay static – 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things change</a:t>
            </a:r>
          </a:p>
        </p:txBody>
      </p:sp>
    </p:spTree>
    <p:extLst>
      <p:ext uri="{BB962C8B-B14F-4D97-AF65-F5344CB8AC3E}">
        <p14:creationId xmlns:p14="http://schemas.microsoft.com/office/powerpoint/2010/main" val="8807395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B41DA478-0696-2C42-A183-C37A2EFDCA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515905" y="4550433"/>
                <a:ext cx="3264996" cy="2653954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11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>
                    <a:solidFill>
                      <a:schemeClr val="tx2"/>
                    </a:solidFill>
                  </a:rPr>
                  <a:t> - Model trained using data up to time </a:t>
                </a:r>
                <a14:m>
                  <m:oMath xmlns:m="http://schemas.openxmlformats.org/officeDocument/2006/math">
                    <m:r>
                      <a:rPr lang="en-GB" sz="11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GB" sz="1400" dirty="0">
                    <a:solidFill>
                      <a:schemeClr val="tx2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1400" dirty="0">
                    <a:solidFill>
                      <a:schemeClr val="tx2"/>
                    </a:solidFill>
                  </a:rPr>
                  <a:t> - </a:t>
                </a:r>
                <a:r>
                  <a:rPr lang="en-GB" sz="1400" dirty="0">
                    <a:solidFill>
                      <a:schemeClr val="tx2"/>
                    </a:solidFill>
                  </a:rPr>
                  <a:t>Patient features up to and at time </a:t>
                </a:r>
                <a14:m>
                  <m:oMath xmlns:m="http://schemas.openxmlformats.org/officeDocument/2006/math">
                    <m:r>
                      <a:rPr lang="en-GB" sz="11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1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GB" sz="1400" dirty="0">
                    <a:solidFill>
                      <a:schemeClr val="tx2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ar-AE" sz="11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ar-AE" sz="11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lim>
                            <m:r>
                              <a:rPr lang="ar-AE" sz="11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sz="11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1400" dirty="0">
                    <a:solidFill>
                      <a:schemeClr val="tx2"/>
                    </a:solidFill>
                  </a:rPr>
                  <a:t> - </a:t>
                </a:r>
                <a:r>
                  <a:rPr lang="en-GB" sz="1400" dirty="0">
                    <a:solidFill>
                      <a:schemeClr val="tx2"/>
                    </a:solidFill>
                  </a:rPr>
                  <a:t>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ar-AE" sz="11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ar-AE" sz="11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lim>
                            <m:r>
                              <a:rPr lang="ar-AE" sz="11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1400" dirty="0">
                    <a:solidFill>
                      <a:schemeClr val="tx2"/>
                    </a:solidFill>
                  </a:rPr>
                  <a:t> </a:t>
                </a:r>
                <a:r>
                  <a:rPr lang="en-GB" sz="1400" dirty="0">
                    <a:solidFill>
                      <a:schemeClr val="tx2"/>
                    </a:solidFill>
                  </a:rPr>
                  <a:t>and its uncertainty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br>
                  <a:rPr lang="ar-AE" sz="1400" dirty="0">
                    <a:solidFill>
                      <a:schemeClr val="tx2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ar-AE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1400" dirty="0">
                    <a:solidFill>
                      <a:schemeClr val="tx2"/>
                    </a:solidFill>
                  </a:rPr>
                  <a:t> - </a:t>
                </a:r>
                <a:r>
                  <a:rPr lang="en-GB" sz="1400" dirty="0">
                    <a:solidFill>
                      <a:schemeClr val="tx2"/>
                    </a:solidFill>
                  </a:rPr>
                  <a:t>Interpretation of model decision</a:t>
                </a:r>
                <a:br>
                  <a:rPr lang="en-GB" sz="1400" dirty="0">
                    <a:solidFill>
                      <a:schemeClr val="tx2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1400" dirty="0">
                    <a:solidFill>
                      <a:schemeClr val="tx2"/>
                    </a:solidFill>
                  </a:rPr>
                  <a:t> - </a:t>
                </a:r>
                <a:r>
                  <a:rPr lang="en-GB" sz="1400" dirty="0">
                    <a:solidFill>
                      <a:schemeClr val="tx2"/>
                    </a:solidFill>
                  </a:rPr>
                  <a:t>Practitioner’s decision</a:t>
                </a:r>
                <a:br>
                  <a:rPr lang="en-GB" sz="1400" dirty="0">
                    <a:solidFill>
                      <a:schemeClr val="tx2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ar-AE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1400" dirty="0">
                    <a:solidFill>
                      <a:schemeClr val="tx2"/>
                    </a:solidFill>
                  </a:rPr>
                  <a:t> - </a:t>
                </a:r>
                <a:r>
                  <a:rPr lang="en-GB" sz="1400" dirty="0">
                    <a:solidFill>
                      <a:schemeClr val="tx2"/>
                    </a:solidFill>
                  </a:rPr>
                  <a:t>Treatment outcome</a:t>
                </a:r>
                <a:br>
                  <a:rPr lang="en-GB" dirty="0"/>
                </a:br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B41DA478-0696-2C42-A183-C37A2EFDC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515905" y="4550433"/>
                <a:ext cx="3264996" cy="2653954"/>
              </a:xfrm>
              <a:blipFill>
                <a:blip r:embed="rId4"/>
                <a:stretch>
                  <a:fillRect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Learning Machines">
            <a:extLst>
              <a:ext uri="{FF2B5EF4-FFF2-40B4-BE49-F238E27FC236}">
                <a16:creationId xmlns:a16="http://schemas.microsoft.com/office/drawing/2014/main" id="{4F481387-7966-B84F-8D29-7E63970402BB}"/>
              </a:ext>
            </a:extLst>
          </p:cNvPr>
          <p:cNvSpPr txBox="1">
            <a:spLocks/>
          </p:cNvSpPr>
          <p:nvPr/>
        </p:nvSpPr>
        <p:spPr>
          <a:xfrm>
            <a:off x="1199295" y="267561"/>
            <a:ext cx="3281309" cy="6371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chemeClr val="tx2"/>
                </a:solidFill>
              </a:rPr>
              <a:t>Machines cannot stay relevant if data changes.</a:t>
            </a:r>
          </a:p>
          <a:p>
            <a:endParaRPr lang="en-GB">
              <a:solidFill>
                <a:schemeClr val="tx2"/>
              </a:solidFill>
            </a:endParaRPr>
          </a:p>
          <a:p>
            <a:r>
              <a:rPr lang="en-GB" i="1">
                <a:solidFill>
                  <a:schemeClr val="tx2"/>
                </a:solidFill>
              </a:rPr>
              <a:t>Who is responsible for keeping models updated?</a:t>
            </a:r>
            <a:endParaRPr lang="en-GB" i="1" dirty="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B1E1BD-4F27-6046-9588-71A04B200F9E}"/>
              </a:ext>
            </a:extLst>
          </p:cNvPr>
          <p:cNvGrpSpPr/>
          <p:nvPr/>
        </p:nvGrpSpPr>
        <p:grpSpPr>
          <a:xfrm>
            <a:off x="4908461" y="700213"/>
            <a:ext cx="6946719" cy="3958473"/>
            <a:chOff x="293067" y="1423052"/>
            <a:chExt cx="10912508" cy="48950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Equation">
                  <a:extLst>
                    <a:ext uri="{FF2B5EF4-FFF2-40B4-BE49-F238E27FC236}">
                      <a16:creationId xmlns:a16="http://schemas.microsoft.com/office/drawing/2014/main" id="{94DF13AF-39FD-3048-B09C-98BD2D29EC99}"/>
                    </a:ext>
                  </a:extLst>
                </p:cNvPr>
                <p:cNvSpPr txBox="1"/>
                <p:nvPr/>
              </p:nvSpPr>
              <p:spPr>
                <a:xfrm>
                  <a:off x="3108982" y="2840291"/>
                  <a:ext cx="341825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24" name="Equation">
                  <a:extLst>
                    <a:ext uri="{FF2B5EF4-FFF2-40B4-BE49-F238E27FC236}">
                      <a16:creationId xmlns:a16="http://schemas.microsoft.com/office/drawing/2014/main" id="{94DF13AF-39FD-3048-B09C-98BD2D29E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82" y="2840291"/>
                  <a:ext cx="341825" cy="346249"/>
                </a:xfrm>
                <a:prstGeom prst="rect">
                  <a:avLst/>
                </a:prstGeom>
                <a:blipFill>
                  <a:blip r:embed="rId5"/>
                  <a:stretch>
                    <a:fillRect l="-41176" r="-41176" b="-4782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Equation">
                  <a:extLst>
                    <a:ext uri="{FF2B5EF4-FFF2-40B4-BE49-F238E27FC236}">
                      <a16:creationId xmlns:a16="http://schemas.microsoft.com/office/drawing/2014/main" id="{7832DB81-4AD2-B742-8821-7E3004AEBDE0}"/>
                    </a:ext>
                  </a:extLst>
                </p:cNvPr>
                <p:cNvSpPr txBox="1"/>
                <p:nvPr/>
              </p:nvSpPr>
              <p:spPr>
                <a:xfrm>
                  <a:off x="6275098" y="1443198"/>
                  <a:ext cx="282834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 dirty="0"/>
                </a:p>
              </p:txBody>
            </p:sp>
          </mc:Choice>
          <mc:Fallback>
            <p:sp>
              <p:nvSpPr>
                <p:cNvPr id="26" name="Equation">
                  <a:extLst>
                    <a:ext uri="{FF2B5EF4-FFF2-40B4-BE49-F238E27FC236}">
                      <a16:creationId xmlns:a16="http://schemas.microsoft.com/office/drawing/2014/main" id="{7832DB81-4AD2-B742-8821-7E3004AEB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098" y="1443198"/>
                  <a:ext cx="282834" cy="346249"/>
                </a:xfrm>
                <a:prstGeom prst="rect">
                  <a:avLst/>
                </a:prstGeom>
                <a:blipFill>
                  <a:blip r:embed="rId6"/>
                  <a:stretch>
                    <a:fillRect l="-43750" r="-31250" b="-4782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ace Mask">
              <a:extLst>
                <a:ext uri="{FF2B5EF4-FFF2-40B4-BE49-F238E27FC236}">
                  <a16:creationId xmlns:a16="http://schemas.microsoft.com/office/drawing/2014/main" id="{5D39F5C5-7C3D-B345-93F1-96D98FC07B40}"/>
                </a:ext>
              </a:extLst>
            </p:cNvPr>
            <p:cNvSpPr/>
            <p:nvPr/>
          </p:nvSpPr>
          <p:spPr>
            <a:xfrm>
              <a:off x="293067" y="2729621"/>
              <a:ext cx="742776" cy="87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0" name="Line">
              <a:extLst>
                <a:ext uri="{FF2B5EF4-FFF2-40B4-BE49-F238E27FC236}">
                  <a16:creationId xmlns:a16="http://schemas.microsoft.com/office/drawing/2014/main" id="{678AC5B9-D5EA-3046-A87D-1977EF0D27BD}"/>
                </a:ext>
              </a:extLst>
            </p:cNvPr>
            <p:cNvSpPr/>
            <p:nvPr/>
          </p:nvSpPr>
          <p:spPr>
            <a:xfrm>
              <a:off x="1133392" y="3226849"/>
              <a:ext cx="43928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Model">
                  <a:extLst>
                    <a:ext uri="{FF2B5EF4-FFF2-40B4-BE49-F238E27FC236}">
                      <a16:creationId xmlns:a16="http://schemas.microsoft.com/office/drawing/2014/main" id="{84CEC335-96E1-B149-8999-96C630965B69}"/>
                    </a:ext>
                  </a:extLst>
                </p:cNvPr>
                <p:cNvSpPr/>
                <p:nvPr/>
              </p:nvSpPr>
              <p:spPr>
                <a:xfrm>
                  <a:off x="3473699" y="2848783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1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1400"/>
                    <a:t>Model </a:t>
                  </a:r>
                </a:p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sz="1725" i="1">
                            <a:solidFill>
                              <a:srgbClr val="FEFEF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sz="1400"/>
                </a:p>
              </p:txBody>
            </p:sp>
          </mc:Choice>
          <mc:Fallback>
            <p:sp>
              <p:nvSpPr>
                <p:cNvPr id="32" name="Model">
                  <a:extLst>
                    <a:ext uri="{FF2B5EF4-FFF2-40B4-BE49-F238E27FC236}">
                      <a16:creationId xmlns:a16="http://schemas.microsoft.com/office/drawing/2014/main" id="{84CEC335-96E1-B149-8999-96C630965B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699" y="2848783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7"/>
                  <a:stretch>
                    <a:fillRect l="-6250" t="-4878" b="-2439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Interpreter">
                  <a:extLst>
                    <a:ext uri="{FF2B5EF4-FFF2-40B4-BE49-F238E27FC236}">
                      <a16:creationId xmlns:a16="http://schemas.microsoft.com/office/drawing/2014/main" id="{DF655CEC-1968-2A4E-B37C-DE57BF65C6E3}"/>
                    </a:ext>
                  </a:extLst>
                </p:cNvPr>
                <p:cNvSpPr/>
                <p:nvPr/>
              </p:nvSpPr>
              <p:spPr>
                <a:xfrm>
                  <a:off x="3490687" y="1423052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1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1500" dirty="0"/>
                    <a:t>Interpreter </a:t>
                  </a:r>
                  <a14:m>
                    <m:oMath xmlns:m="http://schemas.openxmlformats.org/officeDocument/2006/math">
                      <m:r>
                        <a:rPr sz="1875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ℐ</m:t>
                      </m:r>
                    </m:oMath>
                  </a14:m>
                  <a:endParaRPr sz="1500" dirty="0"/>
                </a:p>
              </p:txBody>
            </p:sp>
          </mc:Choice>
          <mc:Fallback>
            <p:sp>
              <p:nvSpPr>
                <p:cNvPr id="34" name="Interpreter">
                  <a:extLst>
                    <a:ext uri="{FF2B5EF4-FFF2-40B4-BE49-F238E27FC236}">
                      <a16:creationId xmlns:a16="http://schemas.microsoft.com/office/drawing/2014/main" id="{DF655CEC-1968-2A4E-B37C-DE57BF65C6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687" y="1423052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8"/>
                  <a:stretch>
                    <a:fillRect l="-7813" t="-9524" r="-3125" b="-16667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Performance…">
              <a:extLst>
                <a:ext uri="{FF2B5EF4-FFF2-40B4-BE49-F238E27FC236}">
                  <a16:creationId xmlns:a16="http://schemas.microsoft.com/office/drawing/2014/main" id="{80381654-CCB3-5B4E-A020-D66F4CB180E7}"/>
                </a:ext>
              </a:extLst>
            </p:cNvPr>
            <p:cNvSpPr/>
            <p:nvPr/>
          </p:nvSpPr>
          <p:spPr>
            <a:xfrm>
              <a:off x="4947509" y="3537547"/>
              <a:ext cx="1666444" cy="745007"/>
            </a:xfrm>
            <a:prstGeom prst="roundRect">
              <a:avLst>
                <a:gd name="adj" fmla="val 13934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500"/>
                <a:t>Performance </a:t>
              </a:r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500"/>
                <a:t>Monitoring</a:t>
              </a:r>
            </a:p>
          </p:txBody>
        </p:sp>
        <p:sp>
          <p:nvSpPr>
            <p:cNvPr id="36" name="Coins">
              <a:extLst>
                <a:ext uri="{FF2B5EF4-FFF2-40B4-BE49-F238E27FC236}">
                  <a16:creationId xmlns:a16="http://schemas.microsoft.com/office/drawing/2014/main" id="{220E4E79-C8CC-734E-9D81-90A46E78CE5D}"/>
                </a:ext>
              </a:extLst>
            </p:cNvPr>
            <p:cNvSpPr/>
            <p:nvPr/>
          </p:nvSpPr>
          <p:spPr>
            <a:xfrm>
              <a:off x="7570350" y="4274515"/>
              <a:ext cx="742776" cy="74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7" name="Line">
              <a:extLst>
                <a:ext uri="{FF2B5EF4-FFF2-40B4-BE49-F238E27FC236}">
                  <a16:creationId xmlns:a16="http://schemas.microsoft.com/office/drawing/2014/main" id="{B2F4BB60-AF89-824F-974A-0CAA8F81336C}"/>
                </a:ext>
              </a:extLst>
            </p:cNvPr>
            <p:cNvSpPr/>
            <p:nvPr/>
          </p:nvSpPr>
          <p:spPr>
            <a:xfrm>
              <a:off x="8475524" y="3190572"/>
              <a:ext cx="757331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Equation">
                  <a:extLst>
                    <a:ext uri="{FF2B5EF4-FFF2-40B4-BE49-F238E27FC236}">
                      <a16:creationId xmlns:a16="http://schemas.microsoft.com/office/drawing/2014/main" id="{E0D7040F-1056-8C4F-A576-8EC604E80D15}"/>
                    </a:ext>
                  </a:extLst>
                </p:cNvPr>
                <p:cNvSpPr txBox="1"/>
                <p:nvPr/>
              </p:nvSpPr>
              <p:spPr>
                <a:xfrm>
                  <a:off x="8618303" y="2840106"/>
                  <a:ext cx="343940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38" name="Equation">
                  <a:extLst>
                    <a:ext uri="{FF2B5EF4-FFF2-40B4-BE49-F238E27FC236}">
                      <a16:creationId xmlns:a16="http://schemas.microsoft.com/office/drawing/2014/main" id="{E0D7040F-1056-8C4F-A576-8EC604E80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8303" y="2840106"/>
                  <a:ext cx="343940" cy="346249"/>
                </a:xfrm>
                <a:prstGeom prst="rect">
                  <a:avLst/>
                </a:prstGeom>
                <a:blipFill>
                  <a:blip r:embed="rId9"/>
                  <a:stretch>
                    <a:fillRect l="-52941" r="-41176" b="-56522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ace Mask">
              <a:extLst>
                <a:ext uri="{FF2B5EF4-FFF2-40B4-BE49-F238E27FC236}">
                  <a16:creationId xmlns:a16="http://schemas.microsoft.com/office/drawing/2014/main" id="{29611D97-8FD1-354E-BAC6-1740183685D3}"/>
                </a:ext>
              </a:extLst>
            </p:cNvPr>
            <p:cNvSpPr/>
            <p:nvPr/>
          </p:nvSpPr>
          <p:spPr>
            <a:xfrm>
              <a:off x="9390652" y="2765340"/>
              <a:ext cx="742776" cy="87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0" name="Line">
              <a:extLst>
                <a:ext uri="{FF2B5EF4-FFF2-40B4-BE49-F238E27FC236}">
                  <a16:creationId xmlns:a16="http://schemas.microsoft.com/office/drawing/2014/main" id="{5F789587-E737-4144-A367-60440CEAACAB}"/>
                </a:ext>
              </a:extLst>
            </p:cNvPr>
            <p:cNvSpPr/>
            <p:nvPr/>
          </p:nvSpPr>
          <p:spPr>
            <a:xfrm>
              <a:off x="4981949" y="3166283"/>
              <a:ext cx="2291078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Equation">
                  <a:extLst>
                    <a:ext uri="{FF2B5EF4-FFF2-40B4-BE49-F238E27FC236}">
                      <a16:creationId xmlns:a16="http://schemas.microsoft.com/office/drawing/2014/main" id="{AE3C2D70-6B8C-854C-80B9-6B7BDABA9050}"/>
                    </a:ext>
                  </a:extLst>
                </p:cNvPr>
                <p:cNvSpPr txBox="1"/>
                <p:nvPr/>
              </p:nvSpPr>
              <p:spPr>
                <a:xfrm>
                  <a:off x="5403707" y="2825640"/>
                  <a:ext cx="1112484" cy="390300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lim>
                                <m: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1900"/>
                </a:p>
              </p:txBody>
            </p:sp>
          </mc:Choice>
          <mc:Fallback>
            <p:sp>
              <p:nvSpPr>
                <p:cNvPr id="41" name="Equation">
                  <a:extLst>
                    <a:ext uri="{FF2B5EF4-FFF2-40B4-BE49-F238E27FC236}">
                      <a16:creationId xmlns:a16="http://schemas.microsoft.com/office/drawing/2014/main" id="{AE3C2D70-6B8C-854C-80B9-6B7BDABA9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3707" y="2825640"/>
                  <a:ext cx="1112484" cy="390300"/>
                </a:xfrm>
                <a:prstGeom prst="rect">
                  <a:avLst/>
                </a:prstGeom>
                <a:blipFill>
                  <a:blip r:embed="rId10"/>
                  <a:stretch>
                    <a:fillRect l="-14286" r="-60714" b="-56000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Line">
              <a:extLst>
                <a:ext uri="{FF2B5EF4-FFF2-40B4-BE49-F238E27FC236}">
                  <a16:creationId xmlns:a16="http://schemas.microsoft.com/office/drawing/2014/main" id="{D7EB554E-36A1-B44E-9F20-83BEB90CE2EE}"/>
                </a:ext>
              </a:extLst>
            </p:cNvPr>
            <p:cNvSpPr/>
            <p:nvPr/>
          </p:nvSpPr>
          <p:spPr>
            <a:xfrm flipV="1">
              <a:off x="4119633" y="2170755"/>
              <a:ext cx="1" cy="540274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Equation">
                  <a:extLst>
                    <a:ext uri="{FF2B5EF4-FFF2-40B4-BE49-F238E27FC236}">
                      <a16:creationId xmlns:a16="http://schemas.microsoft.com/office/drawing/2014/main" id="{F692054F-7BD2-7049-8F6C-8F9107BB5FD9}"/>
                    </a:ext>
                  </a:extLst>
                </p:cNvPr>
                <p:cNvSpPr txBox="1"/>
                <p:nvPr/>
              </p:nvSpPr>
              <p:spPr>
                <a:xfrm>
                  <a:off x="4214031" y="2382969"/>
                  <a:ext cx="957313" cy="359457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lim>
                                <m:r>
                                  <a:rPr sz="1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1750"/>
                </a:p>
              </p:txBody>
            </p:sp>
          </mc:Choice>
          <mc:Fallback>
            <p:sp>
              <p:nvSpPr>
                <p:cNvPr id="43" name="Equation">
                  <a:extLst>
                    <a:ext uri="{FF2B5EF4-FFF2-40B4-BE49-F238E27FC236}">
                      <a16:creationId xmlns:a16="http://schemas.microsoft.com/office/drawing/2014/main" id="{F692054F-7BD2-7049-8F6C-8F9107BB5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031" y="2382969"/>
                  <a:ext cx="957313" cy="359457"/>
                </a:xfrm>
                <a:prstGeom prst="rect">
                  <a:avLst/>
                </a:prstGeom>
                <a:blipFill>
                  <a:blip r:embed="rId11"/>
                  <a:stretch>
                    <a:fillRect l="-16327" r="-59184" b="-54167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ine">
              <a:extLst>
                <a:ext uri="{FF2B5EF4-FFF2-40B4-BE49-F238E27FC236}">
                  <a16:creationId xmlns:a16="http://schemas.microsoft.com/office/drawing/2014/main" id="{B4A096BE-F9EE-994C-8E30-D91AC7239524}"/>
                </a:ext>
              </a:extLst>
            </p:cNvPr>
            <p:cNvSpPr/>
            <p:nvPr/>
          </p:nvSpPr>
          <p:spPr>
            <a:xfrm flipV="1">
              <a:off x="2300123" y="3772871"/>
              <a:ext cx="1" cy="1623439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5" name="Line">
              <a:extLst>
                <a:ext uri="{FF2B5EF4-FFF2-40B4-BE49-F238E27FC236}">
                  <a16:creationId xmlns:a16="http://schemas.microsoft.com/office/drawing/2014/main" id="{D785B020-8F8B-144B-8EA7-57BF4AB5B50B}"/>
                </a:ext>
              </a:extLst>
            </p:cNvPr>
            <p:cNvSpPr/>
            <p:nvPr/>
          </p:nvSpPr>
          <p:spPr>
            <a:xfrm>
              <a:off x="8521156" y="4648273"/>
              <a:ext cx="1251289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6" name="Line">
              <a:extLst>
                <a:ext uri="{FF2B5EF4-FFF2-40B4-BE49-F238E27FC236}">
                  <a16:creationId xmlns:a16="http://schemas.microsoft.com/office/drawing/2014/main" id="{B3E48285-407D-9641-A63D-CCB5B872AB8B}"/>
                </a:ext>
              </a:extLst>
            </p:cNvPr>
            <p:cNvSpPr/>
            <p:nvPr/>
          </p:nvSpPr>
          <p:spPr>
            <a:xfrm flipV="1">
              <a:off x="9762040" y="3919176"/>
              <a:ext cx="1" cy="745007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7" name="Practitioner">
              <a:extLst>
                <a:ext uri="{FF2B5EF4-FFF2-40B4-BE49-F238E27FC236}">
                  <a16:creationId xmlns:a16="http://schemas.microsoft.com/office/drawing/2014/main" id="{4CB66AB3-389B-644D-9EB2-23E5A2C8ABDA}"/>
                </a:ext>
              </a:extLst>
            </p:cNvPr>
            <p:cNvSpPr txBox="1"/>
            <p:nvPr/>
          </p:nvSpPr>
          <p:spPr>
            <a:xfrm>
              <a:off x="7267336" y="3588827"/>
              <a:ext cx="655629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Practitioner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Equation">
                  <a:extLst>
                    <a:ext uri="{FF2B5EF4-FFF2-40B4-BE49-F238E27FC236}">
                      <a16:creationId xmlns:a16="http://schemas.microsoft.com/office/drawing/2014/main" id="{5D761977-088F-6A46-B553-EC2467FF8719}"/>
                    </a:ext>
                  </a:extLst>
                </p:cNvPr>
                <p:cNvSpPr txBox="1"/>
                <p:nvPr/>
              </p:nvSpPr>
              <p:spPr>
                <a:xfrm>
                  <a:off x="9927918" y="5267845"/>
                  <a:ext cx="1277657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2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48" name="Equation">
                  <a:extLst>
                    <a:ext uri="{FF2B5EF4-FFF2-40B4-BE49-F238E27FC236}">
                      <a16:creationId xmlns:a16="http://schemas.microsoft.com/office/drawing/2014/main" id="{5D761977-088F-6A46-B553-EC2467FF8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7918" y="5267845"/>
                  <a:ext cx="1277657" cy="346249"/>
                </a:xfrm>
                <a:prstGeom prst="rect">
                  <a:avLst/>
                </a:prstGeom>
                <a:blipFill>
                  <a:blip r:embed="rId12"/>
                  <a:stretch>
                    <a:fillRect l="-15385" r="-61538" b="-68182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ine">
              <a:extLst>
                <a:ext uri="{FF2B5EF4-FFF2-40B4-BE49-F238E27FC236}">
                  <a16:creationId xmlns:a16="http://schemas.microsoft.com/office/drawing/2014/main" id="{B2DF874E-1B91-E848-9598-3F7DC46F87DB}"/>
                </a:ext>
              </a:extLst>
            </p:cNvPr>
            <p:cNvSpPr/>
            <p:nvPr/>
          </p:nvSpPr>
          <p:spPr>
            <a:xfrm>
              <a:off x="5030386" y="1759254"/>
              <a:ext cx="2825965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0" name="Line">
              <a:extLst>
                <a:ext uri="{FF2B5EF4-FFF2-40B4-BE49-F238E27FC236}">
                  <a16:creationId xmlns:a16="http://schemas.microsoft.com/office/drawing/2014/main" id="{E0FB9636-F7FD-D942-861B-6F6C8B084275}"/>
                </a:ext>
              </a:extLst>
            </p:cNvPr>
            <p:cNvSpPr/>
            <p:nvPr/>
          </p:nvSpPr>
          <p:spPr>
            <a:xfrm flipV="1">
              <a:off x="7874275" y="1746554"/>
              <a:ext cx="1" cy="63500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1" name="Coins">
              <a:extLst>
                <a:ext uri="{FF2B5EF4-FFF2-40B4-BE49-F238E27FC236}">
                  <a16:creationId xmlns:a16="http://schemas.microsoft.com/office/drawing/2014/main" id="{EA28C488-37CB-1643-B80B-F1D4C90E03B8}"/>
                </a:ext>
              </a:extLst>
            </p:cNvPr>
            <p:cNvSpPr/>
            <p:nvPr/>
          </p:nvSpPr>
          <p:spPr>
            <a:xfrm>
              <a:off x="1928735" y="5573144"/>
              <a:ext cx="742776" cy="74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2" name="Model Dataset">
              <a:extLst>
                <a:ext uri="{FF2B5EF4-FFF2-40B4-BE49-F238E27FC236}">
                  <a16:creationId xmlns:a16="http://schemas.microsoft.com/office/drawing/2014/main" id="{9AEAAA5D-46D6-9348-88F3-A56549068492}"/>
                </a:ext>
              </a:extLst>
            </p:cNvPr>
            <p:cNvSpPr txBox="1"/>
            <p:nvPr/>
          </p:nvSpPr>
          <p:spPr>
            <a:xfrm>
              <a:off x="7197435" y="5188891"/>
              <a:ext cx="815929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Model Dataset</a:t>
              </a:r>
            </a:p>
          </p:txBody>
        </p:sp>
        <p:sp>
          <p:nvSpPr>
            <p:cNvPr id="53" name="Line">
              <a:extLst>
                <a:ext uri="{FF2B5EF4-FFF2-40B4-BE49-F238E27FC236}">
                  <a16:creationId xmlns:a16="http://schemas.microsoft.com/office/drawing/2014/main" id="{0E6B26A8-3072-C648-8F1B-D85617F792DB}"/>
                </a:ext>
              </a:extLst>
            </p:cNvPr>
            <p:cNvSpPr/>
            <p:nvPr/>
          </p:nvSpPr>
          <p:spPr>
            <a:xfrm flipV="1">
              <a:off x="9762040" y="4635926"/>
              <a:ext cx="1" cy="1316565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4" name="Line">
              <a:extLst>
                <a:ext uri="{FF2B5EF4-FFF2-40B4-BE49-F238E27FC236}">
                  <a16:creationId xmlns:a16="http://schemas.microsoft.com/office/drawing/2014/main" id="{AD636F2B-BB95-0545-91EA-446B386C1CE8}"/>
                </a:ext>
              </a:extLst>
            </p:cNvPr>
            <p:cNvSpPr/>
            <p:nvPr/>
          </p:nvSpPr>
          <p:spPr>
            <a:xfrm>
              <a:off x="2920299" y="5945647"/>
              <a:ext cx="6850765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5" name="Line">
              <a:extLst>
                <a:ext uri="{FF2B5EF4-FFF2-40B4-BE49-F238E27FC236}">
                  <a16:creationId xmlns:a16="http://schemas.microsoft.com/office/drawing/2014/main" id="{37F26306-44C6-414F-A2A3-43A637161D50}"/>
                </a:ext>
              </a:extLst>
            </p:cNvPr>
            <p:cNvSpPr/>
            <p:nvPr/>
          </p:nvSpPr>
          <p:spPr>
            <a:xfrm>
              <a:off x="6765458" y="4648273"/>
              <a:ext cx="365543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6" name="Line">
              <a:extLst>
                <a:ext uri="{FF2B5EF4-FFF2-40B4-BE49-F238E27FC236}">
                  <a16:creationId xmlns:a16="http://schemas.microsoft.com/office/drawing/2014/main" id="{4BDE8A86-317C-A646-AECC-F34BE9E91433}"/>
                </a:ext>
              </a:extLst>
            </p:cNvPr>
            <p:cNvSpPr/>
            <p:nvPr/>
          </p:nvSpPr>
          <p:spPr>
            <a:xfrm>
              <a:off x="4147312" y="4654976"/>
              <a:ext cx="610973" cy="1"/>
            </a:xfrm>
            <a:prstGeom prst="line">
              <a:avLst/>
            </a:prstGeom>
            <a:ln w="762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7" name="Line">
              <a:extLst>
                <a:ext uri="{FF2B5EF4-FFF2-40B4-BE49-F238E27FC236}">
                  <a16:creationId xmlns:a16="http://schemas.microsoft.com/office/drawing/2014/main" id="{03E31433-AA6A-5248-9D04-C223212CC84A}"/>
                </a:ext>
              </a:extLst>
            </p:cNvPr>
            <p:cNvSpPr/>
            <p:nvPr/>
          </p:nvSpPr>
          <p:spPr>
            <a:xfrm flipV="1">
              <a:off x="4119633" y="3738843"/>
              <a:ext cx="1" cy="873326"/>
            </a:xfrm>
            <a:prstGeom prst="line">
              <a:avLst/>
            </a:prstGeom>
            <a:ln w="76200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8" name="Update">
              <a:extLst>
                <a:ext uri="{FF2B5EF4-FFF2-40B4-BE49-F238E27FC236}">
                  <a16:creationId xmlns:a16="http://schemas.microsoft.com/office/drawing/2014/main" id="{9DC9D145-8396-D34D-9A55-B4C6FE03EA32}"/>
                </a:ext>
              </a:extLst>
            </p:cNvPr>
            <p:cNvSpPr txBox="1"/>
            <p:nvPr/>
          </p:nvSpPr>
          <p:spPr>
            <a:xfrm>
              <a:off x="3209643" y="4070188"/>
              <a:ext cx="444032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Update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Equation">
                  <a:extLst>
                    <a:ext uri="{FF2B5EF4-FFF2-40B4-BE49-F238E27FC236}">
                      <a16:creationId xmlns:a16="http://schemas.microsoft.com/office/drawing/2014/main" id="{4952BCFD-4E24-B04D-A5DA-49FAB546EB5A}"/>
                    </a:ext>
                  </a:extLst>
                </p:cNvPr>
                <p:cNvSpPr txBox="1"/>
                <p:nvPr/>
              </p:nvSpPr>
              <p:spPr>
                <a:xfrm>
                  <a:off x="3580331" y="4339767"/>
                  <a:ext cx="184153" cy="253916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1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sz="1650"/>
                </a:p>
              </p:txBody>
            </p:sp>
          </mc:Choice>
          <mc:Fallback>
            <p:sp>
              <p:nvSpPr>
                <p:cNvPr id="59" name="Equation">
                  <a:extLst>
                    <a:ext uri="{FF2B5EF4-FFF2-40B4-BE49-F238E27FC236}">
                      <a16:creationId xmlns:a16="http://schemas.microsoft.com/office/drawing/2014/main" id="{4952BCFD-4E24-B04D-A5DA-49FAB546E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331" y="4339767"/>
                  <a:ext cx="184153" cy="253916"/>
                </a:xfrm>
                <a:prstGeom prst="rect">
                  <a:avLst/>
                </a:prstGeom>
                <a:blipFill>
                  <a:blip r:embed="rId13"/>
                  <a:stretch>
                    <a:fillRect l="-50000" r="-60000" b="-29412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Y/N">
              <a:extLst>
                <a:ext uri="{FF2B5EF4-FFF2-40B4-BE49-F238E27FC236}">
                  <a16:creationId xmlns:a16="http://schemas.microsoft.com/office/drawing/2014/main" id="{AC36AC99-FFC5-604E-90DF-9C7903193CA3}"/>
                </a:ext>
              </a:extLst>
            </p:cNvPr>
            <p:cNvSpPr txBox="1"/>
            <p:nvPr/>
          </p:nvSpPr>
          <p:spPr>
            <a:xfrm>
              <a:off x="4248153" y="4338495"/>
              <a:ext cx="264496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Y/N</a:t>
              </a:r>
            </a:p>
          </p:txBody>
        </p:sp>
        <p:sp>
          <p:nvSpPr>
            <p:cNvPr id="61" name="Preprocessing">
              <a:extLst>
                <a:ext uri="{FF2B5EF4-FFF2-40B4-BE49-F238E27FC236}">
                  <a16:creationId xmlns:a16="http://schemas.microsoft.com/office/drawing/2014/main" id="{CDB66FAD-04BB-F24F-9422-0352096B00C9}"/>
                </a:ext>
              </a:extLst>
            </p:cNvPr>
            <p:cNvSpPr/>
            <p:nvPr/>
          </p:nvSpPr>
          <p:spPr>
            <a:xfrm>
              <a:off x="1671177" y="2859102"/>
              <a:ext cx="1257893" cy="635001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400" dirty="0"/>
                <a:t>Preprocessing</a:t>
              </a:r>
            </a:p>
          </p:txBody>
        </p:sp>
        <p:sp>
          <p:nvSpPr>
            <p:cNvPr id="62" name="Line">
              <a:extLst>
                <a:ext uri="{FF2B5EF4-FFF2-40B4-BE49-F238E27FC236}">
                  <a16:creationId xmlns:a16="http://schemas.microsoft.com/office/drawing/2014/main" id="{CB7483F0-1F16-5148-AEFC-596ABF92DBA8}"/>
                </a:ext>
              </a:extLst>
            </p:cNvPr>
            <p:cNvSpPr/>
            <p:nvPr/>
          </p:nvSpPr>
          <p:spPr>
            <a:xfrm>
              <a:off x="3000135" y="3166283"/>
              <a:ext cx="43928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63" name="Patient history">
              <a:extLst>
                <a:ext uri="{FF2B5EF4-FFF2-40B4-BE49-F238E27FC236}">
                  <a16:creationId xmlns:a16="http://schemas.microsoft.com/office/drawing/2014/main" id="{73A1A8C0-D602-8C47-BD07-77963E0A40FE}"/>
                </a:ext>
              </a:extLst>
            </p:cNvPr>
            <p:cNvSpPr txBox="1"/>
            <p:nvPr/>
          </p:nvSpPr>
          <p:spPr>
            <a:xfrm>
              <a:off x="706350" y="4479273"/>
              <a:ext cx="803105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Patient history</a:t>
              </a:r>
            </a:p>
          </p:txBody>
        </p:sp>
        <p:pic>
          <p:nvPicPr>
            <p:cNvPr id="64" name="noun_Doctor_1235317-e1538864716153.png" descr="noun_Doctor_1235317-e1538864716153.png">
              <a:extLst>
                <a:ext uri="{FF2B5EF4-FFF2-40B4-BE49-F238E27FC236}">
                  <a16:creationId xmlns:a16="http://schemas.microsoft.com/office/drawing/2014/main" id="{86B18815-F23F-6E49-BD08-FF8EC82B8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50906" y="2556789"/>
              <a:ext cx="894390" cy="92919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5" name="noun_Doctor_1235317-e1538864716153.png" descr="noun_Doctor_1235317-e1538864716153.png">
              <a:extLst>
                <a:ext uri="{FF2B5EF4-FFF2-40B4-BE49-F238E27FC236}">
                  <a16:creationId xmlns:a16="http://schemas.microsoft.com/office/drawing/2014/main" id="{D1520040-159D-3545-99B7-B108D27EB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360950" y="4387163"/>
              <a:ext cx="801843" cy="83304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6" name="Analyst">
              <a:extLst>
                <a:ext uri="{FF2B5EF4-FFF2-40B4-BE49-F238E27FC236}">
                  <a16:creationId xmlns:a16="http://schemas.microsoft.com/office/drawing/2014/main" id="{E524AE5C-9A99-404F-BFEF-C2F584DA256E}"/>
                </a:ext>
              </a:extLst>
            </p:cNvPr>
            <p:cNvSpPr txBox="1"/>
            <p:nvPr/>
          </p:nvSpPr>
          <p:spPr>
            <a:xfrm>
              <a:off x="5408305" y="5376100"/>
              <a:ext cx="450444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Analyst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08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HR"/>
          <p:cNvSpPr txBox="1"/>
          <p:nvPr/>
        </p:nvSpPr>
        <p:spPr>
          <a:xfrm>
            <a:off x="2960506" y="657092"/>
            <a:ext cx="315792" cy="21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900"/>
              <a:t>EHR</a:t>
            </a:r>
          </a:p>
        </p:txBody>
      </p:sp>
      <p:pic>
        <p:nvPicPr>
          <p:cNvPr id="198" name="noun_Doctor_1235317-e1538864716153.png" descr="noun_Doctor_1235317-e15388647161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931" y="2554630"/>
            <a:ext cx="894390" cy="9291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642C8BD-C901-844F-80F3-1E3B3B3F8E2B}"/>
              </a:ext>
            </a:extLst>
          </p:cNvPr>
          <p:cNvGrpSpPr/>
          <p:nvPr/>
        </p:nvGrpSpPr>
        <p:grpSpPr>
          <a:xfrm>
            <a:off x="697030" y="1058858"/>
            <a:ext cx="9757520" cy="4561963"/>
            <a:chOff x="697030" y="1058858"/>
            <a:chExt cx="9757520" cy="45619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Equation"/>
                <p:cNvSpPr txBox="1"/>
                <p:nvPr/>
              </p:nvSpPr>
              <p:spPr>
                <a:xfrm>
                  <a:off x="3856598" y="2739967"/>
                  <a:ext cx="364010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167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598" y="2739967"/>
                  <a:ext cx="364010" cy="346249"/>
                </a:xfrm>
                <a:prstGeom prst="rect">
                  <a:avLst/>
                </a:prstGeom>
                <a:blipFill>
                  <a:blip r:embed="rId4"/>
                  <a:stretch>
                    <a:fillRect l="-13793" r="-3448" b="-22222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Equation"/>
                <p:cNvSpPr txBox="1"/>
                <p:nvPr/>
              </p:nvSpPr>
              <p:spPr>
                <a:xfrm>
                  <a:off x="7106948" y="1443198"/>
                  <a:ext cx="282834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168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948" y="1443198"/>
                  <a:ext cx="282834" cy="346249"/>
                </a:xfrm>
                <a:prstGeom prst="rect">
                  <a:avLst/>
                </a:prstGeom>
                <a:blipFill>
                  <a:blip r:embed="rId5"/>
                  <a:stretch>
                    <a:fillRect l="-21739" r="-4348" b="-17857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Face Mask"/>
            <p:cNvSpPr/>
            <p:nvPr/>
          </p:nvSpPr>
          <p:spPr>
            <a:xfrm>
              <a:off x="961146" y="2717172"/>
              <a:ext cx="742776" cy="87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0" name="Line"/>
            <p:cNvSpPr/>
            <p:nvPr/>
          </p:nvSpPr>
          <p:spPr>
            <a:xfrm>
              <a:off x="1883834" y="3180076"/>
              <a:ext cx="439281" cy="1"/>
            </a:xfrm>
            <a:prstGeom prst="line">
              <a:avLst/>
            </a:prstGeom>
            <a:ln w="88900">
              <a:solidFill>
                <a:srgbClr val="000000">
                  <a:alpha val="25000"/>
                </a:srgbClr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Model"/>
                <p:cNvSpPr/>
                <p:nvPr/>
              </p:nvSpPr>
              <p:spPr>
                <a:xfrm>
                  <a:off x="4305549" y="2848783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1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1400"/>
                    <a:t>Model </a:t>
                  </a:r>
                </a:p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sz="1725" i="1">
                            <a:solidFill>
                              <a:srgbClr val="FEFEF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sz="1400"/>
                </a:p>
              </p:txBody>
            </p:sp>
          </mc:Choice>
          <mc:Fallback>
            <p:sp>
              <p:nvSpPr>
                <p:cNvPr id="171" name="Mod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549" y="2848783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6"/>
                  <a:stretch>
                    <a:fillRect l="-3000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Performance…"/>
            <p:cNvSpPr/>
            <p:nvPr/>
          </p:nvSpPr>
          <p:spPr>
            <a:xfrm>
              <a:off x="6242371" y="2717172"/>
              <a:ext cx="1370959" cy="873326"/>
            </a:xfrm>
            <a:prstGeom prst="roundRect">
              <a:avLst>
                <a:gd name="adj" fmla="val 11887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500"/>
                <a:t>Performance </a:t>
              </a:r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500"/>
                <a:t>Monitoring</a:t>
              </a:r>
            </a:p>
          </p:txBody>
        </p:sp>
        <p:sp>
          <p:nvSpPr>
            <p:cNvPr id="173" name="Coins"/>
            <p:cNvSpPr/>
            <p:nvPr/>
          </p:nvSpPr>
          <p:spPr>
            <a:xfrm>
              <a:off x="4563107" y="4559383"/>
              <a:ext cx="742776" cy="74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5" name="Line"/>
            <p:cNvSpPr/>
            <p:nvPr/>
          </p:nvSpPr>
          <p:spPr>
            <a:xfrm>
              <a:off x="7694544" y="3153834"/>
              <a:ext cx="495445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Equation"/>
                <p:cNvSpPr txBox="1"/>
                <p:nvPr/>
              </p:nvSpPr>
              <p:spPr>
                <a:xfrm>
                  <a:off x="6458466" y="2239592"/>
                  <a:ext cx="1117101" cy="437043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lim>
                                <m: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1900" dirty="0"/>
                </a:p>
              </p:txBody>
            </p:sp>
          </mc:Choice>
          <mc:Fallback>
            <p:sp>
              <p:nvSpPr>
                <p:cNvPr id="17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8466" y="2239592"/>
                  <a:ext cx="1117101" cy="437043"/>
                </a:xfrm>
                <a:prstGeom prst="rect">
                  <a:avLst/>
                </a:prstGeom>
                <a:blipFill>
                  <a:blip r:embed="rId7"/>
                  <a:stretch>
                    <a:fillRect l="-5618" r="-4494" b="-19444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Analyst"/>
            <p:cNvSpPr txBox="1"/>
            <p:nvPr/>
          </p:nvSpPr>
          <p:spPr>
            <a:xfrm>
              <a:off x="8309803" y="3588827"/>
              <a:ext cx="450444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Analyst</a:t>
              </a:r>
            </a:p>
          </p:txBody>
        </p:sp>
        <p:sp>
          <p:nvSpPr>
            <p:cNvPr id="178" name="Line"/>
            <p:cNvSpPr/>
            <p:nvPr/>
          </p:nvSpPr>
          <p:spPr>
            <a:xfrm>
              <a:off x="7764020" y="1455039"/>
              <a:ext cx="950939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9" name="Line"/>
            <p:cNvSpPr/>
            <p:nvPr/>
          </p:nvSpPr>
          <p:spPr>
            <a:xfrm flipV="1">
              <a:off x="8706125" y="1452272"/>
              <a:ext cx="1" cy="929283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80" name="Coins"/>
            <p:cNvSpPr/>
            <p:nvPr/>
          </p:nvSpPr>
          <p:spPr>
            <a:xfrm>
              <a:off x="2843999" y="1082536"/>
              <a:ext cx="742776" cy="74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81" name="Model Database"/>
            <p:cNvSpPr txBox="1"/>
            <p:nvPr/>
          </p:nvSpPr>
          <p:spPr>
            <a:xfrm>
              <a:off x="4122547" y="5410186"/>
              <a:ext cx="912109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Model Database</a:t>
              </a:r>
            </a:p>
          </p:txBody>
        </p:sp>
        <p:sp>
          <p:nvSpPr>
            <p:cNvPr id="182" name="Line"/>
            <p:cNvSpPr/>
            <p:nvPr/>
          </p:nvSpPr>
          <p:spPr>
            <a:xfrm flipV="1">
              <a:off x="4934495" y="3703710"/>
              <a:ext cx="1" cy="662516"/>
            </a:xfrm>
            <a:prstGeom prst="line">
              <a:avLst/>
            </a:prstGeom>
            <a:ln w="76200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grpSp>
          <p:nvGrpSpPr>
            <p:cNvPr id="185" name="Group"/>
            <p:cNvGrpSpPr/>
            <p:nvPr/>
          </p:nvGrpSpPr>
          <p:grpSpPr>
            <a:xfrm>
              <a:off x="6892442" y="4508463"/>
              <a:ext cx="655049" cy="635001"/>
              <a:chOff x="910842" y="313193"/>
              <a:chExt cx="1310096" cy="1270001"/>
            </a:xfrm>
          </p:grpSpPr>
          <p:sp>
            <p:nvSpPr>
              <p:cNvPr id="183" name="Update?"/>
              <p:cNvSpPr/>
              <p:nvPr/>
            </p:nvSpPr>
            <p:spPr>
              <a:xfrm>
                <a:off x="950937" y="31319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900"/>
                  <a:t>Update? 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4" name="Equation"/>
                  <p:cNvSpPr txBox="1"/>
                  <p:nvPr/>
                </p:nvSpPr>
                <p:spPr>
                  <a:xfrm>
                    <a:off x="910842" y="641717"/>
                    <a:ext cx="368305" cy="50783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>
                      <a:defRPr sz="1800" b="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sz="1650"/>
                  </a:p>
                </p:txBody>
              </p:sp>
            </mc:Choice>
            <mc:Fallback>
              <p:sp>
                <p:nvSpPr>
                  <p:cNvPr id="184" name="Equation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842" y="641717"/>
                    <a:ext cx="368305" cy="5078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0000" b="-4762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6" name="Preprocessing"/>
            <p:cNvSpPr/>
            <p:nvPr/>
          </p:nvSpPr>
          <p:spPr>
            <a:xfrm>
              <a:off x="2503027" y="2859102"/>
              <a:ext cx="1257893" cy="635001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400"/>
                <a:t>Preprocessing</a:t>
              </a:r>
            </a:p>
          </p:txBody>
        </p:sp>
        <p:sp>
          <p:nvSpPr>
            <p:cNvPr id="187" name="Line"/>
            <p:cNvSpPr/>
            <p:nvPr/>
          </p:nvSpPr>
          <p:spPr>
            <a:xfrm>
              <a:off x="3831985" y="3166283"/>
              <a:ext cx="43928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88" name="Patient history"/>
            <p:cNvSpPr txBox="1"/>
            <p:nvPr/>
          </p:nvSpPr>
          <p:spPr>
            <a:xfrm>
              <a:off x="1538200" y="4479273"/>
              <a:ext cx="803105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Patient history</a:t>
              </a:r>
            </a:p>
          </p:txBody>
        </p:sp>
        <p:pic>
          <p:nvPicPr>
            <p:cNvPr id="189" name="noun_Doctor_1235317-e1538864716153.png" descr="noun_Doctor_1235317-e1538864716153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6839" y="2554587"/>
              <a:ext cx="894391" cy="92919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0" name="Line"/>
            <p:cNvSpPr/>
            <p:nvPr/>
          </p:nvSpPr>
          <p:spPr>
            <a:xfrm>
              <a:off x="5586268" y="3155020"/>
              <a:ext cx="617916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1" name="Line"/>
            <p:cNvSpPr/>
            <p:nvPr/>
          </p:nvSpPr>
          <p:spPr>
            <a:xfrm>
              <a:off x="8706125" y="3902302"/>
              <a:ext cx="1" cy="476143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2" name="Line"/>
            <p:cNvSpPr/>
            <p:nvPr/>
          </p:nvSpPr>
          <p:spPr>
            <a:xfrm>
              <a:off x="5611008" y="4931885"/>
              <a:ext cx="2178956" cy="1"/>
            </a:xfrm>
            <a:prstGeom prst="line">
              <a:avLst/>
            </a:prstGeom>
            <a:ln w="762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Model"/>
                <p:cNvSpPr/>
                <p:nvPr/>
              </p:nvSpPr>
              <p:spPr>
                <a:xfrm>
                  <a:off x="8095088" y="4711914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1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1400"/>
                    <a:t>Model </a:t>
                  </a:r>
                </a:p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sz="1650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1650" i="1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sz="1650" i="1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sz="1400"/>
                </a:p>
              </p:txBody>
            </p:sp>
          </mc:Choice>
          <mc:Fallback>
            <p:sp>
              <p:nvSpPr>
                <p:cNvPr id="193" name="Mod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5088" y="4711914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9"/>
                  <a:stretch>
                    <a:fillRect l="-3000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Data Monitoring"/>
            <p:cNvSpPr/>
            <p:nvPr/>
          </p:nvSpPr>
          <p:spPr>
            <a:xfrm>
              <a:off x="6316190" y="1058858"/>
              <a:ext cx="1339249" cy="792364"/>
            </a:xfrm>
            <a:prstGeom prst="roundRect">
              <a:avLst>
                <a:gd name="adj" fmla="val 12798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400"/>
                <a:t>Data Monitoring</a:t>
              </a:r>
            </a:p>
          </p:txBody>
        </p:sp>
        <p:sp>
          <p:nvSpPr>
            <p:cNvPr id="195" name="Line"/>
            <p:cNvSpPr/>
            <p:nvPr/>
          </p:nvSpPr>
          <p:spPr>
            <a:xfrm>
              <a:off x="3131973" y="2007077"/>
              <a:ext cx="1" cy="745007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6" name="Line"/>
            <p:cNvSpPr/>
            <p:nvPr/>
          </p:nvSpPr>
          <p:spPr>
            <a:xfrm>
              <a:off x="3695356" y="1455039"/>
              <a:ext cx="2512254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7" name="Line"/>
            <p:cNvSpPr/>
            <p:nvPr/>
          </p:nvSpPr>
          <p:spPr>
            <a:xfrm>
              <a:off x="9307342" y="3153834"/>
              <a:ext cx="495445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9" name="Y/N"/>
            <p:cNvSpPr txBox="1"/>
            <p:nvPr/>
          </p:nvSpPr>
          <p:spPr>
            <a:xfrm>
              <a:off x="9307342" y="2764883"/>
              <a:ext cx="264496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Y/N</a:t>
              </a:r>
            </a:p>
          </p:txBody>
        </p:sp>
        <p:sp>
          <p:nvSpPr>
            <p:cNvPr id="200" name="Practitioner"/>
            <p:cNvSpPr txBox="1"/>
            <p:nvPr/>
          </p:nvSpPr>
          <p:spPr>
            <a:xfrm>
              <a:off x="9798921" y="3588827"/>
              <a:ext cx="655629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Practitioner</a:t>
              </a:r>
            </a:p>
          </p:txBody>
        </p:sp>
        <p:sp>
          <p:nvSpPr>
            <p:cNvPr id="201" name="Patient histories"/>
            <p:cNvSpPr txBox="1"/>
            <p:nvPr/>
          </p:nvSpPr>
          <p:spPr>
            <a:xfrm>
              <a:off x="1276469" y="2042353"/>
              <a:ext cx="892873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Patient histories</a:t>
              </a:r>
            </a:p>
          </p:txBody>
        </p:sp>
        <p:sp>
          <p:nvSpPr>
            <p:cNvPr id="202" name="Face Mask"/>
            <p:cNvSpPr/>
            <p:nvPr/>
          </p:nvSpPr>
          <p:spPr>
            <a:xfrm>
              <a:off x="697030" y="2862576"/>
              <a:ext cx="742776" cy="87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sp>
        <p:nvSpPr>
          <p:cNvPr id="203" name="Face Mask"/>
          <p:cNvSpPr/>
          <p:nvPr/>
        </p:nvSpPr>
        <p:spPr>
          <a:xfrm>
            <a:off x="369414" y="3073186"/>
            <a:ext cx="742776" cy="873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extrusionOk="0">
                <a:moveTo>
                  <a:pt x="9010" y="0"/>
                </a:moveTo>
                <a:cubicBezTo>
                  <a:pt x="3015" y="0"/>
                  <a:pt x="0" y="3300"/>
                  <a:pt x="0" y="7254"/>
                </a:cubicBezTo>
                <a:cubicBezTo>
                  <a:pt x="0" y="11209"/>
                  <a:pt x="2709" y="14266"/>
                  <a:pt x="3213" y="17025"/>
                </a:cubicBezTo>
                <a:cubicBezTo>
                  <a:pt x="3716" y="19784"/>
                  <a:pt x="1408" y="21600"/>
                  <a:pt x="1408" y="21600"/>
                </a:cubicBezTo>
                <a:lnTo>
                  <a:pt x="13061" y="21600"/>
                </a:lnTo>
                <a:cubicBezTo>
                  <a:pt x="13694" y="18694"/>
                  <a:pt x="14817" y="18738"/>
                  <a:pt x="15896" y="18789"/>
                </a:cubicBezTo>
                <a:lnTo>
                  <a:pt x="7700" y="13852"/>
                </a:lnTo>
                <a:cubicBezTo>
                  <a:pt x="7698" y="13851"/>
                  <a:pt x="7698" y="13850"/>
                  <a:pt x="7696" y="13849"/>
                </a:cubicBezTo>
                <a:cubicBezTo>
                  <a:pt x="6756" y="13262"/>
                  <a:pt x="6248" y="12285"/>
                  <a:pt x="6372" y="11298"/>
                </a:cubicBezTo>
                <a:cubicBezTo>
                  <a:pt x="6471" y="10505"/>
                  <a:pt x="6965" y="9785"/>
                  <a:pt x="7728" y="9321"/>
                </a:cubicBezTo>
                <a:cubicBezTo>
                  <a:pt x="8490" y="8857"/>
                  <a:pt x="9450" y="8694"/>
                  <a:pt x="10362" y="8871"/>
                </a:cubicBezTo>
                <a:cubicBezTo>
                  <a:pt x="10368" y="8872"/>
                  <a:pt x="10373" y="8873"/>
                  <a:pt x="10378" y="8874"/>
                </a:cubicBezTo>
                <a:lnTo>
                  <a:pt x="15578" y="10074"/>
                </a:lnTo>
                <a:lnTo>
                  <a:pt x="19698" y="9235"/>
                </a:lnTo>
                <a:cubicBezTo>
                  <a:pt x="19508" y="8969"/>
                  <a:pt x="19330" y="8726"/>
                  <a:pt x="19176" y="8519"/>
                </a:cubicBezTo>
                <a:cubicBezTo>
                  <a:pt x="18457" y="7554"/>
                  <a:pt x="19619" y="7038"/>
                  <a:pt x="19260" y="5996"/>
                </a:cubicBezTo>
                <a:cubicBezTo>
                  <a:pt x="18360" y="2409"/>
                  <a:pt x="15704" y="0"/>
                  <a:pt x="9010" y="0"/>
                </a:cubicBezTo>
                <a:close/>
                <a:moveTo>
                  <a:pt x="9658" y="9487"/>
                </a:moveTo>
                <a:cubicBezTo>
                  <a:pt x="9138" y="9482"/>
                  <a:pt x="8626" y="9618"/>
                  <a:pt x="8196" y="9879"/>
                </a:cubicBezTo>
                <a:cubicBezTo>
                  <a:pt x="7621" y="10229"/>
                  <a:pt x="7249" y="10772"/>
                  <a:pt x="7174" y="11371"/>
                </a:cubicBezTo>
                <a:cubicBezTo>
                  <a:pt x="7081" y="12114"/>
                  <a:pt x="7461" y="12851"/>
                  <a:pt x="8168" y="13294"/>
                </a:cubicBezTo>
                <a:lnTo>
                  <a:pt x="11611" y="15367"/>
                </a:lnTo>
                <a:cubicBezTo>
                  <a:pt x="12979" y="14854"/>
                  <a:pt x="13973" y="13890"/>
                  <a:pt x="14570" y="12501"/>
                </a:cubicBezTo>
                <a:cubicBezTo>
                  <a:pt x="14900" y="11732"/>
                  <a:pt x="15016" y="11028"/>
                  <a:pt x="15056" y="10666"/>
                </a:cubicBezTo>
                <a:lnTo>
                  <a:pt x="10176" y="9539"/>
                </a:lnTo>
                <a:cubicBezTo>
                  <a:pt x="10004" y="9506"/>
                  <a:pt x="9831" y="9488"/>
                  <a:pt x="9658" y="9487"/>
                </a:cubicBezTo>
                <a:close/>
                <a:moveTo>
                  <a:pt x="19980" y="9947"/>
                </a:moveTo>
                <a:cubicBezTo>
                  <a:pt x="19928" y="9952"/>
                  <a:pt x="19876" y="9964"/>
                  <a:pt x="19827" y="9987"/>
                </a:cubicBezTo>
                <a:cubicBezTo>
                  <a:pt x="19633" y="10080"/>
                  <a:pt x="19566" y="10290"/>
                  <a:pt x="19675" y="10456"/>
                </a:cubicBezTo>
                <a:lnTo>
                  <a:pt x="20669" y="11971"/>
                </a:lnTo>
                <a:lnTo>
                  <a:pt x="19724" y="12854"/>
                </a:lnTo>
                <a:cubicBezTo>
                  <a:pt x="19648" y="12926"/>
                  <a:pt x="19610" y="13022"/>
                  <a:pt x="19621" y="13118"/>
                </a:cubicBezTo>
                <a:cubicBezTo>
                  <a:pt x="19625" y="13152"/>
                  <a:pt x="19969" y="16550"/>
                  <a:pt x="17163" y="18097"/>
                </a:cubicBezTo>
                <a:cubicBezTo>
                  <a:pt x="16976" y="18200"/>
                  <a:pt x="16923" y="18413"/>
                  <a:pt x="17044" y="18573"/>
                </a:cubicBezTo>
                <a:cubicBezTo>
                  <a:pt x="17121" y="18674"/>
                  <a:pt x="17249" y="18730"/>
                  <a:pt x="17381" y="18730"/>
                </a:cubicBezTo>
                <a:cubicBezTo>
                  <a:pt x="17456" y="18730"/>
                  <a:pt x="17532" y="18711"/>
                  <a:pt x="17600" y="18674"/>
                </a:cubicBezTo>
                <a:cubicBezTo>
                  <a:pt x="18936" y="17937"/>
                  <a:pt x="19850" y="16729"/>
                  <a:pt x="20238" y="15178"/>
                </a:cubicBezTo>
                <a:cubicBezTo>
                  <a:pt x="20462" y="14285"/>
                  <a:pt x="20452" y="13526"/>
                  <a:pt x="20435" y="13209"/>
                </a:cubicBezTo>
                <a:lnTo>
                  <a:pt x="21462" y="12250"/>
                </a:lnTo>
                <a:cubicBezTo>
                  <a:pt x="21578" y="12141"/>
                  <a:pt x="21600" y="11980"/>
                  <a:pt x="21515" y="11851"/>
                </a:cubicBezTo>
                <a:lnTo>
                  <a:pt x="20377" y="10119"/>
                </a:lnTo>
                <a:cubicBezTo>
                  <a:pt x="20296" y="9995"/>
                  <a:pt x="20136" y="9932"/>
                  <a:pt x="19980" y="9947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39" name="Learning Machines">
            <a:extLst>
              <a:ext uri="{FF2B5EF4-FFF2-40B4-BE49-F238E27FC236}">
                <a16:creationId xmlns:a16="http://schemas.microsoft.com/office/drawing/2014/main" id="{C7D40D0A-8B40-2642-9E27-AA4C053ED1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9559" y="0"/>
            <a:ext cx="11231550" cy="107722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Monitoring performance for DECOVID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534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AB418F-CC96-BC44-A2E5-1CF29B20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206680"/>
            <a:ext cx="3022210" cy="6394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sz="3600" dirty="0">
                <a:solidFill>
                  <a:schemeClr val="tx2"/>
                </a:solidFill>
              </a:rPr>
              <a:t>Responsibility is jointly shared by </a:t>
            </a:r>
            <a:br>
              <a:rPr lang="en-GB" sz="3600" dirty="0">
                <a:solidFill>
                  <a:schemeClr val="tx2"/>
                </a:solidFill>
              </a:rPr>
            </a:br>
            <a:r>
              <a:rPr lang="en-GB" sz="3600" dirty="0">
                <a:solidFill>
                  <a:schemeClr val="tx2"/>
                </a:solidFill>
              </a:rPr>
              <a:t>data provider, analyst and user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999B71-9F44-C642-BC97-7DEBBB20F6FF}"/>
              </a:ext>
            </a:extLst>
          </p:cNvPr>
          <p:cNvGrpSpPr/>
          <p:nvPr/>
        </p:nvGrpSpPr>
        <p:grpSpPr>
          <a:xfrm>
            <a:off x="5174364" y="895611"/>
            <a:ext cx="6583970" cy="4991622"/>
            <a:chOff x="697030" y="1058858"/>
            <a:chExt cx="9757520" cy="45619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Equation">
                  <a:extLst>
                    <a:ext uri="{FF2B5EF4-FFF2-40B4-BE49-F238E27FC236}">
                      <a16:creationId xmlns:a16="http://schemas.microsoft.com/office/drawing/2014/main" id="{76B1F956-6D9E-AB4A-8173-5E4A299C536A}"/>
                    </a:ext>
                  </a:extLst>
                </p:cNvPr>
                <p:cNvSpPr txBox="1"/>
                <p:nvPr/>
              </p:nvSpPr>
              <p:spPr>
                <a:xfrm>
                  <a:off x="3856598" y="2739967"/>
                  <a:ext cx="364010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19" name="Equation">
                  <a:extLst>
                    <a:ext uri="{FF2B5EF4-FFF2-40B4-BE49-F238E27FC236}">
                      <a16:creationId xmlns:a16="http://schemas.microsoft.com/office/drawing/2014/main" id="{76B1F956-6D9E-AB4A-8173-5E4A299C5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598" y="2739967"/>
                  <a:ext cx="364010" cy="346249"/>
                </a:xfrm>
                <a:prstGeom prst="rect">
                  <a:avLst/>
                </a:prstGeom>
                <a:blipFill>
                  <a:blip r:embed="rId4"/>
                  <a:stretch>
                    <a:fillRect l="-33333" r="-28571" b="-9677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Equation">
                  <a:extLst>
                    <a:ext uri="{FF2B5EF4-FFF2-40B4-BE49-F238E27FC236}">
                      <a16:creationId xmlns:a16="http://schemas.microsoft.com/office/drawing/2014/main" id="{9C9DEC92-1427-E646-A41F-B03F0C393072}"/>
                    </a:ext>
                  </a:extLst>
                </p:cNvPr>
                <p:cNvSpPr txBox="1"/>
                <p:nvPr/>
              </p:nvSpPr>
              <p:spPr>
                <a:xfrm>
                  <a:off x="7106948" y="1443198"/>
                  <a:ext cx="282834" cy="3462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2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sz="2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sz="2250"/>
                </a:p>
              </p:txBody>
            </p:sp>
          </mc:Choice>
          <mc:Fallback>
            <p:sp>
              <p:nvSpPr>
                <p:cNvPr id="21" name="Equation">
                  <a:extLst>
                    <a:ext uri="{FF2B5EF4-FFF2-40B4-BE49-F238E27FC236}">
                      <a16:creationId xmlns:a16="http://schemas.microsoft.com/office/drawing/2014/main" id="{9C9DEC92-1427-E646-A41F-B03F0C393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948" y="1443198"/>
                  <a:ext cx="282834" cy="346249"/>
                </a:xfrm>
                <a:prstGeom prst="rect">
                  <a:avLst/>
                </a:prstGeom>
                <a:blipFill>
                  <a:blip r:embed="rId5"/>
                  <a:stretch>
                    <a:fillRect l="-43750" r="-31250" b="-10000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ace Mask">
              <a:extLst>
                <a:ext uri="{FF2B5EF4-FFF2-40B4-BE49-F238E27FC236}">
                  <a16:creationId xmlns:a16="http://schemas.microsoft.com/office/drawing/2014/main" id="{23674979-DD79-D144-BB34-D005CFE3451D}"/>
                </a:ext>
              </a:extLst>
            </p:cNvPr>
            <p:cNvSpPr/>
            <p:nvPr/>
          </p:nvSpPr>
          <p:spPr>
            <a:xfrm>
              <a:off x="961146" y="2717172"/>
              <a:ext cx="742776" cy="87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25" name="Line">
              <a:extLst>
                <a:ext uri="{FF2B5EF4-FFF2-40B4-BE49-F238E27FC236}">
                  <a16:creationId xmlns:a16="http://schemas.microsoft.com/office/drawing/2014/main" id="{4DEBDD07-6EDD-1048-BC12-9E7E6E40719E}"/>
                </a:ext>
              </a:extLst>
            </p:cNvPr>
            <p:cNvSpPr/>
            <p:nvPr/>
          </p:nvSpPr>
          <p:spPr>
            <a:xfrm>
              <a:off x="1883834" y="3180076"/>
              <a:ext cx="439281" cy="1"/>
            </a:xfrm>
            <a:prstGeom prst="line">
              <a:avLst/>
            </a:prstGeom>
            <a:ln w="88900">
              <a:solidFill>
                <a:srgbClr val="000000">
                  <a:alpha val="25000"/>
                </a:srgbClr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Model">
                  <a:extLst>
                    <a:ext uri="{FF2B5EF4-FFF2-40B4-BE49-F238E27FC236}">
                      <a16:creationId xmlns:a16="http://schemas.microsoft.com/office/drawing/2014/main" id="{B25ED931-0252-0C4A-91D4-4DD901CFEDF9}"/>
                    </a:ext>
                  </a:extLst>
                </p:cNvPr>
                <p:cNvSpPr/>
                <p:nvPr/>
              </p:nvSpPr>
              <p:spPr>
                <a:xfrm>
                  <a:off x="4305549" y="2848783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1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1400"/>
                    <a:t>Model </a:t>
                  </a:r>
                </a:p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sz="1725" i="1">
                            <a:solidFill>
                              <a:srgbClr val="FEFEF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sz="1400"/>
                </a:p>
              </p:txBody>
            </p:sp>
          </mc:Choice>
          <mc:Fallback>
            <p:sp>
              <p:nvSpPr>
                <p:cNvPr id="27" name="Model">
                  <a:extLst>
                    <a:ext uri="{FF2B5EF4-FFF2-40B4-BE49-F238E27FC236}">
                      <a16:creationId xmlns:a16="http://schemas.microsoft.com/office/drawing/2014/main" id="{B25ED931-0252-0C4A-91D4-4DD901CFED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549" y="2848783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6"/>
                  <a:stretch>
                    <a:fillRect l="-4412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Performance…">
              <a:extLst>
                <a:ext uri="{FF2B5EF4-FFF2-40B4-BE49-F238E27FC236}">
                  <a16:creationId xmlns:a16="http://schemas.microsoft.com/office/drawing/2014/main" id="{FF10CC8F-C55F-0C42-BAFD-C7B73245FE12}"/>
                </a:ext>
              </a:extLst>
            </p:cNvPr>
            <p:cNvSpPr/>
            <p:nvPr/>
          </p:nvSpPr>
          <p:spPr>
            <a:xfrm>
              <a:off x="6242371" y="2717172"/>
              <a:ext cx="1370959" cy="873326"/>
            </a:xfrm>
            <a:prstGeom prst="roundRect">
              <a:avLst>
                <a:gd name="adj" fmla="val 11887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500"/>
                <a:t>Performance </a:t>
              </a:r>
            </a:p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500"/>
                <a:t>Monitoring</a:t>
              </a:r>
            </a:p>
          </p:txBody>
        </p:sp>
        <p:sp>
          <p:nvSpPr>
            <p:cNvPr id="31" name="Coins">
              <a:extLst>
                <a:ext uri="{FF2B5EF4-FFF2-40B4-BE49-F238E27FC236}">
                  <a16:creationId xmlns:a16="http://schemas.microsoft.com/office/drawing/2014/main" id="{2734D9CC-DADE-5549-AF4B-2775131CAB54}"/>
                </a:ext>
              </a:extLst>
            </p:cNvPr>
            <p:cNvSpPr/>
            <p:nvPr/>
          </p:nvSpPr>
          <p:spPr>
            <a:xfrm>
              <a:off x="4563107" y="4559383"/>
              <a:ext cx="742776" cy="74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2" name="Line">
              <a:extLst>
                <a:ext uri="{FF2B5EF4-FFF2-40B4-BE49-F238E27FC236}">
                  <a16:creationId xmlns:a16="http://schemas.microsoft.com/office/drawing/2014/main" id="{835DF7B3-9CD1-C24B-AD5E-10B28FEA1FFE}"/>
                </a:ext>
              </a:extLst>
            </p:cNvPr>
            <p:cNvSpPr/>
            <p:nvPr/>
          </p:nvSpPr>
          <p:spPr>
            <a:xfrm>
              <a:off x="7694544" y="3153834"/>
              <a:ext cx="495445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Equation">
                  <a:extLst>
                    <a:ext uri="{FF2B5EF4-FFF2-40B4-BE49-F238E27FC236}">
                      <a16:creationId xmlns:a16="http://schemas.microsoft.com/office/drawing/2014/main" id="{B19D191D-931D-3E45-8A58-6B43254ABACD}"/>
                    </a:ext>
                  </a:extLst>
                </p:cNvPr>
                <p:cNvSpPr txBox="1"/>
                <p:nvPr/>
              </p:nvSpPr>
              <p:spPr>
                <a:xfrm>
                  <a:off x="6458466" y="2239592"/>
                  <a:ext cx="1117101" cy="437043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lim>
                                <m:r>
                                  <a:rPr sz="19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̂</m:t>
                                </m:r>
                              </m:lim>
                            </m:limUpp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sz="1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1900" dirty="0"/>
                </a:p>
              </p:txBody>
            </p:sp>
          </mc:Choice>
          <mc:Fallback>
            <p:sp>
              <p:nvSpPr>
                <p:cNvPr id="33" name="Equation">
                  <a:extLst>
                    <a:ext uri="{FF2B5EF4-FFF2-40B4-BE49-F238E27FC236}">
                      <a16:creationId xmlns:a16="http://schemas.microsoft.com/office/drawing/2014/main" id="{B19D191D-931D-3E45-8A58-6B43254AB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8466" y="2239592"/>
                  <a:ext cx="1117101" cy="437043"/>
                </a:xfrm>
                <a:prstGeom prst="rect">
                  <a:avLst/>
                </a:prstGeom>
                <a:blipFill>
                  <a:blip r:embed="rId7"/>
                  <a:stretch>
                    <a:fillRect l="-15000" r="-51667" b="-12821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nalyst">
              <a:extLst>
                <a:ext uri="{FF2B5EF4-FFF2-40B4-BE49-F238E27FC236}">
                  <a16:creationId xmlns:a16="http://schemas.microsoft.com/office/drawing/2014/main" id="{ED487864-F3B2-7B4E-8465-A098934FFD61}"/>
                </a:ext>
              </a:extLst>
            </p:cNvPr>
            <p:cNvSpPr txBox="1"/>
            <p:nvPr/>
          </p:nvSpPr>
          <p:spPr>
            <a:xfrm>
              <a:off x="8309803" y="3588827"/>
              <a:ext cx="450444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Analyst</a:t>
              </a:r>
            </a:p>
          </p:txBody>
        </p:sp>
        <p:sp>
          <p:nvSpPr>
            <p:cNvPr id="35" name="Line">
              <a:extLst>
                <a:ext uri="{FF2B5EF4-FFF2-40B4-BE49-F238E27FC236}">
                  <a16:creationId xmlns:a16="http://schemas.microsoft.com/office/drawing/2014/main" id="{8D796D92-B8A6-AB47-932A-6A657C471DCC}"/>
                </a:ext>
              </a:extLst>
            </p:cNvPr>
            <p:cNvSpPr/>
            <p:nvPr/>
          </p:nvSpPr>
          <p:spPr>
            <a:xfrm>
              <a:off x="7764020" y="1455039"/>
              <a:ext cx="950939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6" name="Line">
              <a:extLst>
                <a:ext uri="{FF2B5EF4-FFF2-40B4-BE49-F238E27FC236}">
                  <a16:creationId xmlns:a16="http://schemas.microsoft.com/office/drawing/2014/main" id="{0E76EB28-4BB8-9A4B-92E6-6BB5A039A0B6}"/>
                </a:ext>
              </a:extLst>
            </p:cNvPr>
            <p:cNvSpPr/>
            <p:nvPr/>
          </p:nvSpPr>
          <p:spPr>
            <a:xfrm flipV="1">
              <a:off x="8706125" y="1452272"/>
              <a:ext cx="1" cy="929283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head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7" name="Coins">
              <a:extLst>
                <a:ext uri="{FF2B5EF4-FFF2-40B4-BE49-F238E27FC236}">
                  <a16:creationId xmlns:a16="http://schemas.microsoft.com/office/drawing/2014/main" id="{657CC5A8-D909-434C-A7E2-CD8B120922DD}"/>
                </a:ext>
              </a:extLst>
            </p:cNvPr>
            <p:cNvSpPr/>
            <p:nvPr/>
          </p:nvSpPr>
          <p:spPr>
            <a:xfrm>
              <a:off x="2843999" y="1082536"/>
              <a:ext cx="742776" cy="74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8" name="Model Database">
              <a:extLst>
                <a:ext uri="{FF2B5EF4-FFF2-40B4-BE49-F238E27FC236}">
                  <a16:creationId xmlns:a16="http://schemas.microsoft.com/office/drawing/2014/main" id="{BE0C1E63-1A05-6747-8ABB-F6646E4A188E}"/>
                </a:ext>
              </a:extLst>
            </p:cNvPr>
            <p:cNvSpPr txBox="1"/>
            <p:nvPr/>
          </p:nvSpPr>
          <p:spPr>
            <a:xfrm>
              <a:off x="4122547" y="5410186"/>
              <a:ext cx="912109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Model Database</a:t>
              </a:r>
            </a:p>
          </p:txBody>
        </p:sp>
        <p:sp>
          <p:nvSpPr>
            <p:cNvPr id="39" name="Line">
              <a:extLst>
                <a:ext uri="{FF2B5EF4-FFF2-40B4-BE49-F238E27FC236}">
                  <a16:creationId xmlns:a16="http://schemas.microsoft.com/office/drawing/2014/main" id="{7960216F-FAA3-6745-B37F-4849D4E7B270}"/>
                </a:ext>
              </a:extLst>
            </p:cNvPr>
            <p:cNvSpPr/>
            <p:nvPr/>
          </p:nvSpPr>
          <p:spPr>
            <a:xfrm flipV="1">
              <a:off x="4934495" y="3703710"/>
              <a:ext cx="1" cy="662516"/>
            </a:xfrm>
            <a:prstGeom prst="line">
              <a:avLst/>
            </a:prstGeom>
            <a:ln w="76200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grpSp>
          <p:nvGrpSpPr>
            <p:cNvPr id="40" name="Group">
              <a:extLst>
                <a:ext uri="{FF2B5EF4-FFF2-40B4-BE49-F238E27FC236}">
                  <a16:creationId xmlns:a16="http://schemas.microsoft.com/office/drawing/2014/main" id="{8217FA01-8381-2041-A6F6-1D3446F4EE47}"/>
                </a:ext>
              </a:extLst>
            </p:cNvPr>
            <p:cNvGrpSpPr/>
            <p:nvPr/>
          </p:nvGrpSpPr>
          <p:grpSpPr>
            <a:xfrm>
              <a:off x="6892442" y="4508463"/>
              <a:ext cx="655049" cy="635001"/>
              <a:chOff x="910842" y="313193"/>
              <a:chExt cx="1310096" cy="1270001"/>
            </a:xfrm>
          </p:grpSpPr>
          <p:sp>
            <p:nvSpPr>
              <p:cNvPr id="57" name="Update?">
                <a:extLst>
                  <a:ext uri="{FF2B5EF4-FFF2-40B4-BE49-F238E27FC236}">
                    <a16:creationId xmlns:a16="http://schemas.microsoft.com/office/drawing/2014/main" id="{7379F1C8-DCD2-F041-8B10-240764401C06}"/>
                  </a:ext>
                </a:extLst>
              </p:cNvPr>
              <p:cNvSpPr/>
              <p:nvPr/>
            </p:nvSpPr>
            <p:spPr>
              <a:xfrm>
                <a:off x="950937" y="31319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900"/>
                  <a:t>Update? 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Equation">
                    <a:extLst>
                      <a:ext uri="{FF2B5EF4-FFF2-40B4-BE49-F238E27FC236}">
                        <a16:creationId xmlns:a16="http://schemas.microsoft.com/office/drawing/2014/main" id="{A85EA2FA-69FB-C046-97B7-33E312549B8A}"/>
                      </a:ext>
                    </a:extLst>
                  </p:cNvPr>
                  <p:cNvSpPr txBox="1"/>
                  <p:nvPr/>
                </p:nvSpPr>
                <p:spPr>
                  <a:xfrm>
                    <a:off x="910842" y="641717"/>
                    <a:ext cx="368305" cy="50783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>
                      <a:defRPr sz="1800" b="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6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sz="1650"/>
                  </a:p>
                </p:txBody>
              </p:sp>
            </mc:Choice>
            <mc:Fallback>
              <p:sp>
                <p:nvSpPr>
                  <p:cNvPr id="58" name="Equation">
                    <a:extLst>
                      <a:ext uri="{FF2B5EF4-FFF2-40B4-BE49-F238E27FC236}">
                        <a16:creationId xmlns:a16="http://schemas.microsoft.com/office/drawing/2014/main" id="{A85EA2FA-69FB-C046-97B7-33E312549B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842" y="641717"/>
                    <a:ext cx="368305" cy="5078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0000" r="-50000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Preprocessing">
              <a:extLst>
                <a:ext uri="{FF2B5EF4-FFF2-40B4-BE49-F238E27FC236}">
                  <a16:creationId xmlns:a16="http://schemas.microsoft.com/office/drawing/2014/main" id="{8AA6DE2A-F8A1-ED48-9B5F-061F9AA550B9}"/>
                </a:ext>
              </a:extLst>
            </p:cNvPr>
            <p:cNvSpPr/>
            <p:nvPr/>
          </p:nvSpPr>
          <p:spPr>
            <a:xfrm>
              <a:off x="2503027" y="2859102"/>
              <a:ext cx="1257893" cy="635001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400"/>
                <a:t>Preprocessing</a:t>
              </a:r>
            </a:p>
          </p:txBody>
        </p:sp>
        <p:sp>
          <p:nvSpPr>
            <p:cNvPr id="42" name="Line">
              <a:extLst>
                <a:ext uri="{FF2B5EF4-FFF2-40B4-BE49-F238E27FC236}">
                  <a16:creationId xmlns:a16="http://schemas.microsoft.com/office/drawing/2014/main" id="{20FB713E-BAEC-A143-8265-42430127D1A4}"/>
                </a:ext>
              </a:extLst>
            </p:cNvPr>
            <p:cNvSpPr/>
            <p:nvPr/>
          </p:nvSpPr>
          <p:spPr>
            <a:xfrm>
              <a:off x="3831985" y="3166283"/>
              <a:ext cx="439281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3" name="Patient history">
              <a:extLst>
                <a:ext uri="{FF2B5EF4-FFF2-40B4-BE49-F238E27FC236}">
                  <a16:creationId xmlns:a16="http://schemas.microsoft.com/office/drawing/2014/main" id="{BF47D9AD-CACA-5843-9381-70A06749F7B3}"/>
                </a:ext>
              </a:extLst>
            </p:cNvPr>
            <p:cNvSpPr txBox="1"/>
            <p:nvPr/>
          </p:nvSpPr>
          <p:spPr>
            <a:xfrm>
              <a:off x="1538200" y="4479273"/>
              <a:ext cx="803105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Patient history</a:t>
              </a:r>
            </a:p>
          </p:txBody>
        </p:sp>
        <p:pic>
          <p:nvPicPr>
            <p:cNvPr id="44" name="noun_Doctor_1235317-e1538864716153.png" descr="noun_Doctor_1235317-e1538864716153.png">
              <a:extLst>
                <a:ext uri="{FF2B5EF4-FFF2-40B4-BE49-F238E27FC236}">
                  <a16:creationId xmlns:a16="http://schemas.microsoft.com/office/drawing/2014/main" id="{8420F2C0-3367-944A-81A8-094B46BF0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76839" y="2554587"/>
              <a:ext cx="894391" cy="92919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5" name="Line">
              <a:extLst>
                <a:ext uri="{FF2B5EF4-FFF2-40B4-BE49-F238E27FC236}">
                  <a16:creationId xmlns:a16="http://schemas.microsoft.com/office/drawing/2014/main" id="{064C2A63-0288-5C44-B688-7F6F1F9C277F}"/>
                </a:ext>
              </a:extLst>
            </p:cNvPr>
            <p:cNvSpPr/>
            <p:nvPr/>
          </p:nvSpPr>
          <p:spPr>
            <a:xfrm>
              <a:off x="5586268" y="3155020"/>
              <a:ext cx="617916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6" name="Line">
              <a:extLst>
                <a:ext uri="{FF2B5EF4-FFF2-40B4-BE49-F238E27FC236}">
                  <a16:creationId xmlns:a16="http://schemas.microsoft.com/office/drawing/2014/main" id="{4FDE17AD-3450-6042-8C12-D32F02F65F1B}"/>
                </a:ext>
              </a:extLst>
            </p:cNvPr>
            <p:cNvSpPr/>
            <p:nvPr/>
          </p:nvSpPr>
          <p:spPr>
            <a:xfrm>
              <a:off x="8706125" y="3902302"/>
              <a:ext cx="1" cy="476143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7" name="Line">
              <a:extLst>
                <a:ext uri="{FF2B5EF4-FFF2-40B4-BE49-F238E27FC236}">
                  <a16:creationId xmlns:a16="http://schemas.microsoft.com/office/drawing/2014/main" id="{F8E14E21-8858-F24D-855F-D3BE3361F102}"/>
                </a:ext>
              </a:extLst>
            </p:cNvPr>
            <p:cNvSpPr/>
            <p:nvPr/>
          </p:nvSpPr>
          <p:spPr>
            <a:xfrm>
              <a:off x="5611008" y="4931885"/>
              <a:ext cx="2178956" cy="1"/>
            </a:xfrm>
            <a:prstGeom prst="line">
              <a:avLst/>
            </a:prstGeom>
            <a:ln w="762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Model">
                  <a:extLst>
                    <a:ext uri="{FF2B5EF4-FFF2-40B4-BE49-F238E27FC236}">
                      <a16:creationId xmlns:a16="http://schemas.microsoft.com/office/drawing/2014/main" id="{D8214FA2-84FC-D347-BD91-78DF387107BA}"/>
                    </a:ext>
                  </a:extLst>
                </p:cNvPr>
                <p:cNvSpPr/>
                <p:nvPr/>
              </p:nvSpPr>
              <p:spPr>
                <a:xfrm>
                  <a:off x="8095088" y="4711914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1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lIns="35719" tIns="35719" rIns="35719" bIns="35719" anchor="ctr"/>
                <a:lstStyle/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rPr sz="1400"/>
                    <a:t>Model </a:t>
                  </a:r>
                </a:p>
                <a:p>
                  <a:pPr>
                    <a:defRPr sz="28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sz="1650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1650" i="1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sz="1650" i="1">
                                <a:solidFill>
                                  <a:srgbClr val="FEFEFE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sz="1400"/>
                </a:p>
              </p:txBody>
            </p:sp>
          </mc:Choice>
          <mc:Fallback>
            <p:sp>
              <p:nvSpPr>
                <p:cNvPr id="48" name="Model">
                  <a:extLst>
                    <a:ext uri="{FF2B5EF4-FFF2-40B4-BE49-F238E27FC236}">
                      <a16:creationId xmlns:a16="http://schemas.microsoft.com/office/drawing/2014/main" id="{D8214FA2-84FC-D347-BD91-78DF387107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5088" y="4711914"/>
                  <a:ext cx="1257893" cy="635001"/>
                </a:xfrm>
                <a:prstGeom prst="roundRect">
                  <a:avLst>
                    <a:gd name="adj" fmla="val 15000"/>
                  </a:avLst>
                </a:prstGeom>
                <a:blipFill>
                  <a:blip r:embed="rId10"/>
                  <a:stretch>
                    <a:fillRect l="-4412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Data Monitoring">
              <a:extLst>
                <a:ext uri="{FF2B5EF4-FFF2-40B4-BE49-F238E27FC236}">
                  <a16:creationId xmlns:a16="http://schemas.microsoft.com/office/drawing/2014/main" id="{89FE39EA-4A3E-BC4C-BFBA-E48B6389A464}"/>
                </a:ext>
              </a:extLst>
            </p:cNvPr>
            <p:cNvSpPr/>
            <p:nvPr/>
          </p:nvSpPr>
          <p:spPr>
            <a:xfrm>
              <a:off x="6316190" y="1058858"/>
              <a:ext cx="1339249" cy="792364"/>
            </a:xfrm>
            <a:prstGeom prst="roundRect">
              <a:avLst>
                <a:gd name="adj" fmla="val 12798"/>
              </a:avLst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5719" tIns="35719" rIns="35719" bIns="35719" anchor="ctr"/>
            <a:lstStyle>
              <a:lvl1pPr>
                <a:defRPr sz="28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400"/>
                <a:t>Data Monitoring</a:t>
              </a:r>
            </a:p>
          </p:txBody>
        </p:sp>
        <p:sp>
          <p:nvSpPr>
            <p:cNvPr id="50" name="Line">
              <a:extLst>
                <a:ext uri="{FF2B5EF4-FFF2-40B4-BE49-F238E27FC236}">
                  <a16:creationId xmlns:a16="http://schemas.microsoft.com/office/drawing/2014/main" id="{1C00D60C-56C1-8544-B367-4CA55F0024A0}"/>
                </a:ext>
              </a:extLst>
            </p:cNvPr>
            <p:cNvSpPr/>
            <p:nvPr/>
          </p:nvSpPr>
          <p:spPr>
            <a:xfrm>
              <a:off x="3131973" y="2007077"/>
              <a:ext cx="1" cy="745007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1" name="Line">
              <a:extLst>
                <a:ext uri="{FF2B5EF4-FFF2-40B4-BE49-F238E27FC236}">
                  <a16:creationId xmlns:a16="http://schemas.microsoft.com/office/drawing/2014/main" id="{A73DB1FF-F017-8E44-AF61-E57602F5B5D2}"/>
                </a:ext>
              </a:extLst>
            </p:cNvPr>
            <p:cNvSpPr/>
            <p:nvPr/>
          </p:nvSpPr>
          <p:spPr>
            <a:xfrm>
              <a:off x="3695356" y="1455039"/>
              <a:ext cx="2512254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2" name="Line">
              <a:extLst>
                <a:ext uri="{FF2B5EF4-FFF2-40B4-BE49-F238E27FC236}">
                  <a16:creationId xmlns:a16="http://schemas.microsoft.com/office/drawing/2014/main" id="{9EC454E9-92B3-4645-9FC8-022A32BAD28F}"/>
                </a:ext>
              </a:extLst>
            </p:cNvPr>
            <p:cNvSpPr/>
            <p:nvPr/>
          </p:nvSpPr>
          <p:spPr>
            <a:xfrm>
              <a:off x="9307342" y="3153834"/>
              <a:ext cx="495445" cy="1"/>
            </a:xfrm>
            <a:prstGeom prst="line">
              <a:avLst/>
            </a:prstGeom>
            <a:ln w="762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53" name="Y/N">
              <a:extLst>
                <a:ext uri="{FF2B5EF4-FFF2-40B4-BE49-F238E27FC236}">
                  <a16:creationId xmlns:a16="http://schemas.microsoft.com/office/drawing/2014/main" id="{D0A8AB73-2BE0-B244-B176-84608CF359C3}"/>
                </a:ext>
              </a:extLst>
            </p:cNvPr>
            <p:cNvSpPr txBox="1"/>
            <p:nvPr/>
          </p:nvSpPr>
          <p:spPr>
            <a:xfrm>
              <a:off x="9307342" y="2764883"/>
              <a:ext cx="264496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Y/N</a:t>
              </a:r>
            </a:p>
          </p:txBody>
        </p:sp>
        <p:sp>
          <p:nvSpPr>
            <p:cNvPr id="54" name="Practitioner">
              <a:extLst>
                <a:ext uri="{FF2B5EF4-FFF2-40B4-BE49-F238E27FC236}">
                  <a16:creationId xmlns:a16="http://schemas.microsoft.com/office/drawing/2014/main" id="{244B7C5C-2F04-FF48-B229-0C592962E6C2}"/>
                </a:ext>
              </a:extLst>
            </p:cNvPr>
            <p:cNvSpPr txBox="1"/>
            <p:nvPr/>
          </p:nvSpPr>
          <p:spPr>
            <a:xfrm>
              <a:off x="9798921" y="3588827"/>
              <a:ext cx="655629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Practitioner</a:t>
              </a:r>
            </a:p>
          </p:txBody>
        </p:sp>
        <p:sp>
          <p:nvSpPr>
            <p:cNvPr id="55" name="Patient histories">
              <a:extLst>
                <a:ext uri="{FF2B5EF4-FFF2-40B4-BE49-F238E27FC236}">
                  <a16:creationId xmlns:a16="http://schemas.microsoft.com/office/drawing/2014/main" id="{EAC2050C-970E-FB43-92D1-A90B3DF5F963}"/>
                </a:ext>
              </a:extLst>
            </p:cNvPr>
            <p:cNvSpPr txBox="1"/>
            <p:nvPr/>
          </p:nvSpPr>
          <p:spPr>
            <a:xfrm>
              <a:off x="1276469" y="2042353"/>
              <a:ext cx="892873" cy="210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r>
                <a:rPr sz="900"/>
                <a:t>Patient histories</a:t>
              </a:r>
            </a:p>
          </p:txBody>
        </p:sp>
        <p:sp>
          <p:nvSpPr>
            <p:cNvPr id="56" name="Face Mask">
              <a:extLst>
                <a:ext uri="{FF2B5EF4-FFF2-40B4-BE49-F238E27FC236}">
                  <a16:creationId xmlns:a16="http://schemas.microsoft.com/office/drawing/2014/main" id="{FEB99BB6-4762-1642-BAD4-29E63E612B0E}"/>
                </a:ext>
              </a:extLst>
            </p:cNvPr>
            <p:cNvSpPr/>
            <p:nvPr/>
          </p:nvSpPr>
          <p:spPr>
            <a:xfrm>
              <a:off x="697030" y="2862576"/>
              <a:ext cx="742776" cy="87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9010" y="0"/>
                  </a:moveTo>
                  <a:cubicBezTo>
                    <a:pt x="3015" y="0"/>
                    <a:pt x="0" y="3300"/>
                    <a:pt x="0" y="7254"/>
                  </a:cubicBezTo>
                  <a:cubicBezTo>
                    <a:pt x="0" y="11209"/>
                    <a:pt x="2709" y="14266"/>
                    <a:pt x="3213" y="17025"/>
                  </a:cubicBezTo>
                  <a:cubicBezTo>
                    <a:pt x="3716" y="19784"/>
                    <a:pt x="1408" y="21600"/>
                    <a:pt x="1408" y="21600"/>
                  </a:cubicBezTo>
                  <a:lnTo>
                    <a:pt x="13061" y="21600"/>
                  </a:lnTo>
                  <a:cubicBezTo>
                    <a:pt x="13694" y="18694"/>
                    <a:pt x="14817" y="18738"/>
                    <a:pt x="15896" y="18789"/>
                  </a:cubicBezTo>
                  <a:lnTo>
                    <a:pt x="7700" y="13852"/>
                  </a:lnTo>
                  <a:cubicBezTo>
                    <a:pt x="7698" y="13851"/>
                    <a:pt x="7698" y="13850"/>
                    <a:pt x="7696" y="13849"/>
                  </a:cubicBezTo>
                  <a:cubicBezTo>
                    <a:pt x="6756" y="13262"/>
                    <a:pt x="6248" y="12285"/>
                    <a:pt x="6372" y="11298"/>
                  </a:cubicBezTo>
                  <a:cubicBezTo>
                    <a:pt x="6471" y="10505"/>
                    <a:pt x="6965" y="9785"/>
                    <a:pt x="7728" y="9321"/>
                  </a:cubicBezTo>
                  <a:cubicBezTo>
                    <a:pt x="8490" y="8857"/>
                    <a:pt x="9450" y="8694"/>
                    <a:pt x="10362" y="8871"/>
                  </a:cubicBezTo>
                  <a:cubicBezTo>
                    <a:pt x="10368" y="8872"/>
                    <a:pt x="10373" y="8873"/>
                    <a:pt x="10378" y="8874"/>
                  </a:cubicBezTo>
                  <a:lnTo>
                    <a:pt x="15578" y="10074"/>
                  </a:lnTo>
                  <a:lnTo>
                    <a:pt x="19698" y="9235"/>
                  </a:lnTo>
                  <a:cubicBezTo>
                    <a:pt x="19508" y="8969"/>
                    <a:pt x="19330" y="8726"/>
                    <a:pt x="19176" y="8519"/>
                  </a:cubicBezTo>
                  <a:cubicBezTo>
                    <a:pt x="18457" y="7554"/>
                    <a:pt x="19619" y="7038"/>
                    <a:pt x="19260" y="5996"/>
                  </a:cubicBezTo>
                  <a:cubicBezTo>
                    <a:pt x="18360" y="2409"/>
                    <a:pt x="15704" y="0"/>
                    <a:pt x="9010" y="0"/>
                  </a:cubicBezTo>
                  <a:close/>
                  <a:moveTo>
                    <a:pt x="9658" y="9487"/>
                  </a:moveTo>
                  <a:cubicBezTo>
                    <a:pt x="9138" y="9482"/>
                    <a:pt x="8626" y="9618"/>
                    <a:pt x="8196" y="9879"/>
                  </a:cubicBezTo>
                  <a:cubicBezTo>
                    <a:pt x="7621" y="10229"/>
                    <a:pt x="7249" y="10772"/>
                    <a:pt x="7174" y="11371"/>
                  </a:cubicBezTo>
                  <a:cubicBezTo>
                    <a:pt x="7081" y="12114"/>
                    <a:pt x="7461" y="12851"/>
                    <a:pt x="8168" y="13294"/>
                  </a:cubicBezTo>
                  <a:lnTo>
                    <a:pt x="11611" y="15367"/>
                  </a:lnTo>
                  <a:cubicBezTo>
                    <a:pt x="12979" y="14854"/>
                    <a:pt x="13973" y="13890"/>
                    <a:pt x="14570" y="12501"/>
                  </a:cubicBezTo>
                  <a:cubicBezTo>
                    <a:pt x="14900" y="11732"/>
                    <a:pt x="15016" y="11028"/>
                    <a:pt x="15056" y="10666"/>
                  </a:cubicBezTo>
                  <a:lnTo>
                    <a:pt x="10176" y="9539"/>
                  </a:lnTo>
                  <a:cubicBezTo>
                    <a:pt x="10004" y="9506"/>
                    <a:pt x="9831" y="9488"/>
                    <a:pt x="9658" y="9487"/>
                  </a:cubicBezTo>
                  <a:close/>
                  <a:moveTo>
                    <a:pt x="19980" y="9947"/>
                  </a:moveTo>
                  <a:cubicBezTo>
                    <a:pt x="19928" y="9952"/>
                    <a:pt x="19876" y="9964"/>
                    <a:pt x="19827" y="9987"/>
                  </a:cubicBezTo>
                  <a:cubicBezTo>
                    <a:pt x="19633" y="10080"/>
                    <a:pt x="19566" y="10290"/>
                    <a:pt x="19675" y="10456"/>
                  </a:cubicBezTo>
                  <a:lnTo>
                    <a:pt x="20669" y="11971"/>
                  </a:lnTo>
                  <a:lnTo>
                    <a:pt x="19724" y="12854"/>
                  </a:lnTo>
                  <a:cubicBezTo>
                    <a:pt x="19648" y="12926"/>
                    <a:pt x="19610" y="13022"/>
                    <a:pt x="19621" y="13118"/>
                  </a:cubicBezTo>
                  <a:cubicBezTo>
                    <a:pt x="19625" y="13152"/>
                    <a:pt x="19969" y="16550"/>
                    <a:pt x="17163" y="18097"/>
                  </a:cubicBezTo>
                  <a:cubicBezTo>
                    <a:pt x="16976" y="18200"/>
                    <a:pt x="16923" y="18413"/>
                    <a:pt x="17044" y="18573"/>
                  </a:cubicBezTo>
                  <a:cubicBezTo>
                    <a:pt x="17121" y="18674"/>
                    <a:pt x="17249" y="18730"/>
                    <a:pt x="17381" y="18730"/>
                  </a:cubicBezTo>
                  <a:cubicBezTo>
                    <a:pt x="17456" y="18730"/>
                    <a:pt x="17532" y="18711"/>
                    <a:pt x="17600" y="18674"/>
                  </a:cubicBezTo>
                  <a:cubicBezTo>
                    <a:pt x="18936" y="17937"/>
                    <a:pt x="19850" y="16729"/>
                    <a:pt x="20238" y="15178"/>
                  </a:cubicBezTo>
                  <a:cubicBezTo>
                    <a:pt x="20462" y="14285"/>
                    <a:pt x="20452" y="13526"/>
                    <a:pt x="20435" y="13209"/>
                  </a:cubicBezTo>
                  <a:lnTo>
                    <a:pt x="21462" y="12250"/>
                  </a:lnTo>
                  <a:cubicBezTo>
                    <a:pt x="21578" y="12141"/>
                    <a:pt x="21600" y="11980"/>
                    <a:pt x="21515" y="11851"/>
                  </a:cubicBezTo>
                  <a:lnTo>
                    <a:pt x="20377" y="10119"/>
                  </a:lnTo>
                  <a:cubicBezTo>
                    <a:pt x="20296" y="9995"/>
                    <a:pt x="20136" y="9932"/>
                    <a:pt x="19980" y="9947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</p:spTree>
    <p:extLst>
      <p:ext uri="{BB962C8B-B14F-4D97-AF65-F5344CB8AC3E}">
        <p14:creationId xmlns:p14="http://schemas.microsoft.com/office/powerpoint/2010/main" val="3087850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839270-2DBA-6341-8183-B5EDE55E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DECOVID Challenges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9ECFC64-2A43-FE46-8A11-FCEF4B85E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3B4ECC-815A-2148-B044-935C9D4248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EE5BE0C-2BE0-0849-95E5-501EC3F13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614681-61FD-154C-8CC9-91D482AC05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  <a:p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93DEC3-B0AB-D248-B4AF-09FB8F7338DC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" pitchFamily="2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6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9943-5E82-E746-95FA-C065E94F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Reproducibility in DECOVID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EADA9-49AF-C847-89CA-FDDDCB76C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966" y="2796466"/>
            <a:ext cx="6907066" cy="3553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74AD9-93DD-DA45-A276-C8F9C5AA9008}"/>
              </a:ext>
            </a:extLst>
          </p:cNvPr>
          <p:cNvSpPr txBox="1"/>
          <p:nvPr/>
        </p:nvSpPr>
        <p:spPr>
          <a:xfrm>
            <a:off x="1465465" y="5848632"/>
            <a:ext cx="3110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/>
              <a:t>The Turing Way</a:t>
            </a:r>
          </a:p>
          <a:p>
            <a:pPr algn="r"/>
            <a:r>
              <a:rPr lang="en-GB" sz="1600" dirty="0"/>
              <a:t>DOI: 10.5281/zenodo.3233986</a:t>
            </a:r>
          </a:p>
        </p:txBody>
      </p:sp>
      <p:sp>
        <p:nvSpPr>
          <p:cNvPr id="3" name="Bent Arrow 2">
            <a:extLst>
              <a:ext uri="{FF2B5EF4-FFF2-40B4-BE49-F238E27FC236}">
                <a16:creationId xmlns:a16="http://schemas.microsoft.com/office/drawing/2014/main" id="{1A5A8456-99A1-AF43-B5E6-B5EC47D99528}"/>
              </a:ext>
            </a:extLst>
          </p:cNvPr>
          <p:cNvSpPr/>
          <p:nvPr/>
        </p:nvSpPr>
        <p:spPr>
          <a:xfrm rot="5400000">
            <a:off x="7861300" y="1562100"/>
            <a:ext cx="965200" cy="1447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F204A618-3219-9345-81D9-307F044ACACD}"/>
              </a:ext>
            </a:extLst>
          </p:cNvPr>
          <p:cNvSpPr/>
          <p:nvPr/>
        </p:nvSpPr>
        <p:spPr>
          <a:xfrm rot="10800000" flipH="1">
            <a:off x="3441700" y="3213100"/>
            <a:ext cx="965200" cy="2286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E0F07-8EF9-704F-83B9-C0051801BB71}"/>
              </a:ext>
            </a:extLst>
          </p:cNvPr>
          <p:cNvSpPr txBox="1"/>
          <p:nvPr/>
        </p:nvSpPr>
        <p:spPr>
          <a:xfrm>
            <a:off x="2226982" y="1909482"/>
            <a:ext cx="2734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Choices made by the analysists, represented in a piece of software to perform the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84F12-AD51-924A-B849-05924FBABAA3}"/>
              </a:ext>
            </a:extLst>
          </p:cNvPr>
          <p:cNvSpPr txBox="1"/>
          <p:nvPr/>
        </p:nvSpPr>
        <p:spPr>
          <a:xfrm>
            <a:off x="5857689" y="1364875"/>
            <a:ext cx="1917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Everything else that is not in the control of the analysts</a:t>
            </a:r>
          </a:p>
        </p:txBody>
      </p:sp>
    </p:spTree>
    <p:extLst>
      <p:ext uri="{BB962C8B-B14F-4D97-AF65-F5344CB8AC3E}">
        <p14:creationId xmlns:p14="http://schemas.microsoft.com/office/powerpoint/2010/main" val="1408197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{60CE3611-06DF-9146-9FB3-85C4A332B426}tf16401378</Template>
  <TotalTime>1369</TotalTime>
  <Words>585</Words>
  <Application>Microsoft Macintosh PowerPoint</Application>
  <PresentationFormat>Widescreen</PresentationFormat>
  <Paragraphs>165</Paragraphs>
  <Slides>11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Cambria Math</vt:lpstr>
      <vt:lpstr>MS Shell Dlg 2</vt:lpstr>
      <vt:lpstr>Times</vt:lpstr>
      <vt:lpstr>Wingdings</vt:lpstr>
      <vt:lpstr>Wingdings 3</vt:lpstr>
      <vt:lpstr>Madison</vt:lpstr>
      <vt:lpstr>Learning Machines</vt:lpstr>
      <vt:lpstr>Notations</vt:lpstr>
      <vt:lpstr>Machines cannot stay static - things change</vt:lpstr>
      <vt:lpstr>PowerPoint Presentation</vt:lpstr>
      <vt:lpstr>θ - Model trained using data up to time T x_t - Patient features up to and at time t&gt;T y┴̂_t,σ_t - Prediction y┴̂_t and its uncertainty σ_t I_t - Interpretation of model decision y_t - Practitioner’s decision r_t - Treatment outcome </vt:lpstr>
      <vt:lpstr>Monitoring performance for DECOVID</vt:lpstr>
      <vt:lpstr>Responsibility is jointly shared by  data provider, analyst and user</vt:lpstr>
      <vt:lpstr>DECOVID Challenges</vt:lpstr>
      <vt:lpstr>Reproducibility in DECOVID</vt:lpstr>
      <vt:lpstr>Reproducibility tooling</vt:lpstr>
      <vt:lpstr>repro-catalogue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Machines</dc:title>
  <dc:creator>May Yong</dc:creator>
  <cp:lastModifiedBy>May Yong</cp:lastModifiedBy>
  <cp:revision>5</cp:revision>
  <dcterms:created xsi:type="dcterms:W3CDTF">2020-07-22T17:16:12Z</dcterms:created>
  <dcterms:modified xsi:type="dcterms:W3CDTF">2020-07-23T16:11:08Z</dcterms:modified>
</cp:coreProperties>
</file>