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2" r:id="rId5"/>
    <p:sldId id="291" r:id="rId6"/>
    <p:sldId id="293" r:id="rId7"/>
    <p:sldId id="256" r:id="rId8"/>
    <p:sldId id="294" r:id="rId9"/>
    <p:sldId id="297" r:id="rId10"/>
    <p:sldId id="296" r:id="rId11"/>
    <p:sldId id="298" r:id="rId12"/>
    <p:sldId id="299" r:id="rId13"/>
    <p:sldId id="301" r:id="rId14"/>
    <p:sldId id="30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BAE"/>
    <a:srgbClr val="002060"/>
    <a:srgbClr val="FFC10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8" autoAdjust="0"/>
    <p:restoredTop sz="94660"/>
  </p:normalViewPr>
  <p:slideViewPr>
    <p:cSldViewPr showGuides="1">
      <p:cViewPr>
        <p:scale>
          <a:sx n="250" d="100"/>
          <a:sy n="250" d="100"/>
        </p:scale>
        <p:origin x="1096" y="1024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083E0-545D-DF46-B126-5217EC69509B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E9DCBE88-7E87-8E49-B84C-720232CF4B50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GB" dirty="0"/>
            <a:t>Data collection</a:t>
          </a:r>
        </a:p>
      </dgm:t>
    </dgm:pt>
    <dgm:pt modelId="{C24D9E91-89C6-C344-A8C0-D11783415DED}" type="parTrans" cxnId="{D3E9854B-636F-1840-8869-29FC6EC4193E}">
      <dgm:prSet/>
      <dgm:spPr/>
      <dgm:t>
        <a:bodyPr/>
        <a:lstStyle/>
        <a:p>
          <a:endParaRPr lang="en-GB"/>
        </a:p>
      </dgm:t>
    </dgm:pt>
    <dgm:pt modelId="{17C3B71A-85DD-F041-9F35-0680FBB2D955}" type="sibTrans" cxnId="{D3E9854B-636F-1840-8869-29FC6EC4193E}">
      <dgm:prSet/>
      <dgm:spPr>
        <a:solidFill>
          <a:srgbClr val="576BAE"/>
        </a:solidFill>
      </dgm:spPr>
      <dgm:t>
        <a:bodyPr/>
        <a:lstStyle/>
        <a:p>
          <a:endParaRPr lang="en-GB"/>
        </a:p>
      </dgm:t>
    </dgm:pt>
    <dgm:pt modelId="{B535BFE8-0EB1-C54B-97AE-689001724D91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GB" dirty="0"/>
            <a:t>Data </a:t>
          </a:r>
        </a:p>
        <a:p>
          <a:r>
            <a:rPr lang="en-GB" dirty="0"/>
            <a:t>Pre-processing</a:t>
          </a:r>
        </a:p>
      </dgm:t>
    </dgm:pt>
    <dgm:pt modelId="{ADDE96E3-7886-D74C-A8A1-651507DD13FB}" type="parTrans" cxnId="{2A2BAC71-6C7F-1347-9622-C0ED83810D63}">
      <dgm:prSet/>
      <dgm:spPr/>
      <dgm:t>
        <a:bodyPr/>
        <a:lstStyle/>
        <a:p>
          <a:endParaRPr lang="en-GB"/>
        </a:p>
      </dgm:t>
    </dgm:pt>
    <dgm:pt modelId="{9B2EC629-4AA1-944F-BEAD-2AF5AE09C019}" type="sibTrans" cxnId="{2A2BAC71-6C7F-1347-9622-C0ED83810D63}">
      <dgm:prSet/>
      <dgm:spPr>
        <a:solidFill>
          <a:srgbClr val="576BAE"/>
        </a:solidFill>
      </dgm:spPr>
      <dgm:t>
        <a:bodyPr/>
        <a:lstStyle/>
        <a:p>
          <a:endParaRPr lang="en-GB"/>
        </a:p>
      </dgm:t>
    </dgm:pt>
    <dgm:pt modelId="{25304FF8-8E10-D64D-BCD5-8E03F4B3DE0E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GB" dirty="0"/>
            <a:t>Analysis</a:t>
          </a:r>
        </a:p>
      </dgm:t>
    </dgm:pt>
    <dgm:pt modelId="{6205ABBD-04F9-6E40-81A6-04DF3C152117}" type="parTrans" cxnId="{4152A0AC-6ABA-FC4D-AFEC-214B037C8466}">
      <dgm:prSet/>
      <dgm:spPr/>
      <dgm:t>
        <a:bodyPr/>
        <a:lstStyle/>
        <a:p>
          <a:endParaRPr lang="en-GB"/>
        </a:p>
      </dgm:t>
    </dgm:pt>
    <dgm:pt modelId="{B22A0DC2-E26F-7042-9E75-E3E2A723057D}" type="sibTrans" cxnId="{4152A0AC-6ABA-FC4D-AFEC-214B037C8466}">
      <dgm:prSet/>
      <dgm:spPr/>
      <dgm:t>
        <a:bodyPr/>
        <a:lstStyle/>
        <a:p>
          <a:endParaRPr lang="en-GB"/>
        </a:p>
      </dgm:t>
    </dgm:pt>
    <dgm:pt modelId="{5629AE24-9861-2F4C-88DD-D2EC6D3B3F10}" type="pres">
      <dgm:prSet presAssocID="{EDC083E0-545D-DF46-B126-5217EC69509B}" presName="Name0" presStyleCnt="0">
        <dgm:presLayoutVars>
          <dgm:dir/>
          <dgm:resizeHandles val="exact"/>
        </dgm:presLayoutVars>
      </dgm:prSet>
      <dgm:spPr/>
    </dgm:pt>
    <dgm:pt modelId="{EB2A5B70-8335-0B48-9D79-3D7EE6CBD6DA}" type="pres">
      <dgm:prSet presAssocID="{E9DCBE88-7E87-8E49-B84C-720232CF4B50}" presName="node" presStyleLbl="node1" presStyleIdx="0" presStyleCnt="3" custLinFactNeighborY="9254">
        <dgm:presLayoutVars>
          <dgm:bulletEnabled val="1"/>
        </dgm:presLayoutVars>
      </dgm:prSet>
      <dgm:spPr/>
    </dgm:pt>
    <dgm:pt modelId="{7E7E8CCE-F122-C849-A9FC-FC0366E600D5}" type="pres">
      <dgm:prSet presAssocID="{17C3B71A-85DD-F041-9F35-0680FBB2D955}" presName="sibTrans" presStyleLbl="sibTrans2D1" presStyleIdx="0" presStyleCnt="2"/>
      <dgm:spPr/>
    </dgm:pt>
    <dgm:pt modelId="{FD0B381D-2FBE-C246-A1F3-C8DB9C601950}" type="pres">
      <dgm:prSet presAssocID="{17C3B71A-85DD-F041-9F35-0680FBB2D955}" presName="connectorText" presStyleLbl="sibTrans2D1" presStyleIdx="0" presStyleCnt="2"/>
      <dgm:spPr/>
    </dgm:pt>
    <dgm:pt modelId="{D36BE5F1-DEBB-014C-B3D6-CA903B7F32E1}" type="pres">
      <dgm:prSet presAssocID="{B535BFE8-0EB1-C54B-97AE-689001724D91}" presName="node" presStyleLbl="node1" presStyleIdx="1" presStyleCnt="3">
        <dgm:presLayoutVars>
          <dgm:bulletEnabled val="1"/>
        </dgm:presLayoutVars>
      </dgm:prSet>
      <dgm:spPr/>
    </dgm:pt>
    <dgm:pt modelId="{593D65A9-D55D-B841-8B83-5389FEBAA601}" type="pres">
      <dgm:prSet presAssocID="{9B2EC629-4AA1-944F-BEAD-2AF5AE09C019}" presName="sibTrans" presStyleLbl="sibTrans2D1" presStyleIdx="1" presStyleCnt="2"/>
      <dgm:spPr/>
    </dgm:pt>
    <dgm:pt modelId="{3CAB1590-B0D8-B34B-BDA6-B341DA87684A}" type="pres">
      <dgm:prSet presAssocID="{9B2EC629-4AA1-944F-BEAD-2AF5AE09C019}" presName="connectorText" presStyleLbl="sibTrans2D1" presStyleIdx="1" presStyleCnt="2"/>
      <dgm:spPr/>
    </dgm:pt>
    <dgm:pt modelId="{3167A6A7-7648-0A41-BCEB-CFF3BD9886E8}" type="pres">
      <dgm:prSet presAssocID="{25304FF8-8E10-D64D-BCD5-8E03F4B3DE0E}" presName="node" presStyleLbl="node1" presStyleIdx="2" presStyleCnt="3">
        <dgm:presLayoutVars>
          <dgm:bulletEnabled val="1"/>
        </dgm:presLayoutVars>
      </dgm:prSet>
      <dgm:spPr/>
    </dgm:pt>
  </dgm:ptLst>
  <dgm:cxnLst>
    <dgm:cxn modelId="{FE59D51C-0CFC-AF41-8084-EDFFC863633F}" type="presOf" srcId="{E9DCBE88-7E87-8E49-B84C-720232CF4B50}" destId="{EB2A5B70-8335-0B48-9D79-3D7EE6CBD6DA}" srcOrd="0" destOrd="0" presId="urn:microsoft.com/office/officeart/2005/8/layout/process1"/>
    <dgm:cxn modelId="{D469C335-05E2-F74E-A1DE-E7003AB277B4}" type="presOf" srcId="{EDC083E0-545D-DF46-B126-5217EC69509B}" destId="{5629AE24-9861-2F4C-88DD-D2EC6D3B3F10}" srcOrd="0" destOrd="0" presId="urn:microsoft.com/office/officeart/2005/8/layout/process1"/>
    <dgm:cxn modelId="{D3E9854B-636F-1840-8869-29FC6EC4193E}" srcId="{EDC083E0-545D-DF46-B126-5217EC69509B}" destId="{E9DCBE88-7E87-8E49-B84C-720232CF4B50}" srcOrd="0" destOrd="0" parTransId="{C24D9E91-89C6-C344-A8C0-D11783415DED}" sibTransId="{17C3B71A-85DD-F041-9F35-0680FBB2D955}"/>
    <dgm:cxn modelId="{2DDF4B6A-7B18-1647-B6DD-4862781B378F}" type="presOf" srcId="{9B2EC629-4AA1-944F-BEAD-2AF5AE09C019}" destId="{3CAB1590-B0D8-B34B-BDA6-B341DA87684A}" srcOrd="1" destOrd="0" presId="urn:microsoft.com/office/officeart/2005/8/layout/process1"/>
    <dgm:cxn modelId="{62C5766E-F598-4A4B-8F2D-6A28138BE473}" type="presOf" srcId="{17C3B71A-85DD-F041-9F35-0680FBB2D955}" destId="{FD0B381D-2FBE-C246-A1F3-C8DB9C601950}" srcOrd="1" destOrd="0" presId="urn:microsoft.com/office/officeart/2005/8/layout/process1"/>
    <dgm:cxn modelId="{2A2BAC71-6C7F-1347-9622-C0ED83810D63}" srcId="{EDC083E0-545D-DF46-B126-5217EC69509B}" destId="{B535BFE8-0EB1-C54B-97AE-689001724D91}" srcOrd="1" destOrd="0" parTransId="{ADDE96E3-7886-D74C-A8A1-651507DD13FB}" sibTransId="{9B2EC629-4AA1-944F-BEAD-2AF5AE09C019}"/>
    <dgm:cxn modelId="{98A44074-A489-9041-9676-99850ADFF090}" type="presOf" srcId="{9B2EC629-4AA1-944F-BEAD-2AF5AE09C019}" destId="{593D65A9-D55D-B841-8B83-5389FEBAA601}" srcOrd="0" destOrd="0" presId="urn:microsoft.com/office/officeart/2005/8/layout/process1"/>
    <dgm:cxn modelId="{CF6FED98-9260-8C48-B1E2-B05C7AB68A04}" type="presOf" srcId="{B535BFE8-0EB1-C54B-97AE-689001724D91}" destId="{D36BE5F1-DEBB-014C-B3D6-CA903B7F32E1}" srcOrd="0" destOrd="0" presId="urn:microsoft.com/office/officeart/2005/8/layout/process1"/>
    <dgm:cxn modelId="{4152A0AC-6ABA-FC4D-AFEC-214B037C8466}" srcId="{EDC083E0-545D-DF46-B126-5217EC69509B}" destId="{25304FF8-8E10-D64D-BCD5-8E03F4B3DE0E}" srcOrd="2" destOrd="0" parTransId="{6205ABBD-04F9-6E40-81A6-04DF3C152117}" sibTransId="{B22A0DC2-E26F-7042-9E75-E3E2A723057D}"/>
    <dgm:cxn modelId="{2651A0BB-DE0E-F049-8688-AA227425A7C4}" type="presOf" srcId="{25304FF8-8E10-D64D-BCD5-8E03F4B3DE0E}" destId="{3167A6A7-7648-0A41-BCEB-CFF3BD9886E8}" srcOrd="0" destOrd="0" presId="urn:microsoft.com/office/officeart/2005/8/layout/process1"/>
    <dgm:cxn modelId="{694ED7D8-315D-0543-8127-86F169AE70EF}" type="presOf" srcId="{17C3B71A-85DD-F041-9F35-0680FBB2D955}" destId="{7E7E8CCE-F122-C849-A9FC-FC0366E600D5}" srcOrd="0" destOrd="0" presId="urn:microsoft.com/office/officeart/2005/8/layout/process1"/>
    <dgm:cxn modelId="{5E92C215-EDCD-044C-9A32-D6C17314A505}" type="presParOf" srcId="{5629AE24-9861-2F4C-88DD-D2EC6D3B3F10}" destId="{EB2A5B70-8335-0B48-9D79-3D7EE6CBD6DA}" srcOrd="0" destOrd="0" presId="urn:microsoft.com/office/officeart/2005/8/layout/process1"/>
    <dgm:cxn modelId="{64FE0B5E-5214-C74F-82E3-37D4461C8174}" type="presParOf" srcId="{5629AE24-9861-2F4C-88DD-D2EC6D3B3F10}" destId="{7E7E8CCE-F122-C849-A9FC-FC0366E600D5}" srcOrd="1" destOrd="0" presId="urn:microsoft.com/office/officeart/2005/8/layout/process1"/>
    <dgm:cxn modelId="{5676184A-162D-9849-993A-845BD26A6FF4}" type="presParOf" srcId="{7E7E8CCE-F122-C849-A9FC-FC0366E600D5}" destId="{FD0B381D-2FBE-C246-A1F3-C8DB9C601950}" srcOrd="0" destOrd="0" presId="urn:microsoft.com/office/officeart/2005/8/layout/process1"/>
    <dgm:cxn modelId="{32CB0DC3-3753-F641-8E3D-898DF61413CC}" type="presParOf" srcId="{5629AE24-9861-2F4C-88DD-D2EC6D3B3F10}" destId="{D36BE5F1-DEBB-014C-B3D6-CA903B7F32E1}" srcOrd="2" destOrd="0" presId="urn:microsoft.com/office/officeart/2005/8/layout/process1"/>
    <dgm:cxn modelId="{8FF081AB-B6FE-4249-B7CB-EEB8F255B0FE}" type="presParOf" srcId="{5629AE24-9861-2F4C-88DD-D2EC6D3B3F10}" destId="{593D65A9-D55D-B841-8B83-5389FEBAA601}" srcOrd="3" destOrd="0" presId="urn:microsoft.com/office/officeart/2005/8/layout/process1"/>
    <dgm:cxn modelId="{A7BD7459-5DE6-DE48-B8D4-EF720DF34E65}" type="presParOf" srcId="{593D65A9-D55D-B841-8B83-5389FEBAA601}" destId="{3CAB1590-B0D8-B34B-BDA6-B341DA87684A}" srcOrd="0" destOrd="0" presId="urn:microsoft.com/office/officeart/2005/8/layout/process1"/>
    <dgm:cxn modelId="{31BFB554-4AFE-364E-A9F7-F3949981DB41}" type="presParOf" srcId="{5629AE24-9861-2F4C-88DD-D2EC6D3B3F10}" destId="{3167A6A7-7648-0A41-BCEB-CFF3BD9886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5B70-8335-0B48-9D79-3D7EE6CBD6DA}">
      <dsp:nvSpPr>
        <dsp:cNvPr id="0" name=""/>
        <dsp:cNvSpPr/>
      </dsp:nvSpPr>
      <dsp:spPr>
        <a:xfrm>
          <a:off x="4981" y="0"/>
          <a:ext cx="1488872" cy="4572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collection</a:t>
          </a:r>
        </a:p>
      </dsp:txBody>
      <dsp:txXfrm>
        <a:off x="18372" y="13391"/>
        <a:ext cx="1462090" cy="430422"/>
      </dsp:txXfrm>
    </dsp:sp>
    <dsp:sp modelId="{7E7E8CCE-F122-C849-A9FC-FC0366E600D5}">
      <dsp:nvSpPr>
        <dsp:cNvPr id="0" name=""/>
        <dsp:cNvSpPr/>
      </dsp:nvSpPr>
      <dsp:spPr>
        <a:xfrm>
          <a:off x="1642740" y="43981"/>
          <a:ext cx="315640" cy="369240"/>
        </a:xfrm>
        <a:prstGeom prst="rightArrow">
          <a:avLst>
            <a:gd name="adj1" fmla="val 60000"/>
            <a:gd name="adj2" fmla="val 50000"/>
          </a:avLst>
        </a:prstGeom>
        <a:solidFill>
          <a:srgbClr val="576BA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642740" y="117829"/>
        <a:ext cx="220948" cy="221544"/>
      </dsp:txXfrm>
    </dsp:sp>
    <dsp:sp modelId="{D36BE5F1-DEBB-014C-B3D6-CA903B7F32E1}">
      <dsp:nvSpPr>
        <dsp:cNvPr id="0" name=""/>
        <dsp:cNvSpPr/>
      </dsp:nvSpPr>
      <dsp:spPr>
        <a:xfrm>
          <a:off x="2089402" y="0"/>
          <a:ext cx="1488872" cy="4572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Pre-processing</a:t>
          </a:r>
        </a:p>
      </dsp:txBody>
      <dsp:txXfrm>
        <a:off x="2102793" y="13391"/>
        <a:ext cx="1462090" cy="430422"/>
      </dsp:txXfrm>
    </dsp:sp>
    <dsp:sp modelId="{593D65A9-D55D-B841-8B83-5389FEBAA601}">
      <dsp:nvSpPr>
        <dsp:cNvPr id="0" name=""/>
        <dsp:cNvSpPr/>
      </dsp:nvSpPr>
      <dsp:spPr>
        <a:xfrm>
          <a:off x="3727161" y="43981"/>
          <a:ext cx="315640" cy="369240"/>
        </a:xfrm>
        <a:prstGeom prst="rightArrow">
          <a:avLst>
            <a:gd name="adj1" fmla="val 60000"/>
            <a:gd name="adj2" fmla="val 50000"/>
          </a:avLst>
        </a:prstGeom>
        <a:solidFill>
          <a:srgbClr val="576BA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3727161" y="117829"/>
        <a:ext cx="220948" cy="221544"/>
      </dsp:txXfrm>
    </dsp:sp>
    <dsp:sp modelId="{3167A6A7-7648-0A41-BCEB-CFF3BD9886E8}">
      <dsp:nvSpPr>
        <dsp:cNvPr id="0" name=""/>
        <dsp:cNvSpPr/>
      </dsp:nvSpPr>
      <dsp:spPr>
        <a:xfrm>
          <a:off x="4173823" y="0"/>
          <a:ext cx="1488872" cy="4572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Analysis</a:t>
          </a:r>
        </a:p>
      </dsp:txBody>
      <dsp:txXfrm>
        <a:off x="4187214" y="13391"/>
        <a:ext cx="1462090" cy="430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6.svg"/><Relationship Id="rId11" Type="http://schemas.openxmlformats.org/officeDocument/2006/relationships/image" Target="../media/image3.jpg"/><Relationship Id="rId5" Type="http://schemas.openxmlformats.org/officeDocument/2006/relationships/image" Target="../media/image46.png"/><Relationship Id="rId10" Type="http://schemas.openxmlformats.org/officeDocument/2006/relationships/image" Target="../media/image60.svg"/><Relationship Id="rId4" Type="http://schemas.openxmlformats.org/officeDocument/2006/relationships/image" Target="../media/image55.sv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6.svg"/><Relationship Id="rId11" Type="http://schemas.openxmlformats.org/officeDocument/2006/relationships/image" Target="../media/image3.jpg"/><Relationship Id="rId5" Type="http://schemas.openxmlformats.org/officeDocument/2006/relationships/image" Target="../media/image46.png"/><Relationship Id="rId10" Type="http://schemas.openxmlformats.org/officeDocument/2006/relationships/image" Target="../media/image60.svg"/><Relationship Id="rId4" Type="http://schemas.openxmlformats.org/officeDocument/2006/relationships/image" Target="../media/image55.sv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5.sv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3.jp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7.svg"/><Relationship Id="rId1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Data" Target="../diagrams/data1.xml"/><Relationship Id="rId18" Type="http://schemas.openxmlformats.org/officeDocument/2006/relationships/image" Target="../media/image21.png"/><Relationship Id="rId3" Type="http://schemas.openxmlformats.org/officeDocument/2006/relationships/image" Target="../media/image13.svg"/><Relationship Id="rId21" Type="http://schemas.openxmlformats.org/officeDocument/2006/relationships/image" Target="../media/image24.svg"/><Relationship Id="rId7" Type="http://schemas.openxmlformats.org/officeDocument/2006/relationships/image" Target="../media/image17.svg"/><Relationship Id="rId12" Type="http://schemas.openxmlformats.org/officeDocument/2006/relationships/image" Target="../media/image20.jpeg"/><Relationship Id="rId17" Type="http://schemas.microsoft.com/office/2007/relationships/diagramDrawing" Target="../diagrams/drawing1.xml"/><Relationship Id="rId2" Type="http://schemas.openxmlformats.org/officeDocument/2006/relationships/image" Target="../media/image12.png"/><Relationship Id="rId16" Type="http://schemas.openxmlformats.org/officeDocument/2006/relationships/diagramColors" Target="../diagrams/colors1.xm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11" Type="http://schemas.openxmlformats.org/officeDocument/2006/relationships/image" Target="../media/image3.jpg"/><Relationship Id="rId5" Type="http://schemas.openxmlformats.org/officeDocument/2006/relationships/image" Target="../media/image15.sv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19" Type="http://schemas.openxmlformats.org/officeDocument/2006/relationships/image" Target="../media/image22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0.png"/><Relationship Id="rId1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25.png"/><Relationship Id="rId12" Type="http://schemas.openxmlformats.org/officeDocument/2006/relationships/image" Target="../media/image29.svg"/><Relationship Id="rId17" Type="http://schemas.openxmlformats.org/officeDocument/2006/relationships/image" Target="../media/image41.png"/><Relationship Id="rId2" Type="http://schemas.openxmlformats.org/officeDocument/2006/relationships/image" Target="../media/image4.png"/><Relationship Id="rId16" Type="http://schemas.openxmlformats.org/officeDocument/2006/relationships/image" Target="../media/image33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g"/><Relationship Id="rId11" Type="http://schemas.openxmlformats.org/officeDocument/2006/relationships/image" Target="../media/image28.png"/><Relationship Id="rId5" Type="http://schemas.openxmlformats.org/officeDocument/2006/relationships/image" Target="../media/image7.sv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6.png"/><Relationship Id="rId1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25.png"/><Relationship Id="rId12" Type="http://schemas.openxmlformats.org/officeDocument/2006/relationships/image" Target="../media/image45.svg"/><Relationship Id="rId17" Type="http://schemas.openxmlformats.org/officeDocument/2006/relationships/image" Target="../media/image41.png"/><Relationship Id="rId2" Type="http://schemas.openxmlformats.org/officeDocument/2006/relationships/image" Target="../media/image4.png"/><Relationship Id="rId16" Type="http://schemas.openxmlformats.org/officeDocument/2006/relationships/image" Target="../media/image49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g"/><Relationship Id="rId11" Type="http://schemas.openxmlformats.org/officeDocument/2006/relationships/image" Target="../media/image44.png"/><Relationship Id="rId5" Type="http://schemas.openxmlformats.org/officeDocument/2006/relationships/image" Target="../media/image7.svg"/><Relationship Id="rId15" Type="http://schemas.openxmlformats.org/officeDocument/2006/relationships/image" Target="../media/image48.png"/><Relationship Id="rId10" Type="http://schemas.openxmlformats.org/officeDocument/2006/relationships/image" Target="../media/image27.png"/><Relationship Id="rId19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14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5.svg"/><Relationship Id="rId7" Type="http://schemas.openxmlformats.org/officeDocument/2006/relationships/image" Target="../media/image52.png"/><Relationship Id="rId12" Type="http://schemas.openxmlformats.org/officeDocument/2006/relationships/image" Target="../media/image55.svg"/><Relationship Id="rId17" Type="http://schemas.openxmlformats.org/officeDocument/2006/relationships/image" Target="../media/image50.png"/><Relationship Id="rId2" Type="http://schemas.openxmlformats.org/officeDocument/2006/relationships/image" Target="../media/image4.png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g"/><Relationship Id="rId11" Type="http://schemas.openxmlformats.org/officeDocument/2006/relationships/image" Target="../media/image44.png"/><Relationship Id="rId5" Type="http://schemas.openxmlformats.org/officeDocument/2006/relationships/image" Target="../media/image7.svg"/><Relationship Id="rId15" Type="http://schemas.openxmlformats.org/officeDocument/2006/relationships/image" Target="../media/image48.png"/><Relationship Id="rId10" Type="http://schemas.openxmlformats.org/officeDocument/2006/relationships/image" Target="../media/image54.png"/><Relationship Id="rId19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3.png"/><Relationship Id="rId14" Type="http://schemas.openxmlformats.org/officeDocument/2006/relationships/image" Target="../media/image5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8.jpg"/><Relationship Id="rId7" Type="http://schemas.openxmlformats.org/officeDocument/2006/relationships/image" Target="../media/image5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11" Type="http://schemas.openxmlformats.org/officeDocument/2006/relationships/image" Target="../media/image60.sv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0.svg"/><Relationship Id="rId3" Type="http://schemas.openxmlformats.org/officeDocument/2006/relationships/image" Target="../media/image62.png"/><Relationship Id="rId7" Type="http://schemas.openxmlformats.org/officeDocument/2006/relationships/image" Target="../media/image55.svg"/><Relationship Id="rId12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11" Type="http://schemas.openxmlformats.org/officeDocument/2006/relationships/image" Target="../media/image57.sv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63.png"/><Relationship Id="rId9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D34F4E9-C116-4446-80A6-9E83246E38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7" r="11437"/>
          <a:stretch>
            <a:fillRect/>
          </a:stretch>
        </p:blipFill>
        <p:spPr>
          <a:solidFill>
            <a:srgbClr val="002060"/>
          </a:solidFill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7624" y="1980000"/>
            <a:ext cx="7524376" cy="612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earning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achines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2000" y="2725054"/>
            <a:ext cx="8280000" cy="540000"/>
          </a:xfrm>
        </p:spPr>
        <p:txBody>
          <a:bodyPr/>
          <a:lstStyle/>
          <a:p>
            <a:r>
              <a:rPr lang="en-GB" dirty="0"/>
              <a:t>Monitoring and adapting for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9ADB16-96D9-7641-B811-2AF40507FD05}"/>
              </a:ext>
            </a:extLst>
          </p:cNvPr>
          <p:cNvSpPr txBox="1">
            <a:spLocks/>
          </p:cNvSpPr>
          <p:nvPr/>
        </p:nvSpPr>
        <p:spPr>
          <a:xfrm>
            <a:off x="1763688" y="2962076"/>
            <a:ext cx="6552728" cy="6736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6503AA-C7FA-C944-A482-DB98B04197DC}"/>
              </a:ext>
            </a:extLst>
          </p:cNvPr>
          <p:cNvGrpSpPr/>
          <p:nvPr/>
        </p:nvGrpSpPr>
        <p:grpSpPr>
          <a:xfrm>
            <a:off x="359992" y="1882800"/>
            <a:ext cx="900008" cy="810000"/>
            <a:chOff x="2946957" y="3493195"/>
            <a:chExt cx="1125568" cy="1125568"/>
          </a:xfrm>
        </p:grpSpPr>
        <p:pic>
          <p:nvPicPr>
            <p:cNvPr id="11" name="Graphic 10" descr="Saw blade">
              <a:extLst>
                <a:ext uri="{FF2B5EF4-FFF2-40B4-BE49-F238E27FC236}">
                  <a16:creationId xmlns:a16="http://schemas.microsoft.com/office/drawing/2014/main" id="{B58D4CA9-AB46-A748-A16E-95DA2C1E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7937" y="3795386"/>
              <a:ext cx="521186" cy="521186"/>
            </a:xfrm>
            <a:prstGeom prst="rect">
              <a:avLst/>
            </a:prstGeom>
          </p:spPr>
        </p:pic>
        <p:pic>
          <p:nvPicPr>
            <p:cNvPr id="12" name="Graphic 11" descr="Arrow circle">
              <a:extLst>
                <a:ext uri="{FF2B5EF4-FFF2-40B4-BE49-F238E27FC236}">
                  <a16:creationId xmlns:a16="http://schemas.microsoft.com/office/drawing/2014/main" id="{B968E655-9273-1A4C-AC34-F71AC00E5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46957" y="3493195"/>
              <a:ext cx="1125568" cy="1125568"/>
            </a:xfrm>
            <a:prstGeom prst="rect">
              <a:avLst/>
            </a:prstGeom>
          </p:spPr>
        </p:pic>
      </p:grpSp>
      <p:pic>
        <p:nvPicPr>
          <p:cNvPr id="15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67A2D1-AD8E-0245-869F-7CAF7041A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38916"/>
            <a:ext cx="1507441" cy="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4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F885A5-7F10-4142-B84A-7DC2906FE98D}"/>
              </a:ext>
            </a:extLst>
          </p:cNvPr>
          <p:cNvSpPr txBox="1"/>
          <p:nvPr/>
        </p:nvSpPr>
        <p:spPr>
          <a:xfrm>
            <a:off x="7061705" y="4586656"/>
            <a:ext cx="540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32863CD-7AB0-534A-903A-37B4DED64F5C}"/>
              </a:ext>
            </a:extLst>
          </p:cNvPr>
          <p:cNvSpPr txBox="1">
            <a:spLocks/>
          </p:cNvSpPr>
          <p:nvPr/>
        </p:nvSpPr>
        <p:spPr>
          <a:xfrm>
            <a:off x="1804932" y="339502"/>
            <a:ext cx="6907067" cy="46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43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3802F-1EF0-424E-8EEF-E04BAF94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332395"/>
            <a:ext cx="1265857" cy="4700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F3B5A98-66B4-C448-A085-7607DE94012B}"/>
              </a:ext>
            </a:extLst>
          </p:cNvPr>
          <p:cNvGrpSpPr/>
          <p:nvPr/>
        </p:nvGrpSpPr>
        <p:grpSpPr>
          <a:xfrm>
            <a:off x="7744118" y="481660"/>
            <a:ext cx="1104799" cy="671066"/>
            <a:chOff x="7427144" y="201392"/>
            <a:chExt cx="1432867" cy="1215678"/>
          </a:xfrm>
        </p:grpSpPr>
        <p:sp>
          <p:nvSpPr>
            <p:cNvPr id="47" name="Model">
              <a:extLst>
                <a:ext uri="{FF2B5EF4-FFF2-40B4-BE49-F238E27FC236}">
                  <a16:creationId xmlns:a16="http://schemas.microsoft.com/office/drawing/2014/main" id="{3A195E8E-AD64-1D4E-9656-9A8F9A022254}"/>
                </a:ext>
              </a:extLst>
            </p:cNvPr>
            <p:cNvSpPr/>
            <p:nvPr/>
          </p:nvSpPr>
          <p:spPr>
            <a:xfrm>
              <a:off x="7427144" y="880138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49" name="Performance…">
              <a:extLst>
                <a:ext uri="{FF2B5EF4-FFF2-40B4-BE49-F238E27FC236}">
                  <a16:creationId xmlns:a16="http://schemas.microsoft.com/office/drawing/2014/main" id="{BCD56064-40C8-C643-8CD4-B4A228F553B7}"/>
                </a:ext>
              </a:extLst>
            </p:cNvPr>
            <p:cNvSpPr/>
            <p:nvPr/>
          </p:nvSpPr>
          <p:spPr>
            <a:xfrm>
              <a:off x="8006167" y="767090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</a:t>
              </a:r>
              <a:endParaRPr sz="1000" dirty="0"/>
            </a:p>
          </p:txBody>
        </p:sp>
        <p:sp>
          <p:nvSpPr>
            <p:cNvPr id="50" name="Coins">
              <a:extLst>
                <a:ext uri="{FF2B5EF4-FFF2-40B4-BE49-F238E27FC236}">
                  <a16:creationId xmlns:a16="http://schemas.microsoft.com/office/drawing/2014/main" id="{34D5E55A-CA26-FE49-981A-22EE423C0EF3}"/>
                </a:ext>
              </a:extLst>
            </p:cNvPr>
            <p:cNvSpPr/>
            <p:nvPr/>
          </p:nvSpPr>
          <p:spPr>
            <a:xfrm>
              <a:off x="7588360" y="1228936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16B7B7A6-687F-5141-B4D6-B78D43CFC80F}"/>
                </a:ext>
              </a:extLst>
            </p:cNvPr>
            <p:cNvSpPr/>
            <p:nvPr/>
          </p:nvSpPr>
          <p:spPr>
            <a:xfrm flipV="1">
              <a:off x="8817122" y="432639"/>
              <a:ext cx="3463" cy="423327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2" name="Coins">
              <a:extLst>
                <a:ext uri="{FF2B5EF4-FFF2-40B4-BE49-F238E27FC236}">
                  <a16:creationId xmlns:a16="http://schemas.microsoft.com/office/drawing/2014/main" id="{029CFB98-A735-E34F-9773-3280E9ABB720}"/>
                </a:ext>
              </a:extLst>
            </p:cNvPr>
            <p:cNvSpPr/>
            <p:nvPr/>
          </p:nvSpPr>
          <p:spPr>
            <a:xfrm>
              <a:off x="7568808" y="338574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4" name="Line">
              <a:extLst>
                <a:ext uri="{FF2B5EF4-FFF2-40B4-BE49-F238E27FC236}">
                  <a16:creationId xmlns:a16="http://schemas.microsoft.com/office/drawing/2014/main" id="{73D57F3B-64C9-5644-8B5C-A6B4CCA94AD6}"/>
                </a:ext>
              </a:extLst>
            </p:cNvPr>
            <p:cNvSpPr/>
            <p:nvPr/>
          </p:nvSpPr>
          <p:spPr>
            <a:xfrm flipV="1">
              <a:off x="7664104" y="1017160"/>
              <a:ext cx="0" cy="167303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5" name="Preprocessing">
              <a:extLst>
                <a:ext uri="{FF2B5EF4-FFF2-40B4-BE49-F238E27FC236}">
                  <a16:creationId xmlns:a16="http://schemas.microsoft.com/office/drawing/2014/main" id="{909470D5-0FF5-714C-BA06-F9F016343BC5}"/>
                </a:ext>
              </a:extLst>
            </p:cNvPr>
            <p:cNvSpPr/>
            <p:nvPr/>
          </p:nvSpPr>
          <p:spPr>
            <a:xfrm>
              <a:off x="7429500" y="655513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endParaRPr sz="1200" dirty="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77322F7D-8098-4D43-8FEC-8E94F8B84788}"/>
                </a:ext>
              </a:extLst>
            </p:cNvPr>
            <p:cNvSpPr/>
            <p:nvPr/>
          </p:nvSpPr>
          <p:spPr>
            <a:xfrm>
              <a:off x="7792354" y="1332788"/>
              <a:ext cx="552041" cy="4252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9" name="Model">
              <a:extLst>
                <a:ext uri="{FF2B5EF4-FFF2-40B4-BE49-F238E27FC236}">
                  <a16:creationId xmlns:a16="http://schemas.microsoft.com/office/drawing/2014/main" id="{1885CBA7-A243-8F4A-BD39-E228B6630BE8}"/>
                </a:ext>
              </a:extLst>
            </p:cNvPr>
            <p:cNvSpPr/>
            <p:nvPr/>
          </p:nvSpPr>
          <p:spPr>
            <a:xfrm>
              <a:off x="8390812" y="1275867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72" name="Data Monitoring">
              <a:extLst>
                <a:ext uri="{FF2B5EF4-FFF2-40B4-BE49-F238E27FC236}">
                  <a16:creationId xmlns:a16="http://schemas.microsoft.com/office/drawing/2014/main" id="{53F05923-2B66-EC4F-829A-C011F7588273}"/>
                </a:ext>
              </a:extLst>
            </p:cNvPr>
            <p:cNvSpPr/>
            <p:nvPr/>
          </p:nvSpPr>
          <p:spPr>
            <a:xfrm>
              <a:off x="7975185" y="373798"/>
              <a:ext cx="468840" cy="104579"/>
            </a:xfrm>
            <a:prstGeom prst="roundRect">
              <a:avLst>
                <a:gd name="adj" fmla="val 12798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200" dirty="0"/>
                <a:t>   </a:t>
              </a:r>
              <a:endParaRPr sz="1000" dirty="0"/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AD9E285F-B23F-BB49-B09A-E7B17CD8A4B0}"/>
                </a:ext>
              </a:extLst>
            </p:cNvPr>
            <p:cNvSpPr/>
            <p:nvPr/>
          </p:nvSpPr>
          <p:spPr>
            <a:xfrm flipV="1">
              <a:off x="7765767" y="432641"/>
              <a:ext cx="185488" cy="0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75" name="Performance…">
              <a:extLst>
                <a:ext uri="{FF2B5EF4-FFF2-40B4-BE49-F238E27FC236}">
                  <a16:creationId xmlns:a16="http://schemas.microsoft.com/office/drawing/2014/main" id="{2A4D7782-5B0E-8342-8E36-BBD2CE9E8B03}"/>
                </a:ext>
              </a:extLst>
            </p:cNvPr>
            <p:cNvSpPr/>
            <p:nvPr/>
          </p:nvSpPr>
          <p:spPr>
            <a:xfrm>
              <a:off x="8006167" y="968801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 </a:t>
              </a:r>
              <a:endParaRPr sz="1000" dirty="0"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413319F6-AE8F-3640-B3DC-1FDE17E8F7F6}"/>
                </a:ext>
              </a:extLst>
            </p:cNvPr>
            <p:cNvSpPr/>
            <p:nvPr/>
          </p:nvSpPr>
          <p:spPr>
            <a:xfrm flipV="1">
              <a:off x="8475518" y="432640"/>
              <a:ext cx="345057" cy="1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pic>
          <p:nvPicPr>
            <p:cNvPr id="77" name="Graphic 76" descr="Upward trend">
              <a:extLst>
                <a:ext uri="{FF2B5EF4-FFF2-40B4-BE49-F238E27FC236}">
                  <a16:creationId xmlns:a16="http://schemas.microsoft.com/office/drawing/2014/main" id="{74DD6DF5-1DCA-294A-A908-0365626C7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4262" y="775198"/>
              <a:ext cx="115632" cy="90979"/>
            </a:xfrm>
            <a:prstGeom prst="rect">
              <a:avLst/>
            </a:prstGeom>
          </p:spPr>
        </p:pic>
        <p:pic>
          <p:nvPicPr>
            <p:cNvPr id="78" name="Graphic 77" descr="Checklist RTL">
              <a:extLst>
                <a:ext uri="{FF2B5EF4-FFF2-40B4-BE49-F238E27FC236}">
                  <a16:creationId xmlns:a16="http://schemas.microsoft.com/office/drawing/2014/main" id="{1373D686-E154-1347-9D0B-C04DC85B1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28384" y="986060"/>
              <a:ext cx="89046" cy="70061"/>
            </a:xfrm>
            <a:prstGeom prst="rect">
              <a:avLst/>
            </a:prstGeom>
          </p:spPr>
        </p:pic>
        <p:pic>
          <p:nvPicPr>
            <p:cNvPr id="79" name="Graphic 78" descr="Document">
              <a:extLst>
                <a:ext uri="{FF2B5EF4-FFF2-40B4-BE49-F238E27FC236}">
                  <a16:creationId xmlns:a16="http://schemas.microsoft.com/office/drawing/2014/main" id="{A8C9316A-D36A-164D-A66E-7C696211C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94687" y="386014"/>
              <a:ext cx="108621" cy="85462"/>
            </a:xfrm>
            <a:prstGeom prst="rect">
              <a:avLst/>
            </a:prstGeom>
          </p:spPr>
        </p:pic>
        <p:sp>
          <p:nvSpPr>
            <p:cNvPr id="80" name="Line">
              <a:extLst>
                <a:ext uri="{FF2B5EF4-FFF2-40B4-BE49-F238E27FC236}">
                  <a16:creationId xmlns:a16="http://schemas.microsoft.com/office/drawing/2014/main" id="{45B74048-CCEA-4744-B928-19165C5B6CBC}"/>
                </a:ext>
              </a:extLst>
            </p:cNvPr>
            <p:cNvSpPr/>
            <p:nvPr/>
          </p:nvSpPr>
          <p:spPr>
            <a:xfrm flipV="1">
              <a:off x="7658938" y="544514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1" name="Line">
              <a:extLst>
                <a:ext uri="{FF2B5EF4-FFF2-40B4-BE49-F238E27FC236}">
                  <a16:creationId xmlns:a16="http://schemas.microsoft.com/office/drawing/2014/main" id="{7194189B-78E4-924A-AE63-1599EFC66D56}"/>
                </a:ext>
              </a:extLst>
            </p:cNvPr>
            <p:cNvSpPr/>
            <p:nvPr/>
          </p:nvSpPr>
          <p:spPr>
            <a:xfrm flipV="1">
              <a:off x="7661099" y="776257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9B275D33-400B-2947-B683-90DF264EE4D2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 flipV="1">
              <a:off x="7896343" y="819379"/>
              <a:ext cx="109823" cy="113048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6C53ADDD-583A-CF4F-9570-7B84A85EE39D}"/>
                </a:ext>
              </a:extLst>
            </p:cNvPr>
            <p:cNvCxnSpPr>
              <a:cxnSpLocks/>
              <a:stCxn id="47" idx="3"/>
              <a:endCxn id="75" idx="1"/>
            </p:cNvCxnSpPr>
            <p:nvPr/>
          </p:nvCxnSpPr>
          <p:spPr>
            <a:xfrm>
              <a:off x="7896343" y="932427"/>
              <a:ext cx="109823" cy="886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0C33547D-0F51-894D-ACBB-1EC8C4370875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5519" y="819379"/>
              <a:ext cx="234124" cy="115547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B45CDD9E-2EAD-6246-89F8-638C844B7EEA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8475519" y="935228"/>
              <a:ext cx="244461" cy="858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0BD0C2-6FA6-7D47-BE24-B115E2EFDE9C}"/>
                </a:ext>
              </a:extLst>
            </p:cNvPr>
            <p:cNvGrpSpPr/>
            <p:nvPr/>
          </p:nvGrpSpPr>
          <p:grpSpPr>
            <a:xfrm>
              <a:off x="7975185" y="201392"/>
              <a:ext cx="469199" cy="104579"/>
              <a:chOff x="5204149" y="458247"/>
              <a:chExt cx="1270800" cy="360000"/>
            </a:xfrm>
          </p:grpSpPr>
          <p:sp>
            <p:nvSpPr>
              <p:cNvPr id="87" name="Data Monitoring">
                <a:extLst>
                  <a:ext uri="{FF2B5EF4-FFF2-40B4-BE49-F238E27FC236}">
                    <a16:creationId xmlns:a16="http://schemas.microsoft.com/office/drawing/2014/main" id="{8A7FF126-8FCD-954C-B531-9BA649234F58}"/>
                  </a:ext>
                </a:extLst>
              </p:cNvPr>
              <p:cNvSpPr/>
              <p:nvPr/>
            </p:nvSpPr>
            <p:spPr>
              <a:xfrm>
                <a:off x="5204149" y="458247"/>
                <a:ext cx="1270800" cy="360000"/>
              </a:xfrm>
              <a:prstGeom prst="roundRect">
                <a:avLst>
                  <a:gd name="adj" fmla="val 12798"/>
                </a:avLst>
              </a:prstGeom>
              <a:solidFill>
                <a:srgbClr val="002060">
                  <a:alpha val="50000"/>
                </a:srgb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>
                <a:lvl1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 algn="ctr"/>
                <a:r>
                  <a:rPr lang="en-GB" sz="1000" dirty="0"/>
                  <a:t>     </a:t>
                </a:r>
                <a:endParaRPr sz="1000" dirty="0"/>
              </a:p>
            </p:txBody>
          </p:sp>
          <p:pic>
            <p:nvPicPr>
              <p:cNvPr id="88" name="Graphic 87" descr="Lock">
                <a:extLst>
                  <a:ext uri="{FF2B5EF4-FFF2-40B4-BE49-F238E27FC236}">
                    <a16:creationId xmlns:a16="http://schemas.microsoft.com/office/drawing/2014/main" id="{CBFDB822-5A60-2045-B97E-48D53D1B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39492" y="501734"/>
                <a:ext cx="313489" cy="313489"/>
              </a:xfrm>
              <a:prstGeom prst="rect">
                <a:avLst/>
              </a:prstGeom>
            </p:spPr>
          </p:pic>
        </p:grpSp>
      </p:grpSp>
      <p:sp>
        <p:nvSpPr>
          <p:cNvPr id="89" name="Line">
            <a:extLst>
              <a:ext uri="{FF2B5EF4-FFF2-40B4-BE49-F238E27FC236}">
                <a16:creationId xmlns:a16="http://schemas.microsoft.com/office/drawing/2014/main" id="{B70392DA-A500-024F-8B01-3603A6D994F7}"/>
              </a:ext>
            </a:extLst>
          </p:cNvPr>
          <p:cNvSpPr/>
          <p:nvPr/>
        </p:nvSpPr>
        <p:spPr>
          <a:xfrm flipV="1">
            <a:off x="8805768" y="914062"/>
            <a:ext cx="5223" cy="145519"/>
          </a:xfrm>
          <a:prstGeom prst="line">
            <a:avLst/>
          </a:prstGeom>
          <a:ln w="6350">
            <a:solidFill>
              <a:srgbClr val="000000"/>
            </a:solidFill>
            <a:miter lim="400000"/>
            <a:headEnd type="none" w="sm" len="sm"/>
            <a:tailEnd type="non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90" name="Performance…">
            <a:extLst>
              <a:ext uri="{FF2B5EF4-FFF2-40B4-BE49-F238E27FC236}">
                <a16:creationId xmlns:a16="http://schemas.microsoft.com/office/drawing/2014/main" id="{5D4ED24B-8417-D94B-8AD1-A42CC2F9264B}"/>
              </a:ext>
            </a:extLst>
          </p:cNvPr>
          <p:cNvSpPr/>
          <p:nvPr/>
        </p:nvSpPr>
        <p:spPr>
          <a:xfrm>
            <a:off x="7551028" y="146535"/>
            <a:ext cx="1378333" cy="275417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800" dirty="0"/>
              <a:t>     Performance Monitoring</a:t>
            </a:r>
            <a:endParaRPr sz="800" dirty="0"/>
          </a:p>
        </p:txBody>
      </p:sp>
      <p:pic>
        <p:nvPicPr>
          <p:cNvPr id="91" name="Graphic 90" descr="Upward trend">
            <a:extLst>
              <a:ext uri="{FF2B5EF4-FFF2-40B4-BE49-F238E27FC236}">
                <a16:creationId xmlns:a16="http://schemas.microsoft.com/office/drawing/2014/main" id="{7F7F1E90-8D94-A744-8130-1B34C461C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1665" y="163549"/>
            <a:ext cx="222686" cy="222686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0951C348-09E7-DA4F-811B-6683FDE3292E}"/>
              </a:ext>
            </a:extLst>
          </p:cNvPr>
          <p:cNvSpPr/>
          <p:nvPr/>
        </p:nvSpPr>
        <p:spPr>
          <a:xfrm>
            <a:off x="0" y="846"/>
            <a:ext cx="3240000" cy="4723200"/>
          </a:xfrm>
          <a:prstGeom prst="rect">
            <a:avLst/>
          </a:prstGeom>
          <a:blipFill dpi="0" rotWithShape="1">
            <a:blip r:embed="rId11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GB" b="1" dirty="0">
                <a:solidFill>
                  <a:srgbClr val="002060"/>
                </a:solidFill>
              </a:rPr>
              <a:t>Over to you Jack </a:t>
            </a:r>
            <a:r>
              <a:rPr lang="en-GB" b="1" dirty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863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E32863CD-7AB0-534A-903A-37B4DED64F5C}"/>
              </a:ext>
            </a:extLst>
          </p:cNvPr>
          <p:cNvSpPr txBox="1">
            <a:spLocks/>
          </p:cNvSpPr>
          <p:nvPr/>
        </p:nvSpPr>
        <p:spPr>
          <a:xfrm>
            <a:off x="1804932" y="339502"/>
            <a:ext cx="6907067" cy="46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43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3802F-1EF0-424E-8EEF-E04BAF94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332395"/>
            <a:ext cx="1265857" cy="4700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F3B5A98-66B4-C448-A085-7607DE94012B}"/>
              </a:ext>
            </a:extLst>
          </p:cNvPr>
          <p:cNvGrpSpPr/>
          <p:nvPr/>
        </p:nvGrpSpPr>
        <p:grpSpPr>
          <a:xfrm>
            <a:off x="7744118" y="481660"/>
            <a:ext cx="1104799" cy="671066"/>
            <a:chOff x="7427144" y="201392"/>
            <a:chExt cx="1432867" cy="1215678"/>
          </a:xfrm>
        </p:grpSpPr>
        <p:sp>
          <p:nvSpPr>
            <p:cNvPr id="47" name="Model">
              <a:extLst>
                <a:ext uri="{FF2B5EF4-FFF2-40B4-BE49-F238E27FC236}">
                  <a16:creationId xmlns:a16="http://schemas.microsoft.com/office/drawing/2014/main" id="{3A195E8E-AD64-1D4E-9656-9A8F9A022254}"/>
                </a:ext>
              </a:extLst>
            </p:cNvPr>
            <p:cNvSpPr/>
            <p:nvPr/>
          </p:nvSpPr>
          <p:spPr>
            <a:xfrm>
              <a:off x="7427144" y="880138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49" name="Performance…">
              <a:extLst>
                <a:ext uri="{FF2B5EF4-FFF2-40B4-BE49-F238E27FC236}">
                  <a16:creationId xmlns:a16="http://schemas.microsoft.com/office/drawing/2014/main" id="{BCD56064-40C8-C643-8CD4-B4A228F553B7}"/>
                </a:ext>
              </a:extLst>
            </p:cNvPr>
            <p:cNvSpPr/>
            <p:nvPr/>
          </p:nvSpPr>
          <p:spPr>
            <a:xfrm>
              <a:off x="8006167" y="767090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</a:t>
              </a:r>
              <a:endParaRPr sz="1000" dirty="0"/>
            </a:p>
          </p:txBody>
        </p:sp>
        <p:sp>
          <p:nvSpPr>
            <p:cNvPr id="50" name="Coins">
              <a:extLst>
                <a:ext uri="{FF2B5EF4-FFF2-40B4-BE49-F238E27FC236}">
                  <a16:creationId xmlns:a16="http://schemas.microsoft.com/office/drawing/2014/main" id="{34D5E55A-CA26-FE49-981A-22EE423C0EF3}"/>
                </a:ext>
              </a:extLst>
            </p:cNvPr>
            <p:cNvSpPr/>
            <p:nvPr/>
          </p:nvSpPr>
          <p:spPr>
            <a:xfrm>
              <a:off x="7588360" y="1228936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16B7B7A6-687F-5141-B4D6-B78D43CFC80F}"/>
                </a:ext>
              </a:extLst>
            </p:cNvPr>
            <p:cNvSpPr/>
            <p:nvPr/>
          </p:nvSpPr>
          <p:spPr>
            <a:xfrm flipV="1">
              <a:off x="8817122" y="432639"/>
              <a:ext cx="3463" cy="423327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2" name="Coins">
              <a:extLst>
                <a:ext uri="{FF2B5EF4-FFF2-40B4-BE49-F238E27FC236}">
                  <a16:creationId xmlns:a16="http://schemas.microsoft.com/office/drawing/2014/main" id="{029CFB98-A735-E34F-9773-3280E9ABB720}"/>
                </a:ext>
              </a:extLst>
            </p:cNvPr>
            <p:cNvSpPr/>
            <p:nvPr/>
          </p:nvSpPr>
          <p:spPr>
            <a:xfrm>
              <a:off x="7568808" y="338574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4" name="Line">
              <a:extLst>
                <a:ext uri="{FF2B5EF4-FFF2-40B4-BE49-F238E27FC236}">
                  <a16:creationId xmlns:a16="http://schemas.microsoft.com/office/drawing/2014/main" id="{73D57F3B-64C9-5644-8B5C-A6B4CCA94AD6}"/>
                </a:ext>
              </a:extLst>
            </p:cNvPr>
            <p:cNvSpPr/>
            <p:nvPr/>
          </p:nvSpPr>
          <p:spPr>
            <a:xfrm flipV="1">
              <a:off x="7664104" y="1017160"/>
              <a:ext cx="0" cy="167303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5" name="Preprocessing">
              <a:extLst>
                <a:ext uri="{FF2B5EF4-FFF2-40B4-BE49-F238E27FC236}">
                  <a16:creationId xmlns:a16="http://schemas.microsoft.com/office/drawing/2014/main" id="{909470D5-0FF5-714C-BA06-F9F016343BC5}"/>
                </a:ext>
              </a:extLst>
            </p:cNvPr>
            <p:cNvSpPr/>
            <p:nvPr/>
          </p:nvSpPr>
          <p:spPr>
            <a:xfrm>
              <a:off x="7429500" y="655513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endParaRPr sz="1200" dirty="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77322F7D-8098-4D43-8FEC-8E94F8B84788}"/>
                </a:ext>
              </a:extLst>
            </p:cNvPr>
            <p:cNvSpPr/>
            <p:nvPr/>
          </p:nvSpPr>
          <p:spPr>
            <a:xfrm>
              <a:off x="7792354" y="1332788"/>
              <a:ext cx="552041" cy="4252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9" name="Model">
              <a:extLst>
                <a:ext uri="{FF2B5EF4-FFF2-40B4-BE49-F238E27FC236}">
                  <a16:creationId xmlns:a16="http://schemas.microsoft.com/office/drawing/2014/main" id="{1885CBA7-A243-8F4A-BD39-E228B6630BE8}"/>
                </a:ext>
              </a:extLst>
            </p:cNvPr>
            <p:cNvSpPr/>
            <p:nvPr/>
          </p:nvSpPr>
          <p:spPr>
            <a:xfrm>
              <a:off x="8390812" y="1275867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72" name="Data Monitoring">
              <a:extLst>
                <a:ext uri="{FF2B5EF4-FFF2-40B4-BE49-F238E27FC236}">
                  <a16:creationId xmlns:a16="http://schemas.microsoft.com/office/drawing/2014/main" id="{53F05923-2B66-EC4F-829A-C011F7588273}"/>
                </a:ext>
              </a:extLst>
            </p:cNvPr>
            <p:cNvSpPr/>
            <p:nvPr/>
          </p:nvSpPr>
          <p:spPr>
            <a:xfrm>
              <a:off x="7975185" y="373798"/>
              <a:ext cx="468840" cy="104579"/>
            </a:xfrm>
            <a:prstGeom prst="roundRect">
              <a:avLst>
                <a:gd name="adj" fmla="val 12798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200" dirty="0"/>
                <a:t>   </a:t>
              </a:r>
              <a:endParaRPr sz="1000" dirty="0"/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AD9E285F-B23F-BB49-B09A-E7B17CD8A4B0}"/>
                </a:ext>
              </a:extLst>
            </p:cNvPr>
            <p:cNvSpPr/>
            <p:nvPr/>
          </p:nvSpPr>
          <p:spPr>
            <a:xfrm flipV="1">
              <a:off x="7765767" y="432641"/>
              <a:ext cx="185488" cy="0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75" name="Performance…">
              <a:extLst>
                <a:ext uri="{FF2B5EF4-FFF2-40B4-BE49-F238E27FC236}">
                  <a16:creationId xmlns:a16="http://schemas.microsoft.com/office/drawing/2014/main" id="{2A4D7782-5B0E-8342-8E36-BBD2CE9E8B03}"/>
                </a:ext>
              </a:extLst>
            </p:cNvPr>
            <p:cNvSpPr/>
            <p:nvPr/>
          </p:nvSpPr>
          <p:spPr>
            <a:xfrm>
              <a:off x="8006167" y="968801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 </a:t>
              </a:r>
              <a:endParaRPr sz="1000" dirty="0"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413319F6-AE8F-3640-B3DC-1FDE17E8F7F6}"/>
                </a:ext>
              </a:extLst>
            </p:cNvPr>
            <p:cNvSpPr/>
            <p:nvPr/>
          </p:nvSpPr>
          <p:spPr>
            <a:xfrm flipV="1">
              <a:off x="8475518" y="432640"/>
              <a:ext cx="345057" cy="1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pic>
          <p:nvPicPr>
            <p:cNvPr id="77" name="Graphic 76" descr="Upward trend">
              <a:extLst>
                <a:ext uri="{FF2B5EF4-FFF2-40B4-BE49-F238E27FC236}">
                  <a16:creationId xmlns:a16="http://schemas.microsoft.com/office/drawing/2014/main" id="{74DD6DF5-1DCA-294A-A908-0365626C7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4262" y="775198"/>
              <a:ext cx="115632" cy="90979"/>
            </a:xfrm>
            <a:prstGeom prst="rect">
              <a:avLst/>
            </a:prstGeom>
          </p:spPr>
        </p:pic>
        <p:pic>
          <p:nvPicPr>
            <p:cNvPr id="78" name="Graphic 77" descr="Checklist RTL">
              <a:extLst>
                <a:ext uri="{FF2B5EF4-FFF2-40B4-BE49-F238E27FC236}">
                  <a16:creationId xmlns:a16="http://schemas.microsoft.com/office/drawing/2014/main" id="{1373D686-E154-1347-9D0B-C04DC85B1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28384" y="986060"/>
              <a:ext cx="89046" cy="70061"/>
            </a:xfrm>
            <a:prstGeom prst="rect">
              <a:avLst/>
            </a:prstGeom>
          </p:spPr>
        </p:pic>
        <p:pic>
          <p:nvPicPr>
            <p:cNvPr id="79" name="Graphic 78" descr="Document">
              <a:extLst>
                <a:ext uri="{FF2B5EF4-FFF2-40B4-BE49-F238E27FC236}">
                  <a16:creationId xmlns:a16="http://schemas.microsoft.com/office/drawing/2014/main" id="{A8C9316A-D36A-164D-A66E-7C696211C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94687" y="386014"/>
              <a:ext cx="108621" cy="85462"/>
            </a:xfrm>
            <a:prstGeom prst="rect">
              <a:avLst/>
            </a:prstGeom>
          </p:spPr>
        </p:pic>
        <p:sp>
          <p:nvSpPr>
            <p:cNvPr id="80" name="Line">
              <a:extLst>
                <a:ext uri="{FF2B5EF4-FFF2-40B4-BE49-F238E27FC236}">
                  <a16:creationId xmlns:a16="http://schemas.microsoft.com/office/drawing/2014/main" id="{45B74048-CCEA-4744-B928-19165C5B6CBC}"/>
                </a:ext>
              </a:extLst>
            </p:cNvPr>
            <p:cNvSpPr/>
            <p:nvPr/>
          </p:nvSpPr>
          <p:spPr>
            <a:xfrm flipV="1">
              <a:off x="7658938" y="544514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1" name="Line">
              <a:extLst>
                <a:ext uri="{FF2B5EF4-FFF2-40B4-BE49-F238E27FC236}">
                  <a16:creationId xmlns:a16="http://schemas.microsoft.com/office/drawing/2014/main" id="{7194189B-78E4-924A-AE63-1599EFC66D56}"/>
                </a:ext>
              </a:extLst>
            </p:cNvPr>
            <p:cNvSpPr/>
            <p:nvPr/>
          </p:nvSpPr>
          <p:spPr>
            <a:xfrm flipV="1">
              <a:off x="7661099" y="776257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9B275D33-400B-2947-B683-90DF264EE4D2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 flipV="1">
              <a:off x="7896343" y="819379"/>
              <a:ext cx="109823" cy="113048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6C53ADDD-583A-CF4F-9570-7B84A85EE39D}"/>
                </a:ext>
              </a:extLst>
            </p:cNvPr>
            <p:cNvCxnSpPr>
              <a:cxnSpLocks/>
              <a:stCxn id="47" idx="3"/>
              <a:endCxn id="75" idx="1"/>
            </p:cNvCxnSpPr>
            <p:nvPr/>
          </p:nvCxnSpPr>
          <p:spPr>
            <a:xfrm>
              <a:off x="7896343" y="932427"/>
              <a:ext cx="109823" cy="886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0C33547D-0F51-894D-ACBB-1EC8C4370875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5519" y="819379"/>
              <a:ext cx="234124" cy="115547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B45CDD9E-2EAD-6246-89F8-638C844B7EEA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8475519" y="935228"/>
              <a:ext cx="244461" cy="858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0BD0C2-6FA6-7D47-BE24-B115E2EFDE9C}"/>
                </a:ext>
              </a:extLst>
            </p:cNvPr>
            <p:cNvGrpSpPr/>
            <p:nvPr/>
          </p:nvGrpSpPr>
          <p:grpSpPr>
            <a:xfrm>
              <a:off x="7975185" y="201392"/>
              <a:ext cx="469199" cy="104579"/>
              <a:chOff x="5204149" y="458247"/>
              <a:chExt cx="1270800" cy="360000"/>
            </a:xfrm>
          </p:grpSpPr>
          <p:sp>
            <p:nvSpPr>
              <p:cNvPr id="87" name="Data Monitoring">
                <a:extLst>
                  <a:ext uri="{FF2B5EF4-FFF2-40B4-BE49-F238E27FC236}">
                    <a16:creationId xmlns:a16="http://schemas.microsoft.com/office/drawing/2014/main" id="{8A7FF126-8FCD-954C-B531-9BA649234F58}"/>
                  </a:ext>
                </a:extLst>
              </p:cNvPr>
              <p:cNvSpPr/>
              <p:nvPr/>
            </p:nvSpPr>
            <p:spPr>
              <a:xfrm>
                <a:off x="5204149" y="458247"/>
                <a:ext cx="1270800" cy="360000"/>
              </a:xfrm>
              <a:prstGeom prst="roundRect">
                <a:avLst>
                  <a:gd name="adj" fmla="val 12798"/>
                </a:avLst>
              </a:prstGeom>
              <a:solidFill>
                <a:srgbClr val="002060">
                  <a:alpha val="50000"/>
                </a:srgb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>
                <a:lvl1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 algn="ctr"/>
                <a:r>
                  <a:rPr lang="en-GB" sz="1000" dirty="0"/>
                  <a:t>     </a:t>
                </a:r>
                <a:endParaRPr sz="1000" dirty="0"/>
              </a:p>
            </p:txBody>
          </p:sp>
          <p:pic>
            <p:nvPicPr>
              <p:cNvPr id="88" name="Graphic 87" descr="Lock">
                <a:extLst>
                  <a:ext uri="{FF2B5EF4-FFF2-40B4-BE49-F238E27FC236}">
                    <a16:creationId xmlns:a16="http://schemas.microsoft.com/office/drawing/2014/main" id="{CBFDB822-5A60-2045-B97E-48D53D1B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39492" y="501734"/>
                <a:ext cx="313489" cy="313489"/>
              </a:xfrm>
              <a:prstGeom prst="rect">
                <a:avLst/>
              </a:prstGeom>
            </p:spPr>
          </p:pic>
        </p:grpSp>
      </p:grpSp>
      <p:sp>
        <p:nvSpPr>
          <p:cNvPr id="89" name="Line">
            <a:extLst>
              <a:ext uri="{FF2B5EF4-FFF2-40B4-BE49-F238E27FC236}">
                <a16:creationId xmlns:a16="http://schemas.microsoft.com/office/drawing/2014/main" id="{B70392DA-A500-024F-8B01-3603A6D994F7}"/>
              </a:ext>
            </a:extLst>
          </p:cNvPr>
          <p:cNvSpPr/>
          <p:nvPr/>
        </p:nvSpPr>
        <p:spPr>
          <a:xfrm flipV="1">
            <a:off x="8805768" y="914062"/>
            <a:ext cx="5223" cy="145519"/>
          </a:xfrm>
          <a:prstGeom prst="line">
            <a:avLst/>
          </a:prstGeom>
          <a:ln w="6350">
            <a:solidFill>
              <a:srgbClr val="000000"/>
            </a:solidFill>
            <a:miter lim="400000"/>
            <a:headEnd type="none" w="sm" len="sm"/>
            <a:tailEnd type="non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90" name="Performance…">
            <a:extLst>
              <a:ext uri="{FF2B5EF4-FFF2-40B4-BE49-F238E27FC236}">
                <a16:creationId xmlns:a16="http://schemas.microsoft.com/office/drawing/2014/main" id="{5D4ED24B-8417-D94B-8AD1-A42CC2F9264B}"/>
              </a:ext>
            </a:extLst>
          </p:cNvPr>
          <p:cNvSpPr/>
          <p:nvPr/>
        </p:nvSpPr>
        <p:spPr>
          <a:xfrm>
            <a:off x="7551028" y="146535"/>
            <a:ext cx="1378333" cy="275417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800" dirty="0"/>
              <a:t>     Data Monitoring</a:t>
            </a:r>
            <a:endParaRPr sz="8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51C348-09E7-DA4F-811B-6683FDE3292E}"/>
              </a:ext>
            </a:extLst>
          </p:cNvPr>
          <p:cNvSpPr/>
          <p:nvPr/>
        </p:nvSpPr>
        <p:spPr>
          <a:xfrm>
            <a:off x="0" y="846"/>
            <a:ext cx="3240000" cy="4723200"/>
          </a:xfrm>
          <a:prstGeom prst="rect">
            <a:avLst/>
          </a:prstGeom>
          <a:blipFill dpi="0" rotWithShape="1">
            <a:blip r:embed="rId11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GB" b="1" dirty="0">
                <a:solidFill>
                  <a:srgbClr val="002060"/>
                </a:solidFill>
              </a:rPr>
              <a:t>For Descriptive Stats </a:t>
            </a:r>
            <a:r>
              <a:rPr lang="en-GB" b="1" dirty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GB" i="1" dirty="0"/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F52F9E3C-897D-B949-9816-591981509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9803" y="143574"/>
            <a:ext cx="275418" cy="2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E0CD01A-B0C5-0845-8453-A54FE480F4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483" y="1"/>
            <a:ext cx="6150517" cy="404909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3092" y="1980000"/>
            <a:ext cx="7548908" cy="612000"/>
          </a:xfrm>
        </p:spPr>
        <p:txBody>
          <a:bodyPr/>
          <a:lstStyle/>
          <a:p>
            <a:r>
              <a:rPr lang="en-GB" sz="4000" dirty="0"/>
              <a:t>Research Engineering</a:t>
            </a:r>
          </a:p>
        </p:txBody>
      </p:sp>
      <p:pic>
        <p:nvPicPr>
          <p:cNvPr id="7" name="Picture Placeholder 6" descr="A drawing of a building&#10;&#10;Description automatically generated">
            <a:extLst>
              <a:ext uri="{FF2B5EF4-FFF2-40B4-BE49-F238E27FC236}">
                <a16:creationId xmlns:a16="http://schemas.microsoft.com/office/drawing/2014/main" id="{D4A4CEBD-BDC4-7744-BC62-E3AC03AC9B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35646"/>
            <a:ext cx="839564" cy="823723"/>
          </a:xfrm>
        </p:spPr>
      </p:pic>
      <p:sp>
        <p:nvSpPr>
          <p:cNvPr id="10" name="Subtitle 6">
            <a:extLst>
              <a:ext uri="{FF2B5EF4-FFF2-40B4-BE49-F238E27FC236}">
                <a16:creationId xmlns:a16="http://schemas.microsoft.com/office/drawing/2014/main" id="{6484F096-ED29-9148-BAFB-13798E443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2725054"/>
            <a:ext cx="8280000" cy="540000"/>
          </a:xfrm>
        </p:spPr>
        <p:txBody>
          <a:bodyPr/>
          <a:lstStyle/>
          <a:p>
            <a:r>
              <a:rPr lang="en-GB" dirty="0"/>
              <a:t>Monitoring and Adapting for </a:t>
            </a:r>
          </a:p>
        </p:txBody>
      </p:sp>
      <p:pic>
        <p:nvPicPr>
          <p:cNvPr id="12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9BA5DB-449F-2A4E-AB46-4A1EC2B75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92000"/>
            <a:ext cx="1507441" cy="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7A4120D3-8321-AE44-A32D-ADB5A38EB503}"/>
              </a:ext>
            </a:extLst>
          </p:cNvPr>
          <p:cNvSpPr txBox="1">
            <a:spLocks/>
          </p:cNvSpPr>
          <p:nvPr/>
        </p:nvSpPr>
        <p:spPr>
          <a:xfrm>
            <a:off x="4456501" y="11465"/>
            <a:ext cx="6242719" cy="1728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300" dirty="0">
                <a:solidFill>
                  <a:schemeClr val="tx1"/>
                </a:solidFill>
              </a:rPr>
            </a:b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1DFFEE-66F2-7B40-8149-F505A5306B72}"/>
              </a:ext>
            </a:extLst>
          </p:cNvPr>
          <p:cNvGrpSpPr/>
          <p:nvPr/>
        </p:nvGrpSpPr>
        <p:grpSpPr>
          <a:xfrm>
            <a:off x="1250241" y="4876030"/>
            <a:ext cx="3609791" cy="216000"/>
            <a:chOff x="1203378" y="4830420"/>
            <a:chExt cx="3609791" cy="216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1B5230-62DE-A742-A93C-19D465211B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3378" y="4830420"/>
              <a:ext cx="264728" cy="216000"/>
              <a:chOff x="2946957" y="3493195"/>
              <a:chExt cx="1125568" cy="1125568"/>
            </a:xfrm>
          </p:grpSpPr>
          <p:pic>
            <p:nvPicPr>
              <p:cNvPr id="53" name="Graphic 52" descr="Saw blade">
                <a:extLst>
                  <a:ext uri="{FF2B5EF4-FFF2-40B4-BE49-F238E27FC236}">
                    <a16:creationId xmlns:a16="http://schemas.microsoft.com/office/drawing/2014/main" id="{BAF15949-B4BB-5A4B-8FB5-503FA3EE2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7937" y="3795386"/>
                <a:ext cx="521186" cy="521186"/>
              </a:xfrm>
              <a:prstGeom prst="rect">
                <a:avLst/>
              </a:prstGeom>
            </p:spPr>
          </p:pic>
          <p:pic>
            <p:nvPicPr>
              <p:cNvPr id="54" name="Graphic 53" descr="Arrow circle">
                <a:extLst>
                  <a:ext uri="{FF2B5EF4-FFF2-40B4-BE49-F238E27FC236}">
                    <a16:creationId xmlns:a16="http://schemas.microsoft.com/office/drawing/2014/main" id="{3D29C1D2-3AD3-BA40-A1AD-A56EDCA79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46957" y="3493195"/>
                <a:ext cx="1125568" cy="1125568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01432E0-102B-6F4A-A53D-EFCFBE47717A}"/>
                </a:ext>
              </a:extLst>
            </p:cNvPr>
            <p:cNvSpPr/>
            <p:nvPr/>
          </p:nvSpPr>
          <p:spPr>
            <a:xfrm>
              <a:off x="1353576" y="4830976"/>
              <a:ext cx="34595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FFC000"/>
                  </a:solidFill>
                </a:rPr>
                <a:t>L</a:t>
              </a:r>
              <a:r>
                <a:rPr lang="en-US" sz="800" dirty="0"/>
                <a:t>earning </a:t>
              </a:r>
              <a:r>
                <a:rPr lang="en-US" sz="800" dirty="0">
                  <a:solidFill>
                    <a:srgbClr val="002060"/>
                  </a:solidFill>
                </a:rPr>
                <a:t>M</a:t>
              </a:r>
              <a:r>
                <a:rPr lang="en-US" sz="800" dirty="0"/>
                <a:t>achines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57">
                <a:extLst>
                  <a:ext uri="{FF2B5EF4-FFF2-40B4-BE49-F238E27FC236}">
                    <a16:creationId xmlns:a16="http://schemas.microsoft.com/office/drawing/2014/main" id="{3022A2F7-3933-A944-AA39-814141329B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639944" y="149346"/>
                <a:ext cx="3936990" cy="12939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- Model trained using data up to time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- Patient features up to and at time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1200" b="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-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1200" b="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its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- Interpretation of model decision</a:t>
                </a:r>
                <a:b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- Practitioner’s decision</a:t>
                </a:r>
                <a:b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- Treatment outcome</a:t>
                </a:r>
              </a:p>
            </p:txBody>
          </p:sp>
        </mc:Choice>
        <mc:Fallback>
          <p:sp>
            <p:nvSpPr>
              <p:cNvPr id="58" name="Content Placeholder 57">
                <a:extLst>
                  <a:ext uri="{FF2B5EF4-FFF2-40B4-BE49-F238E27FC236}">
                    <a16:creationId xmlns:a16="http://schemas.microsoft.com/office/drawing/2014/main" id="{3022A2F7-3933-A944-AA39-814141329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639944" y="149346"/>
                <a:ext cx="3936990" cy="1293915"/>
              </a:xfrm>
              <a:blipFill>
                <a:blip r:embed="rId6"/>
                <a:stretch>
                  <a:fillRect l="-161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69C4B85-A38D-9347-80E8-C9BF4797E462}"/>
              </a:ext>
            </a:extLst>
          </p:cNvPr>
          <p:cNvGrpSpPr/>
          <p:nvPr/>
        </p:nvGrpSpPr>
        <p:grpSpPr>
          <a:xfrm>
            <a:off x="3539184" y="1599632"/>
            <a:ext cx="5172815" cy="2916333"/>
            <a:chOff x="293067" y="1423052"/>
            <a:chExt cx="10912508" cy="4895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Equation">
                  <a:extLst>
                    <a:ext uri="{FF2B5EF4-FFF2-40B4-BE49-F238E27FC236}">
                      <a16:creationId xmlns:a16="http://schemas.microsoft.com/office/drawing/2014/main" id="{02AB760E-90A2-B94B-9184-FE55C930895A}"/>
                    </a:ext>
                  </a:extLst>
                </p:cNvPr>
                <p:cNvSpPr txBox="1"/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 xmlns="">
            <p:sp>
              <p:nvSpPr>
                <p:cNvPr id="24" name="Equation">
                  <a:extLst>
                    <a:ext uri="{FF2B5EF4-FFF2-40B4-BE49-F238E27FC236}">
                      <a16:creationId xmlns:a16="http://schemas.microsoft.com/office/drawing/2014/main" id="{94DF13AF-39FD-3048-B09C-98BD2D29E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blipFill>
                  <a:blip r:embed="rId7"/>
                  <a:stretch>
                    <a:fillRect l="-41176" r="-41176" b="-478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Equation">
                  <a:extLst>
                    <a:ext uri="{FF2B5EF4-FFF2-40B4-BE49-F238E27FC236}">
                      <a16:creationId xmlns:a16="http://schemas.microsoft.com/office/drawing/2014/main" id="{B021F0DC-3F19-BB46-8E9F-9A2A14660608}"/>
                    </a:ext>
                  </a:extLst>
                </p:cNvPr>
                <p:cNvSpPr txBox="1"/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 dirty="0"/>
                </a:p>
              </p:txBody>
            </p:sp>
          </mc:Choice>
          <mc:Fallback xmlns="">
            <p:sp>
              <p:nvSpPr>
                <p:cNvPr id="26" name="Equation">
                  <a:extLst>
                    <a:ext uri="{FF2B5EF4-FFF2-40B4-BE49-F238E27FC236}">
                      <a16:creationId xmlns:a16="http://schemas.microsoft.com/office/drawing/2014/main" id="{7832DB81-4AD2-B742-8821-7E3004AEB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blipFill>
                  <a:blip r:embed="rId8"/>
                  <a:stretch>
                    <a:fillRect l="-43750" r="-31250" b="-478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Face Mask">
              <a:extLst>
                <a:ext uri="{FF2B5EF4-FFF2-40B4-BE49-F238E27FC236}">
                  <a16:creationId xmlns:a16="http://schemas.microsoft.com/office/drawing/2014/main" id="{C620DD12-D61B-AB4F-B382-FF58225EA70E}"/>
                </a:ext>
              </a:extLst>
            </p:cNvPr>
            <p:cNvSpPr/>
            <p:nvPr/>
          </p:nvSpPr>
          <p:spPr>
            <a:xfrm>
              <a:off x="293067" y="2729621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6E7A700B-F1F2-2F48-9C56-98BD6048072C}"/>
                </a:ext>
              </a:extLst>
            </p:cNvPr>
            <p:cNvSpPr/>
            <p:nvPr/>
          </p:nvSpPr>
          <p:spPr>
            <a:xfrm>
              <a:off x="1133392" y="3226849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Model">
                  <a:extLst>
                    <a:ext uri="{FF2B5EF4-FFF2-40B4-BE49-F238E27FC236}">
                      <a16:creationId xmlns:a16="http://schemas.microsoft.com/office/drawing/2014/main" id="{7152364B-3713-9546-9C78-6F9BC5ABBB9B}"/>
                    </a:ext>
                  </a:extLst>
                </p:cNvPr>
                <p:cNvSpPr/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 xmlns="">
            <p:sp>
              <p:nvSpPr>
                <p:cNvPr id="32" name="Model">
                  <a:extLst>
                    <a:ext uri="{FF2B5EF4-FFF2-40B4-BE49-F238E27FC236}">
                      <a16:creationId xmlns:a16="http://schemas.microsoft.com/office/drawing/2014/main" id="{84CEC335-96E1-B149-8999-96C630965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9"/>
                  <a:stretch>
                    <a:fillRect l="-6250" t="-4878" b="-2439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Interpreter">
                  <a:extLst>
                    <a:ext uri="{FF2B5EF4-FFF2-40B4-BE49-F238E27FC236}">
                      <a16:creationId xmlns:a16="http://schemas.microsoft.com/office/drawing/2014/main" id="{22DAE4D7-3D01-F143-9C4E-8B05A6844F84}"/>
                    </a:ext>
                  </a:extLst>
                </p:cNvPr>
                <p:cNvSpPr/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500" dirty="0"/>
                    <a:t>Interpreter </a:t>
                  </a:r>
                  <a14:m>
                    <m:oMath xmlns:m="http://schemas.openxmlformats.org/officeDocument/2006/math">
                      <m:r>
                        <a:rPr sz="187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a14:m>
                  <a:endParaRPr sz="1500" dirty="0"/>
                </a:p>
              </p:txBody>
            </p:sp>
          </mc:Choice>
          <mc:Fallback xmlns="">
            <p:sp>
              <p:nvSpPr>
                <p:cNvPr id="34" name="Interpreter">
                  <a:extLst>
                    <a:ext uri="{FF2B5EF4-FFF2-40B4-BE49-F238E27FC236}">
                      <a16:creationId xmlns:a16="http://schemas.microsoft.com/office/drawing/2014/main" id="{DF655CEC-1968-2A4E-B37C-DE57BF65C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10"/>
                  <a:stretch>
                    <a:fillRect l="-7813" t="-9524" r="-3125" b="-16667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Performance…">
              <a:extLst>
                <a:ext uri="{FF2B5EF4-FFF2-40B4-BE49-F238E27FC236}">
                  <a16:creationId xmlns:a16="http://schemas.microsoft.com/office/drawing/2014/main" id="{BCB2DA57-2556-3245-B452-1C29F02100E8}"/>
                </a:ext>
              </a:extLst>
            </p:cNvPr>
            <p:cNvSpPr/>
            <p:nvPr/>
          </p:nvSpPr>
          <p:spPr>
            <a:xfrm>
              <a:off x="4947509" y="3537547"/>
              <a:ext cx="1666444" cy="745007"/>
            </a:xfrm>
            <a:prstGeom prst="roundRect">
              <a:avLst>
                <a:gd name="adj" fmla="val 13934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67" name="Coins">
              <a:extLst>
                <a:ext uri="{FF2B5EF4-FFF2-40B4-BE49-F238E27FC236}">
                  <a16:creationId xmlns:a16="http://schemas.microsoft.com/office/drawing/2014/main" id="{F0D178D3-E053-A441-B53A-EBA279A35149}"/>
                </a:ext>
              </a:extLst>
            </p:cNvPr>
            <p:cNvSpPr/>
            <p:nvPr/>
          </p:nvSpPr>
          <p:spPr>
            <a:xfrm>
              <a:off x="7570350" y="4274515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8" name="Line">
              <a:extLst>
                <a:ext uri="{FF2B5EF4-FFF2-40B4-BE49-F238E27FC236}">
                  <a16:creationId xmlns:a16="http://schemas.microsoft.com/office/drawing/2014/main" id="{04062102-1DD4-1341-8221-2701E95564E8}"/>
                </a:ext>
              </a:extLst>
            </p:cNvPr>
            <p:cNvSpPr/>
            <p:nvPr/>
          </p:nvSpPr>
          <p:spPr>
            <a:xfrm>
              <a:off x="8475524" y="3190572"/>
              <a:ext cx="757331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Equation">
                  <a:extLst>
                    <a:ext uri="{FF2B5EF4-FFF2-40B4-BE49-F238E27FC236}">
                      <a16:creationId xmlns:a16="http://schemas.microsoft.com/office/drawing/2014/main" id="{AECD44EB-F641-ED49-AAB9-E8F766AE61A4}"/>
                    </a:ext>
                  </a:extLst>
                </p:cNvPr>
                <p:cNvSpPr txBox="1"/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 xmlns="">
            <p:sp>
              <p:nvSpPr>
                <p:cNvPr id="38" name="Equation">
                  <a:extLst>
                    <a:ext uri="{FF2B5EF4-FFF2-40B4-BE49-F238E27FC236}">
                      <a16:creationId xmlns:a16="http://schemas.microsoft.com/office/drawing/2014/main" id="{E0D7040F-1056-8C4F-A576-8EC604E80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blipFill>
                  <a:blip r:embed="rId11"/>
                  <a:stretch>
                    <a:fillRect l="-52941" r="-41176" b="-5652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Face Mask">
              <a:extLst>
                <a:ext uri="{FF2B5EF4-FFF2-40B4-BE49-F238E27FC236}">
                  <a16:creationId xmlns:a16="http://schemas.microsoft.com/office/drawing/2014/main" id="{DB709695-AADE-7544-917B-8C1992FA8BA0}"/>
                </a:ext>
              </a:extLst>
            </p:cNvPr>
            <p:cNvSpPr/>
            <p:nvPr/>
          </p:nvSpPr>
          <p:spPr>
            <a:xfrm>
              <a:off x="9390652" y="2765340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009DEEA9-02C4-404C-B6C1-FA22BF63D809}"/>
                </a:ext>
              </a:extLst>
            </p:cNvPr>
            <p:cNvSpPr/>
            <p:nvPr/>
          </p:nvSpPr>
          <p:spPr>
            <a:xfrm>
              <a:off x="4981949" y="3166283"/>
              <a:ext cx="2291078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Equation">
                  <a:extLst>
                    <a:ext uri="{FF2B5EF4-FFF2-40B4-BE49-F238E27FC236}">
                      <a16:creationId xmlns:a16="http://schemas.microsoft.com/office/drawing/2014/main" id="{BC199A27-4627-2944-93ED-5BC3E85FDB8D}"/>
                    </a:ext>
                  </a:extLst>
                </p:cNvPr>
                <p:cNvSpPr txBox="1"/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/>
                </a:p>
              </p:txBody>
            </p:sp>
          </mc:Choice>
          <mc:Fallback xmlns="">
            <p:sp>
              <p:nvSpPr>
                <p:cNvPr id="41" name="Equation">
                  <a:extLst>
                    <a:ext uri="{FF2B5EF4-FFF2-40B4-BE49-F238E27FC236}">
                      <a16:creationId xmlns:a16="http://schemas.microsoft.com/office/drawing/2014/main" id="{AE3C2D70-6B8C-854C-80B9-6B7BDABA9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60714" b="-56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ine">
              <a:extLst>
                <a:ext uri="{FF2B5EF4-FFF2-40B4-BE49-F238E27FC236}">
                  <a16:creationId xmlns:a16="http://schemas.microsoft.com/office/drawing/2014/main" id="{15649017-28C5-2A4A-9A48-CE5BA24749C2}"/>
                </a:ext>
              </a:extLst>
            </p:cNvPr>
            <p:cNvSpPr/>
            <p:nvPr/>
          </p:nvSpPr>
          <p:spPr>
            <a:xfrm flipV="1">
              <a:off x="4119633" y="2170755"/>
              <a:ext cx="1" cy="540274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Equation">
                  <a:extLst>
                    <a:ext uri="{FF2B5EF4-FFF2-40B4-BE49-F238E27FC236}">
                      <a16:creationId xmlns:a16="http://schemas.microsoft.com/office/drawing/2014/main" id="{2024A8E0-4A7A-554A-B4F4-573C7BD76793}"/>
                    </a:ext>
                  </a:extLst>
                </p:cNvPr>
                <p:cNvSpPr txBox="1"/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750"/>
                </a:p>
              </p:txBody>
            </p:sp>
          </mc:Choice>
          <mc:Fallback xmlns="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F692054F-7BD2-7049-8F6C-8F9107BB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blipFill>
                  <a:blip r:embed="rId13"/>
                  <a:stretch>
                    <a:fillRect l="-16327" r="-59184" b="-541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Line">
              <a:extLst>
                <a:ext uri="{FF2B5EF4-FFF2-40B4-BE49-F238E27FC236}">
                  <a16:creationId xmlns:a16="http://schemas.microsoft.com/office/drawing/2014/main" id="{BDB73EBE-E6BC-9C4E-99BD-485A435DCCD3}"/>
                </a:ext>
              </a:extLst>
            </p:cNvPr>
            <p:cNvSpPr/>
            <p:nvPr/>
          </p:nvSpPr>
          <p:spPr>
            <a:xfrm flipV="1">
              <a:off x="2300123" y="3772871"/>
              <a:ext cx="1" cy="1623439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365230B2-2873-114C-9444-7CC56A94250D}"/>
                </a:ext>
              </a:extLst>
            </p:cNvPr>
            <p:cNvSpPr/>
            <p:nvPr/>
          </p:nvSpPr>
          <p:spPr>
            <a:xfrm>
              <a:off x="8521156" y="4648273"/>
              <a:ext cx="125128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4B093853-F0F6-D84C-A32E-A78CA62FBDCF}"/>
                </a:ext>
              </a:extLst>
            </p:cNvPr>
            <p:cNvSpPr/>
            <p:nvPr/>
          </p:nvSpPr>
          <p:spPr>
            <a:xfrm flipV="1">
              <a:off x="9762040" y="3919176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78" name="Practitioner">
              <a:extLst>
                <a:ext uri="{FF2B5EF4-FFF2-40B4-BE49-F238E27FC236}">
                  <a16:creationId xmlns:a16="http://schemas.microsoft.com/office/drawing/2014/main" id="{D0E95EB2-FA3A-0740-AE01-5AF256AACDF7}"/>
                </a:ext>
              </a:extLst>
            </p:cNvPr>
            <p:cNvSpPr txBox="1"/>
            <p:nvPr/>
          </p:nvSpPr>
          <p:spPr>
            <a:xfrm>
              <a:off x="7267336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Equation">
                  <a:extLst>
                    <a:ext uri="{FF2B5EF4-FFF2-40B4-BE49-F238E27FC236}">
                      <a16:creationId xmlns:a16="http://schemas.microsoft.com/office/drawing/2014/main" id="{5A89490D-0102-3C45-A88B-F3B51249ABDA}"/>
                    </a:ext>
                  </a:extLst>
                </p:cNvPr>
                <p:cNvSpPr txBox="1"/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250"/>
                </a:p>
              </p:txBody>
            </p:sp>
          </mc:Choice>
          <mc:Fallback xmlns="">
            <p:sp>
              <p:nvSpPr>
                <p:cNvPr id="48" name="Equation">
                  <a:extLst>
                    <a:ext uri="{FF2B5EF4-FFF2-40B4-BE49-F238E27FC236}">
                      <a16:creationId xmlns:a16="http://schemas.microsoft.com/office/drawing/2014/main" id="{5D761977-088F-6A46-B553-EC2467FF8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61538" b="-6818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Line">
              <a:extLst>
                <a:ext uri="{FF2B5EF4-FFF2-40B4-BE49-F238E27FC236}">
                  <a16:creationId xmlns:a16="http://schemas.microsoft.com/office/drawing/2014/main" id="{69E2B364-A765-3C43-A5CC-57E9C1B17FBA}"/>
                </a:ext>
              </a:extLst>
            </p:cNvPr>
            <p:cNvSpPr/>
            <p:nvPr/>
          </p:nvSpPr>
          <p:spPr>
            <a:xfrm>
              <a:off x="5030386" y="1759254"/>
              <a:ext cx="28259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1" name="Line">
              <a:extLst>
                <a:ext uri="{FF2B5EF4-FFF2-40B4-BE49-F238E27FC236}">
                  <a16:creationId xmlns:a16="http://schemas.microsoft.com/office/drawing/2014/main" id="{7AD58740-2AC1-B445-AB9F-463950460F5C}"/>
                </a:ext>
              </a:extLst>
            </p:cNvPr>
            <p:cNvSpPr/>
            <p:nvPr/>
          </p:nvSpPr>
          <p:spPr>
            <a:xfrm flipV="1">
              <a:off x="7874275" y="1746554"/>
              <a:ext cx="1" cy="63500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2" name="Coins">
              <a:extLst>
                <a:ext uri="{FF2B5EF4-FFF2-40B4-BE49-F238E27FC236}">
                  <a16:creationId xmlns:a16="http://schemas.microsoft.com/office/drawing/2014/main" id="{E6BCF88F-B653-844C-9EED-B1E25C0E1228}"/>
                </a:ext>
              </a:extLst>
            </p:cNvPr>
            <p:cNvSpPr/>
            <p:nvPr/>
          </p:nvSpPr>
          <p:spPr>
            <a:xfrm>
              <a:off x="1928735" y="5573144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3" name="Model Dataset">
              <a:extLst>
                <a:ext uri="{FF2B5EF4-FFF2-40B4-BE49-F238E27FC236}">
                  <a16:creationId xmlns:a16="http://schemas.microsoft.com/office/drawing/2014/main" id="{0F4362B1-CDCB-4149-AB2B-D2E5089B8139}"/>
                </a:ext>
              </a:extLst>
            </p:cNvPr>
            <p:cNvSpPr txBox="1"/>
            <p:nvPr/>
          </p:nvSpPr>
          <p:spPr>
            <a:xfrm>
              <a:off x="7197435" y="5188891"/>
              <a:ext cx="8159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Dataset</a:t>
              </a:r>
            </a:p>
          </p:txBody>
        </p:sp>
        <p:sp>
          <p:nvSpPr>
            <p:cNvPr id="84" name="Line">
              <a:extLst>
                <a:ext uri="{FF2B5EF4-FFF2-40B4-BE49-F238E27FC236}">
                  <a16:creationId xmlns:a16="http://schemas.microsoft.com/office/drawing/2014/main" id="{621900E4-1716-C24E-825D-94AACFE5DCB6}"/>
                </a:ext>
              </a:extLst>
            </p:cNvPr>
            <p:cNvSpPr/>
            <p:nvPr/>
          </p:nvSpPr>
          <p:spPr>
            <a:xfrm flipV="1">
              <a:off x="9762040" y="4635926"/>
              <a:ext cx="1" cy="1316565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5" name="Line">
              <a:extLst>
                <a:ext uri="{FF2B5EF4-FFF2-40B4-BE49-F238E27FC236}">
                  <a16:creationId xmlns:a16="http://schemas.microsoft.com/office/drawing/2014/main" id="{12A540F4-D461-F646-A982-00B62F0D4A3E}"/>
                </a:ext>
              </a:extLst>
            </p:cNvPr>
            <p:cNvSpPr/>
            <p:nvPr/>
          </p:nvSpPr>
          <p:spPr>
            <a:xfrm>
              <a:off x="2920299" y="5945647"/>
              <a:ext cx="68507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6" name="Line">
              <a:extLst>
                <a:ext uri="{FF2B5EF4-FFF2-40B4-BE49-F238E27FC236}">
                  <a16:creationId xmlns:a16="http://schemas.microsoft.com/office/drawing/2014/main" id="{5BA9611A-F4C7-344E-A5E8-EFC63FBE5CAA}"/>
                </a:ext>
              </a:extLst>
            </p:cNvPr>
            <p:cNvSpPr/>
            <p:nvPr/>
          </p:nvSpPr>
          <p:spPr>
            <a:xfrm>
              <a:off x="6765458" y="4648273"/>
              <a:ext cx="365543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7" name="Line">
              <a:extLst>
                <a:ext uri="{FF2B5EF4-FFF2-40B4-BE49-F238E27FC236}">
                  <a16:creationId xmlns:a16="http://schemas.microsoft.com/office/drawing/2014/main" id="{19A9E5D2-2A2B-6F46-ACD0-73045CBB9D27}"/>
                </a:ext>
              </a:extLst>
            </p:cNvPr>
            <p:cNvSpPr/>
            <p:nvPr/>
          </p:nvSpPr>
          <p:spPr>
            <a:xfrm>
              <a:off x="4147312" y="4654976"/>
              <a:ext cx="610973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8" name="Line">
              <a:extLst>
                <a:ext uri="{FF2B5EF4-FFF2-40B4-BE49-F238E27FC236}">
                  <a16:creationId xmlns:a16="http://schemas.microsoft.com/office/drawing/2014/main" id="{367839DC-C944-954B-9572-B07DA0BCAEB8}"/>
                </a:ext>
              </a:extLst>
            </p:cNvPr>
            <p:cNvSpPr/>
            <p:nvPr/>
          </p:nvSpPr>
          <p:spPr>
            <a:xfrm flipV="1">
              <a:off x="4119633" y="3738843"/>
              <a:ext cx="1" cy="87332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9" name="Update">
              <a:extLst>
                <a:ext uri="{FF2B5EF4-FFF2-40B4-BE49-F238E27FC236}">
                  <a16:creationId xmlns:a16="http://schemas.microsoft.com/office/drawing/2014/main" id="{35E41892-F536-FC41-B3DF-C2A9AEDD2CED}"/>
                </a:ext>
              </a:extLst>
            </p:cNvPr>
            <p:cNvSpPr txBox="1"/>
            <p:nvPr/>
          </p:nvSpPr>
          <p:spPr>
            <a:xfrm>
              <a:off x="3209643" y="4070188"/>
              <a:ext cx="444032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Update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Equation">
                  <a:extLst>
                    <a:ext uri="{FF2B5EF4-FFF2-40B4-BE49-F238E27FC236}">
                      <a16:creationId xmlns:a16="http://schemas.microsoft.com/office/drawing/2014/main" id="{4139682C-A728-324D-BEB3-7FC57E42D755}"/>
                    </a:ext>
                  </a:extLst>
                </p:cNvPr>
                <p:cNvSpPr txBox="1"/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650"/>
                </a:p>
              </p:txBody>
            </p:sp>
          </mc:Choice>
          <mc:Fallback xmlns="">
            <p:sp>
              <p:nvSpPr>
                <p:cNvPr id="59" name="Equation">
                  <a:extLst>
                    <a:ext uri="{FF2B5EF4-FFF2-40B4-BE49-F238E27FC236}">
                      <a16:creationId xmlns:a16="http://schemas.microsoft.com/office/drawing/2014/main" id="{4952BCFD-4E24-B04D-A5DA-49FAB546E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blipFill>
                  <a:blip r:embed="rId15"/>
                  <a:stretch>
                    <a:fillRect l="-50000" r="-60000" b="-2941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Y/N">
              <a:extLst>
                <a:ext uri="{FF2B5EF4-FFF2-40B4-BE49-F238E27FC236}">
                  <a16:creationId xmlns:a16="http://schemas.microsoft.com/office/drawing/2014/main" id="{947E945D-6D81-BC40-93E2-31EBAC54794F}"/>
                </a:ext>
              </a:extLst>
            </p:cNvPr>
            <p:cNvSpPr txBox="1"/>
            <p:nvPr/>
          </p:nvSpPr>
          <p:spPr>
            <a:xfrm>
              <a:off x="4248153" y="4338495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92" name="Preprocessing">
              <a:extLst>
                <a:ext uri="{FF2B5EF4-FFF2-40B4-BE49-F238E27FC236}">
                  <a16:creationId xmlns:a16="http://schemas.microsoft.com/office/drawing/2014/main" id="{D5FD1780-3D9E-3646-9D16-2349E9876E83}"/>
                </a:ext>
              </a:extLst>
            </p:cNvPr>
            <p:cNvSpPr/>
            <p:nvPr/>
          </p:nvSpPr>
          <p:spPr>
            <a:xfrm>
              <a:off x="167117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 dirty="0"/>
                <a:t>Preprocessing</a:t>
              </a:r>
            </a:p>
          </p:txBody>
        </p:sp>
        <p:sp>
          <p:nvSpPr>
            <p:cNvPr id="93" name="Line">
              <a:extLst>
                <a:ext uri="{FF2B5EF4-FFF2-40B4-BE49-F238E27FC236}">
                  <a16:creationId xmlns:a16="http://schemas.microsoft.com/office/drawing/2014/main" id="{5CC4CF52-ED6C-1940-9ADA-ED39B6A2FC2D}"/>
                </a:ext>
              </a:extLst>
            </p:cNvPr>
            <p:cNvSpPr/>
            <p:nvPr/>
          </p:nvSpPr>
          <p:spPr>
            <a:xfrm>
              <a:off x="300013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94" name="Patient history">
              <a:extLst>
                <a:ext uri="{FF2B5EF4-FFF2-40B4-BE49-F238E27FC236}">
                  <a16:creationId xmlns:a16="http://schemas.microsoft.com/office/drawing/2014/main" id="{1F30DE92-5C38-6843-8A9D-7409BD80F548}"/>
                </a:ext>
              </a:extLst>
            </p:cNvPr>
            <p:cNvSpPr txBox="1"/>
            <p:nvPr/>
          </p:nvSpPr>
          <p:spPr>
            <a:xfrm>
              <a:off x="70635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95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CCB16532-0B71-8C4F-A010-017614A2C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50906" y="2556789"/>
              <a:ext cx="894390" cy="92919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6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516D81C8-7D4B-1A46-811B-C3A7E5853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60950" y="4387163"/>
              <a:ext cx="801843" cy="83304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7" name="Analyst">
              <a:extLst>
                <a:ext uri="{FF2B5EF4-FFF2-40B4-BE49-F238E27FC236}">
                  <a16:creationId xmlns:a16="http://schemas.microsoft.com/office/drawing/2014/main" id="{44D67343-544A-084A-956D-8DF0DF0670ED}"/>
                </a:ext>
              </a:extLst>
            </p:cNvPr>
            <p:cNvSpPr txBox="1"/>
            <p:nvPr/>
          </p:nvSpPr>
          <p:spPr>
            <a:xfrm>
              <a:off x="5408305" y="5376100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F4195A-9C11-FF4E-957D-F6C3DC18DD0B}"/>
              </a:ext>
            </a:extLst>
          </p:cNvPr>
          <p:cNvSpPr/>
          <p:nvPr/>
        </p:nvSpPr>
        <p:spPr>
          <a:xfrm>
            <a:off x="-1119" y="0"/>
            <a:ext cx="2860594" cy="4714370"/>
          </a:xfrm>
          <a:prstGeom prst="rect">
            <a:avLst/>
          </a:prstGeom>
          <a:blipFill dpi="0" rotWithShape="1">
            <a:blip r:embed="rId17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spcBef>
                <a:spcPts val="1800"/>
              </a:spcBef>
            </a:pPr>
            <a:r>
              <a:rPr lang="en-GB" b="1" dirty="0">
                <a:solidFill>
                  <a:srgbClr val="002060"/>
                </a:solidFill>
              </a:rPr>
              <a:t>Machines cannot stay relevant if data changes.</a:t>
            </a:r>
          </a:p>
        </p:txBody>
      </p:sp>
    </p:spTree>
    <p:extLst>
      <p:ext uri="{BB962C8B-B14F-4D97-AF65-F5344CB8AC3E}">
        <p14:creationId xmlns:p14="http://schemas.microsoft.com/office/powerpoint/2010/main" val="24345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5AB4D7D1-E624-D54B-89F5-92EB8548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028" y="2125562"/>
            <a:ext cx="1022016" cy="1022016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1A15E4B3-28B2-5D4F-A441-1F3653AE2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568" y="1072839"/>
            <a:ext cx="557476" cy="557476"/>
          </a:xfrm>
          <a:prstGeom prst="rect">
            <a:avLst/>
          </a:prstGeom>
        </p:spPr>
      </p:pic>
      <p:pic>
        <p:nvPicPr>
          <p:cNvPr id="62" name="Graphic 61" descr="Stopwatch">
            <a:extLst>
              <a:ext uri="{FF2B5EF4-FFF2-40B4-BE49-F238E27FC236}">
                <a16:creationId xmlns:a16="http://schemas.microsoft.com/office/drawing/2014/main" id="{1413D8A5-3C5B-5248-9A4C-9D07FA04E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9834" y="4046142"/>
            <a:ext cx="287742" cy="287742"/>
          </a:xfrm>
          <a:prstGeom prst="rect">
            <a:avLst/>
          </a:prstGeom>
        </p:spPr>
      </p:pic>
      <p:pic>
        <p:nvPicPr>
          <p:cNvPr id="64" name="Graphic 63" descr="Stopwatch">
            <a:extLst>
              <a:ext uri="{FF2B5EF4-FFF2-40B4-BE49-F238E27FC236}">
                <a16:creationId xmlns:a16="http://schemas.microsoft.com/office/drawing/2014/main" id="{61360DBB-4559-CA40-8C51-E8251B3C8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3908" y="2099429"/>
            <a:ext cx="303309" cy="3033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BED07C3-4E11-1C4A-B467-4D98B69B2C5A}"/>
              </a:ext>
            </a:extLst>
          </p:cNvPr>
          <p:cNvSpPr txBox="1"/>
          <p:nvPr/>
        </p:nvSpPr>
        <p:spPr>
          <a:xfrm>
            <a:off x="5290142" y="1212508"/>
            <a:ext cx="149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Coarsening/Extract</a:t>
            </a:r>
          </a:p>
          <a:p>
            <a:r>
              <a:rPr lang="en-US" sz="800" dirty="0"/>
              <a:t>Age &gt; 45, </a:t>
            </a:r>
            <a:br>
              <a:rPr lang="en-US" sz="800" dirty="0"/>
            </a:br>
            <a:r>
              <a:rPr lang="en-US" sz="800" dirty="0"/>
              <a:t>       &lt;= 45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6ED69B-71E3-244D-9D9E-5842A4072228}"/>
              </a:ext>
            </a:extLst>
          </p:cNvPr>
          <p:cNvSpPr txBox="1"/>
          <p:nvPr/>
        </p:nvSpPr>
        <p:spPr>
          <a:xfrm>
            <a:off x="5204223" y="244747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Coarsening/Extract</a:t>
            </a:r>
          </a:p>
          <a:p>
            <a:r>
              <a:rPr lang="en-US" sz="800" dirty="0"/>
              <a:t>Age = 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3CFAB2-C30B-CC41-9B83-CAF643A14553}"/>
              </a:ext>
            </a:extLst>
          </p:cNvPr>
          <p:cNvSpPr txBox="1"/>
          <p:nvPr/>
        </p:nvSpPr>
        <p:spPr>
          <a:xfrm>
            <a:off x="6479714" y="418141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COPD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6016D6-1BFB-1D47-AA7C-D4FB23BE84AF}"/>
              </a:ext>
            </a:extLst>
          </p:cNvPr>
          <p:cNvSpPr txBox="1"/>
          <p:nvPr/>
        </p:nvSpPr>
        <p:spPr>
          <a:xfrm>
            <a:off x="3347864" y="3075806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 database</a:t>
            </a:r>
          </a:p>
        </p:txBody>
      </p:sp>
      <p:pic>
        <p:nvPicPr>
          <p:cNvPr id="73" name="Graphic 72" descr="Monthly calendar">
            <a:extLst>
              <a:ext uri="{FF2B5EF4-FFF2-40B4-BE49-F238E27FC236}">
                <a16:creationId xmlns:a16="http://schemas.microsoft.com/office/drawing/2014/main" id="{AAD1970F-EF93-6E4D-9B88-80B54EB07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899" y="2105020"/>
            <a:ext cx="378737" cy="378737"/>
          </a:xfrm>
          <a:prstGeom prst="rect">
            <a:avLst/>
          </a:prstGeom>
        </p:spPr>
      </p:pic>
      <p:pic>
        <p:nvPicPr>
          <p:cNvPr id="43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3802F-1EF0-424E-8EEF-E04BAF94B0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332395"/>
            <a:ext cx="1265857" cy="47008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0951C348-09E7-DA4F-811B-6683FDE3292E}"/>
              </a:ext>
            </a:extLst>
          </p:cNvPr>
          <p:cNvSpPr/>
          <p:nvPr/>
        </p:nvSpPr>
        <p:spPr>
          <a:xfrm>
            <a:off x="0" y="846"/>
            <a:ext cx="3240000" cy="4723200"/>
          </a:xfrm>
          <a:prstGeom prst="rect">
            <a:avLst/>
          </a:prstGeom>
          <a:blipFill dpi="0" rotWithShape="1">
            <a:blip r:embed="rId11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r>
              <a:rPr lang="en-GB" b="1" dirty="0">
                <a:solidFill>
                  <a:srgbClr val="002060"/>
                </a:solidFill>
              </a:rPr>
              <a:t>DECOVID data changes over time. What are the implications for model development?</a:t>
            </a:r>
          </a:p>
          <a:p>
            <a:pPr marL="360000"/>
            <a:endParaRPr lang="en-GB" b="1" i="1" dirty="0">
              <a:solidFill>
                <a:srgbClr val="002060"/>
              </a:solidFill>
            </a:endParaRPr>
          </a:p>
          <a:p>
            <a:pPr marL="360000"/>
            <a:r>
              <a:rPr lang="en-GB" i="1" dirty="0">
                <a:solidFill>
                  <a:srgbClr val="002060"/>
                </a:solidFill>
              </a:rPr>
              <a:t>Increasing data sizes, change in prevalence and distribution, uncertainty about underlying data features </a:t>
            </a:r>
            <a:endParaRPr lang="en-GB" i="1" dirty="0"/>
          </a:p>
        </p:txBody>
      </p:sp>
      <p:pic>
        <p:nvPicPr>
          <p:cNvPr id="10" name="Picture 9" descr="A picture containing animal, bird, sitting, table&#10;&#10;Description automatically generated">
            <a:extLst>
              <a:ext uri="{FF2B5EF4-FFF2-40B4-BE49-F238E27FC236}">
                <a16:creationId xmlns:a16="http://schemas.microsoft.com/office/drawing/2014/main" id="{B738B19D-CC52-004D-A534-D506E89249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1" y="1290287"/>
            <a:ext cx="1124170" cy="602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56431E-D730-0645-A3F6-43C9DF69842A}"/>
              </a:ext>
            </a:extLst>
          </p:cNvPr>
          <p:cNvSpPr txBox="1"/>
          <p:nvPr/>
        </p:nvSpPr>
        <p:spPr>
          <a:xfrm>
            <a:off x="3509787" y="1948929"/>
            <a:ext cx="1124728" cy="1841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there</a:t>
            </a:r>
            <a:r>
              <a:rPr lang="en-US" sz="800" i="1" dirty="0">
                <a:solidFill>
                  <a:prstClr val="black"/>
                </a:solidFill>
              </a:rPr>
              <a:t> be dragons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4" name="Graphic 93" descr="Database">
            <a:extLst>
              <a:ext uri="{FF2B5EF4-FFF2-40B4-BE49-F238E27FC236}">
                <a16:creationId xmlns:a16="http://schemas.microsoft.com/office/drawing/2014/main" id="{C04D27BA-70B8-6149-81EC-373AF2EE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893" y="2223697"/>
            <a:ext cx="497328" cy="49732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02052-DE01-FE40-971B-9BB34221A897}"/>
              </a:ext>
            </a:extLst>
          </p:cNvPr>
          <p:cNvSpPr txBox="1"/>
          <p:nvPr/>
        </p:nvSpPr>
        <p:spPr>
          <a:xfrm>
            <a:off x="6321893" y="163601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NEWS2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676C51-FCA0-F946-BF86-D76F50401F95}"/>
              </a:ext>
            </a:extLst>
          </p:cNvPr>
          <p:cNvSpPr txBox="1"/>
          <p:nvPr/>
        </p:nvSpPr>
        <p:spPr>
          <a:xfrm>
            <a:off x="6322315" y="272409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NEWS2</a:t>
            </a:r>
          </a:p>
        </p:txBody>
      </p:sp>
      <p:pic>
        <p:nvPicPr>
          <p:cNvPr id="100" name="Graphic 99" descr="Database">
            <a:extLst>
              <a:ext uri="{FF2B5EF4-FFF2-40B4-BE49-F238E27FC236}">
                <a16:creationId xmlns:a16="http://schemas.microsoft.com/office/drawing/2014/main" id="{BAFC4A49-0804-F84E-8B90-DCF7B7B89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8373" y="3556294"/>
            <a:ext cx="497328" cy="497328"/>
          </a:xfrm>
          <a:prstGeom prst="rect">
            <a:avLst/>
          </a:prstGeom>
        </p:spPr>
      </p:pic>
      <p:pic>
        <p:nvPicPr>
          <p:cNvPr id="101" name="Graphic 100" descr="Database">
            <a:extLst>
              <a:ext uri="{FF2B5EF4-FFF2-40B4-BE49-F238E27FC236}">
                <a16:creationId xmlns:a16="http://schemas.microsoft.com/office/drawing/2014/main" id="{02FB1688-9730-574C-8875-6B161C6E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161" y="2125718"/>
            <a:ext cx="497328" cy="497328"/>
          </a:xfrm>
          <a:prstGeom prst="rect">
            <a:avLst/>
          </a:prstGeom>
        </p:spPr>
      </p:pic>
      <p:pic>
        <p:nvPicPr>
          <p:cNvPr id="102" name="Graphic 101" descr="Database">
            <a:extLst>
              <a:ext uri="{FF2B5EF4-FFF2-40B4-BE49-F238E27FC236}">
                <a16:creationId xmlns:a16="http://schemas.microsoft.com/office/drawing/2014/main" id="{2BCA4300-B1EC-8B4F-A06A-83421BEC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6167" y="3677602"/>
            <a:ext cx="497328" cy="497328"/>
          </a:xfrm>
          <a:prstGeom prst="rect">
            <a:avLst/>
          </a:prstGeom>
        </p:spPr>
      </p:pic>
      <p:pic>
        <p:nvPicPr>
          <p:cNvPr id="103" name="Graphic 102" descr="Stopwatch">
            <a:extLst>
              <a:ext uri="{FF2B5EF4-FFF2-40B4-BE49-F238E27FC236}">
                <a16:creationId xmlns:a16="http://schemas.microsoft.com/office/drawing/2014/main" id="{169CDD29-48C9-1D4A-9872-0BA3B1D8D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2051" y="3452776"/>
            <a:ext cx="303309" cy="303309"/>
          </a:xfrm>
          <a:prstGeom prst="rect">
            <a:avLst/>
          </a:prstGeom>
        </p:spPr>
      </p:pic>
      <p:pic>
        <p:nvPicPr>
          <p:cNvPr id="104" name="Graphic 103" descr="Monthly calendar">
            <a:extLst>
              <a:ext uri="{FF2B5EF4-FFF2-40B4-BE49-F238E27FC236}">
                <a16:creationId xmlns:a16="http://schemas.microsoft.com/office/drawing/2014/main" id="{90916138-B958-BF4D-9767-EF7F9DC27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8251" y="3415061"/>
            <a:ext cx="378737" cy="37873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5A69182-7C21-AA41-9488-0ACFBC3DCEE1}"/>
              </a:ext>
            </a:extLst>
          </p:cNvPr>
          <p:cNvSpPr txBox="1"/>
          <p:nvPr/>
        </p:nvSpPr>
        <p:spPr>
          <a:xfrm>
            <a:off x="8909851" y="4433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1F1453-CD7E-7D46-82D2-AF21EBDB827E}"/>
              </a:ext>
            </a:extLst>
          </p:cNvPr>
          <p:cNvSpPr/>
          <p:nvPr/>
        </p:nvSpPr>
        <p:spPr>
          <a:xfrm>
            <a:off x="5227516" y="3789382"/>
            <a:ext cx="11288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Coarsening/Extract</a:t>
            </a:r>
          </a:p>
        </p:txBody>
      </p:sp>
      <p:graphicFrame>
        <p:nvGraphicFramePr>
          <p:cNvPr id="110" name="Diagram 109">
            <a:extLst>
              <a:ext uri="{FF2B5EF4-FFF2-40B4-BE49-F238E27FC236}">
                <a16:creationId xmlns:a16="http://schemas.microsoft.com/office/drawing/2014/main" id="{0DA93A34-2857-094D-ACE8-1732B6DBD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606356"/>
              </p:ext>
            </p:extLst>
          </p:nvPr>
        </p:nvGraphicFramePr>
        <p:xfrm>
          <a:off x="3240000" y="327618"/>
          <a:ext cx="5667677" cy="45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2" name="Graphic 111" descr="Programmer">
            <a:extLst>
              <a:ext uri="{FF2B5EF4-FFF2-40B4-BE49-F238E27FC236}">
                <a16:creationId xmlns:a16="http://schemas.microsoft.com/office/drawing/2014/main" id="{F7742A20-D594-1E41-94CC-8CB6241D42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65562" y="1072839"/>
            <a:ext cx="685800" cy="685800"/>
          </a:xfrm>
          <a:prstGeom prst="rect">
            <a:avLst/>
          </a:prstGeom>
        </p:spPr>
      </p:pic>
      <p:pic>
        <p:nvPicPr>
          <p:cNvPr id="113" name="Graphic 112" descr="Programmer">
            <a:extLst>
              <a:ext uri="{FF2B5EF4-FFF2-40B4-BE49-F238E27FC236}">
                <a16:creationId xmlns:a16="http://schemas.microsoft.com/office/drawing/2014/main" id="{9A618739-CDE4-7342-86FA-9D18804DBD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17374" y="2069005"/>
            <a:ext cx="685800" cy="685800"/>
          </a:xfrm>
          <a:prstGeom prst="rect">
            <a:avLst/>
          </a:prstGeom>
        </p:spPr>
      </p:pic>
      <p:pic>
        <p:nvPicPr>
          <p:cNvPr id="114" name="Graphic 113" descr="Programmer">
            <a:extLst>
              <a:ext uri="{FF2B5EF4-FFF2-40B4-BE49-F238E27FC236}">
                <a16:creationId xmlns:a16="http://schemas.microsoft.com/office/drawing/2014/main" id="{2E9C48C5-2FD2-ED49-BB52-D5BEA6C4C2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7217" y="3214305"/>
            <a:ext cx="685800" cy="685800"/>
          </a:xfrm>
          <a:prstGeom prst="rect">
            <a:avLst/>
          </a:prstGeom>
        </p:spPr>
      </p:pic>
      <p:pic>
        <p:nvPicPr>
          <p:cNvPr id="115" name="Graphic 114" descr="Programmer">
            <a:extLst>
              <a:ext uri="{FF2B5EF4-FFF2-40B4-BE49-F238E27FC236}">
                <a16:creationId xmlns:a16="http://schemas.microsoft.com/office/drawing/2014/main" id="{348A7E39-7FCA-5840-B40E-DFAEA6BBB0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7217" y="3918946"/>
            <a:ext cx="685800" cy="685800"/>
          </a:xfrm>
          <a:prstGeom prst="rect">
            <a:avLst/>
          </a:prstGeom>
        </p:spPr>
      </p:pic>
      <p:pic>
        <p:nvPicPr>
          <p:cNvPr id="116" name="Graphic 115" descr="Database">
            <a:extLst>
              <a:ext uri="{FF2B5EF4-FFF2-40B4-BE49-F238E27FC236}">
                <a16:creationId xmlns:a16="http://schemas.microsoft.com/office/drawing/2014/main" id="{94E598E6-1FC7-894B-88C0-9DA35D86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607" y="3767266"/>
            <a:ext cx="497328" cy="497328"/>
          </a:xfrm>
          <a:prstGeom prst="rect">
            <a:avLst/>
          </a:prstGeom>
        </p:spPr>
      </p:pic>
      <p:pic>
        <p:nvPicPr>
          <p:cNvPr id="117" name="Graphic 116" descr="Monthly calendar">
            <a:extLst>
              <a:ext uri="{FF2B5EF4-FFF2-40B4-BE49-F238E27FC236}">
                <a16:creationId xmlns:a16="http://schemas.microsoft.com/office/drawing/2014/main" id="{C0583DE7-732A-4E46-B181-E6E9FDB5B5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1409" y="3415060"/>
            <a:ext cx="378737" cy="3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1DFFEE-66F2-7B40-8149-F505A5306B72}"/>
              </a:ext>
            </a:extLst>
          </p:cNvPr>
          <p:cNvGrpSpPr/>
          <p:nvPr/>
        </p:nvGrpSpPr>
        <p:grpSpPr>
          <a:xfrm>
            <a:off x="1250241" y="4876030"/>
            <a:ext cx="3609791" cy="216000"/>
            <a:chOff x="1203378" y="4830420"/>
            <a:chExt cx="3609791" cy="216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1B5230-62DE-A742-A93C-19D465211B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3378" y="4830420"/>
              <a:ext cx="264728" cy="216000"/>
              <a:chOff x="2946957" y="3493195"/>
              <a:chExt cx="1125568" cy="1125568"/>
            </a:xfrm>
          </p:grpSpPr>
          <p:pic>
            <p:nvPicPr>
              <p:cNvPr id="53" name="Graphic 52" descr="Saw blade">
                <a:extLst>
                  <a:ext uri="{FF2B5EF4-FFF2-40B4-BE49-F238E27FC236}">
                    <a16:creationId xmlns:a16="http://schemas.microsoft.com/office/drawing/2014/main" id="{BAF15949-B4BB-5A4B-8FB5-503FA3EE2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7937" y="3795386"/>
                <a:ext cx="521186" cy="521186"/>
              </a:xfrm>
              <a:prstGeom prst="rect">
                <a:avLst/>
              </a:prstGeom>
            </p:spPr>
          </p:pic>
          <p:pic>
            <p:nvPicPr>
              <p:cNvPr id="54" name="Graphic 53" descr="Arrow circle">
                <a:extLst>
                  <a:ext uri="{FF2B5EF4-FFF2-40B4-BE49-F238E27FC236}">
                    <a16:creationId xmlns:a16="http://schemas.microsoft.com/office/drawing/2014/main" id="{3D29C1D2-3AD3-BA40-A1AD-A56EDCA79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46957" y="3493195"/>
                <a:ext cx="1125568" cy="1125568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01432E0-102B-6F4A-A53D-EFCFBE47717A}"/>
                </a:ext>
              </a:extLst>
            </p:cNvPr>
            <p:cNvSpPr/>
            <p:nvPr/>
          </p:nvSpPr>
          <p:spPr>
            <a:xfrm>
              <a:off x="1353576" y="4830976"/>
              <a:ext cx="34595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FFC000"/>
                  </a:solidFill>
                </a:rPr>
                <a:t>L</a:t>
              </a:r>
              <a:r>
                <a:rPr lang="en-US" sz="800" dirty="0"/>
                <a:t>earning </a:t>
              </a:r>
              <a:r>
                <a:rPr lang="en-US" sz="800" dirty="0">
                  <a:solidFill>
                    <a:srgbClr val="002060"/>
                  </a:solidFill>
                </a:rPr>
                <a:t>M</a:t>
              </a:r>
              <a:r>
                <a:rPr lang="en-US" sz="800" dirty="0"/>
                <a:t>achines</a:t>
              </a:r>
            </a:p>
          </p:txBody>
        </p:sp>
      </p:grpSp>
      <p:sp>
        <p:nvSpPr>
          <p:cNvPr id="98" name="Learning Machines">
            <a:extLst>
              <a:ext uri="{FF2B5EF4-FFF2-40B4-BE49-F238E27FC236}">
                <a16:creationId xmlns:a16="http://schemas.microsoft.com/office/drawing/2014/main" id="{D87DEACC-78D7-874E-92DC-977EB571B8A9}"/>
              </a:ext>
            </a:extLst>
          </p:cNvPr>
          <p:cNvSpPr txBox="1">
            <a:spLocks/>
          </p:cNvSpPr>
          <p:nvPr/>
        </p:nvSpPr>
        <p:spPr>
          <a:xfrm>
            <a:off x="422171" y="478292"/>
            <a:ext cx="2984847" cy="34884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GB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4F8A4D-E6BB-E945-AE79-27FC398E0718}"/>
              </a:ext>
            </a:extLst>
          </p:cNvPr>
          <p:cNvSpPr/>
          <p:nvPr/>
        </p:nvSpPr>
        <p:spPr>
          <a:xfrm>
            <a:off x="13505" y="-8830"/>
            <a:ext cx="3240000" cy="4723200"/>
          </a:xfrm>
          <a:prstGeom prst="rect">
            <a:avLst/>
          </a:prstGeom>
          <a:blipFill dpi="0" rotWithShape="1">
            <a:blip r:embed="rId6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r>
              <a:rPr lang="en-GB" b="1" dirty="0">
                <a:solidFill>
                  <a:srgbClr val="002060"/>
                </a:solidFill>
              </a:rPr>
              <a:t>How do we keep models updated?</a:t>
            </a:r>
          </a:p>
          <a:p>
            <a:pPr marL="360000"/>
            <a:endParaRPr lang="en-GB" i="1" dirty="0">
              <a:solidFill>
                <a:srgbClr val="002060"/>
              </a:solidFill>
            </a:endParaRPr>
          </a:p>
          <a:p>
            <a:pPr marL="360000"/>
            <a:r>
              <a:rPr lang="en-GB" i="1" dirty="0">
                <a:solidFill>
                  <a:srgbClr val="002060"/>
                </a:solidFill>
              </a:rPr>
              <a:t>Build infrastructure for monitoring changes.</a:t>
            </a:r>
          </a:p>
          <a:p>
            <a:pPr marL="360000"/>
            <a:endParaRPr lang="en-GB" i="1" dirty="0">
              <a:solidFill>
                <a:srgbClr val="002060"/>
              </a:solidFill>
            </a:endParaRPr>
          </a:p>
          <a:p>
            <a:pPr marL="360000"/>
            <a:r>
              <a:rPr lang="en-GB" i="1" dirty="0">
                <a:solidFill>
                  <a:srgbClr val="002060"/>
                </a:solidFill>
              </a:rPr>
              <a:t>This is the infrastructure as built by Turing REG for DECOVID.</a:t>
            </a:r>
          </a:p>
          <a:p>
            <a:pPr marL="360000"/>
            <a:endParaRPr lang="en-GB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Model">
                <a:extLst>
                  <a:ext uri="{FF2B5EF4-FFF2-40B4-BE49-F238E27FC236}">
                    <a16:creationId xmlns:a16="http://schemas.microsoft.com/office/drawing/2014/main" id="{B6691A0C-0643-824C-87F1-2189D87BC04F}"/>
                  </a:ext>
                </a:extLst>
              </p:cNvPr>
              <p:cNvSpPr/>
              <p:nvPr/>
            </p:nvSpPr>
            <p:spPr>
              <a:xfrm>
                <a:off x="3532736" y="2635815"/>
                <a:ext cx="1270800" cy="360000"/>
              </a:xfrm>
              <a:prstGeom prst="roundRect">
                <a:avLst>
                  <a:gd name="adj" fmla="val 15000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 algn="ctr"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lang="en-GB" sz="1200" dirty="0"/>
                  <a:t>Model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sz="1200" dirty="0"/>
              </a:p>
            </p:txBody>
          </p:sp>
        </mc:Choice>
        <mc:Fallback>
          <p:sp>
            <p:nvSpPr>
              <p:cNvPr id="105" name="Model">
                <a:extLst>
                  <a:ext uri="{FF2B5EF4-FFF2-40B4-BE49-F238E27FC236}">
                    <a16:creationId xmlns:a16="http://schemas.microsoft.com/office/drawing/2014/main" id="{B6691A0C-0643-824C-87F1-2189D87BC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36" y="2635815"/>
                <a:ext cx="1270800" cy="360000"/>
              </a:xfrm>
              <a:prstGeom prst="roundRect">
                <a:avLst>
                  <a:gd name="adj" fmla="val 15000"/>
                </a:avLst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erformance…">
            <a:extLst>
              <a:ext uri="{FF2B5EF4-FFF2-40B4-BE49-F238E27FC236}">
                <a16:creationId xmlns:a16="http://schemas.microsoft.com/office/drawing/2014/main" id="{6D98A0FC-8D8B-484F-9E5D-869E54B228E1}"/>
              </a:ext>
            </a:extLst>
          </p:cNvPr>
          <p:cNvSpPr/>
          <p:nvPr/>
        </p:nvSpPr>
        <p:spPr>
          <a:xfrm>
            <a:off x="5100986" y="2246661"/>
            <a:ext cx="1271214" cy="360000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000" dirty="0"/>
              <a:t>    </a:t>
            </a:r>
            <a:r>
              <a:rPr sz="1000" dirty="0"/>
              <a:t>Performance </a:t>
            </a:r>
          </a:p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/>
              <a:t>Monitoring</a:t>
            </a:r>
          </a:p>
        </p:txBody>
      </p:sp>
      <p:sp>
        <p:nvSpPr>
          <p:cNvPr id="107" name="Coins">
            <a:extLst>
              <a:ext uri="{FF2B5EF4-FFF2-40B4-BE49-F238E27FC236}">
                <a16:creationId xmlns:a16="http://schemas.microsoft.com/office/drawing/2014/main" id="{755B6E80-5E68-1446-9849-0AF51DB072F7}"/>
              </a:ext>
            </a:extLst>
          </p:cNvPr>
          <p:cNvSpPr/>
          <p:nvPr/>
        </p:nvSpPr>
        <p:spPr>
          <a:xfrm>
            <a:off x="3969380" y="3836508"/>
            <a:ext cx="432867" cy="6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A623566A-87F7-AB42-8BBD-12A15F5B602D}"/>
              </a:ext>
            </a:extLst>
          </p:cNvPr>
          <p:cNvSpPr/>
          <p:nvPr/>
        </p:nvSpPr>
        <p:spPr>
          <a:xfrm flipV="1">
            <a:off x="7181400" y="1161703"/>
            <a:ext cx="4784" cy="1366102"/>
          </a:xfrm>
          <a:prstGeom prst="line">
            <a:avLst/>
          </a:prstGeom>
          <a:ln w="3175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3" name="Coins">
            <a:extLst>
              <a:ext uri="{FF2B5EF4-FFF2-40B4-BE49-F238E27FC236}">
                <a16:creationId xmlns:a16="http://schemas.microsoft.com/office/drawing/2014/main" id="{CF0C9AD2-C7F1-2A45-B3C0-039EDF8F1D7F}"/>
              </a:ext>
            </a:extLst>
          </p:cNvPr>
          <p:cNvSpPr/>
          <p:nvPr/>
        </p:nvSpPr>
        <p:spPr>
          <a:xfrm>
            <a:off x="3916425" y="771550"/>
            <a:ext cx="432867" cy="6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5" name="Line">
            <a:extLst>
              <a:ext uri="{FF2B5EF4-FFF2-40B4-BE49-F238E27FC236}">
                <a16:creationId xmlns:a16="http://schemas.microsoft.com/office/drawing/2014/main" id="{208D4D26-6B50-B647-9A48-C69FDC2E5FAD}"/>
              </a:ext>
            </a:extLst>
          </p:cNvPr>
          <p:cNvSpPr/>
          <p:nvPr/>
        </p:nvSpPr>
        <p:spPr>
          <a:xfrm flipV="1">
            <a:off x="4174529" y="3107496"/>
            <a:ext cx="1" cy="575918"/>
          </a:xfrm>
          <a:prstGeom prst="line">
            <a:avLst/>
          </a:prstGeom>
          <a:ln w="3175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7" name="Preprocessing">
            <a:extLst>
              <a:ext uri="{FF2B5EF4-FFF2-40B4-BE49-F238E27FC236}">
                <a16:creationId xmlns:a16="http://schemas.microsoft.com/office/drawing/2014/main" id="{0DCF2B40-606A-ED4B-A085-245790EC8A4A}"/>
              </a:ext>
            </a:extLst>
          </p:cNvPr>
          <p:cNvSpPr/>
          <p:nvPr/>
        </p:nvSpPr>
        <p:spPr>
          <a:xfrm>
            <a:off x="3539118" y="1862573"/>
            <a:ext cx="1270800" cy="360000"/>
          </a:xfrm>
          <a:prstGeom prst="roundRect">
            <a:avLst>
              <a:gd name="adj" fmla="val 15000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200" dirty="0"/>
              <a:t>Preprocessing</a:t>
            </a:r>
          </a:p>
        </p:txBody>
      </p:sp>
      <p:pic>
        <p:nvPicPr>
          <p:cNvPr id="120" name="noun_Doctor_1235317-e1538864716153.png" descr="noun_Doctor_1235317-e1538864716153.png">
            <a:extLst>
              <a:ext uri="{FF2B5EF4-FFF2-40B4-BE49-F238E27FC236}">
                <a16:creationId xmlns:a16="http://schemas.microsoft.com/office/drawing/2014/main" id="{AB00EA19-EA09-DF46-A8E2-7861CBDAE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311" y="2642621"/>
            <a:ext cx="359741" cy="36359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Line">
            <a:extLst>
              <a:ext uri="{FF2B5EF4-FFF2-40B4-BE49-F238E27FC236}">
                <a16:creationId xmlns:a16="http://schemas.microsoft.com/office/drawing/2014/main" id="{3A5B5055-5C1C-394D-B6D5-E831568CD46E}"/>
              </a:ext>
            </a:extLst>
          </p:cNvPr>
          <p:cNvSpPr/>
          <p:nvPr/>
        </p:nvSpPr>
        <p:spPr>
          <a:xfrm>
            <a:off x="7181400" y="3121026"/>
            <a:ext cx="0" cy="79543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2B458F06-8C7D-2944-8E02-D04C92AE6B66}"/>
              </a:ext>
            </a:extLst>
          </p:cNvPr>
          <p:cNvSpPr/>
          <p:nvPr/>
        </p:nvSpPr>
        <p:spPr>
          <a:xfrm>
            <a:off x="4521887" y="4194006"/>
            <a:ext cx="1495172" cy="14638"/>
          </a:xfrm>
          <a:prstGeom prst="line">
            <a:avLst/>
          </a:prstGeom>
          <a:ln w="3175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Model">
                <a:extLst>
                  <a:ext uri="{FF2B5EF4-FFF2-40B4-BE49-F238E27FC236}">
                    <a16:creationId xmlns:a16="http://schemas.microsoft.com/office/drawing/2014/main" id="{0ADA9110-DCAF-5745-95F9-AD26072CB12F}"/>
                  </a:ext>
                </a:extLst>
              </p:cNvPr>
              <p:cNvSpPr/>
              <p:nvPr/>
            </p:nvSpPr>
            <p:spPr>
              <a:xfrm>
                <a:off x="6142777" y="3998061"/>
                <a:ext cx="1270800" cy="360000"/>
              </a:xfrm>
              <a:prstGeom prst="roundRect">
                <a:avLst>
                  <a:gd name="adj" fmla="val 15000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 algn="ctr"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sz="1200" dirty="0"/>
                  <a:t>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1200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200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sz="1200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sz="1200" dirty="0"/>
              </a:p>
            </p:txBody>
          </p:sp>
        </mc:Choice>
        <mc:Fallback>
          <p:sp>
            <p:nvSpPr>
              <p:cNvPr id="124" name="Model">
                <a:extLst>
                  <a:ext uri="{FF2B5EF4-FFF2-40B4-BE49-F238E27FC236}">
                    <a16:creationId xmlns:a16="http://schemas.microsoft.com/office/drawing/2014/main" id="{0ADA9110-DCAF-5745-95F9-AD26072C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77" y="3998061"/>
                <a:ext cx="1270800" cy="360000"/>
              </a:xfrm>
              <a:prstGeom prst="roundRect">
                <a:avLst>
                  <a:gd name="adj" fmla="val 15000"/>
                </a:avLst>
              </a:prstGeom>
              <a:blipFill>
                <a:blip r:embed="rId9"/>
                <a:stretch>
                  <a:fillRect b="-344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Data Monitoring">
            <a:extLst>
              <a:ext uri="{FF2B5EF4-FFF2-40B4-BE49-F238E27FC236}">
                <a16:creationId xmlns:a16="http://schemas.microsoft.com/office/drawing/2014/main" id="{0023D289-B630-BB4D-BBB8-FB9AB3EC8B5A}"/>
              </a:ext>
            </a:extLst>
          </p:cNvPr>
          <p:cNvSpPr/>
          <p:nvPr/>
        </p:nvSpPr>
        <p:spPr>
          <a:xfrm>
            <a:off x="5017075" y="892805"/>
            <a:ext cx="1269827" cy="360000"/>
          </a:xfrm>
          <a:prstGeom prst="roundRect">
            <a:avLst>
              <a:gd name="adj" fmla="val 12798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GB" sz="1200" dirty="0"/>
              <a:t>   </a:t>
            </a:r>
            <a:r>
              <a:rPr lang="en-GB" sz="1000" dirty="0"/>
              <a:t>Descriptive Statistics</a:t>
            </a:r>
            <a:endParaRPr sz="1000" dirty="0"/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56B9BCF2-AAA4-E04D-8720-D7B0692AEC09}"/>
              </a:ext>
            </a:extLst>
          </p:cNvPr>
          <p:cNvSpPr/>
          <p:nvPr/>
        </p:nvSpPr>
        <p:spPr>
          <a:xfrm flipV="1">
            <a:off x="4449878" y="1095363"/>
            <a:ext cx="494299" cy="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3147CCEC-659E-BD48-8D14-B03AE72F2B27}"/>
              </a:ext>
            </a:extLst>
          </p:cNvPr>
          <p:cNvSpPr/>
          <p:nvPr/>
        </p:nvSpPr>
        <p:spPr>
          <a:xfrm>
            <a:off x="7342071" y="2815816"/>
            <a:ext cx="414448" cy="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B703A4-E6F9-5A4A-93F6-678D474D99B0}"/>
              </a:ext>
            </a:extLst>
          </p:cNvPr>
          <p:cNvGrpSpPr/>
          <p:nvPr/>
        </p:nvGrpSpPr>
        <p:grpSpPr>
          <a:xfrm>
            <a:off x="3507347" y="922391"/>
            <a:ext cx="332321" cy="394616"/>
            <a:chOff x="3740674" y="626899"/>
            <a:chExt cx="449082" cy="511282"/>
          </a:xfrm>
        </p:grpSpPr>
        <p:sp>
          <p:nvSpPr>
            <p:cNvPr id="103" name="Face Mask">
              <a:extLst>
                <a:ext uri="{FF2B5EF4-FFF2-40B4-BE49-F238E27FC236}">
                  <a16:creationId xmlns:a16="http://schemas.microsoft.com/office/drawing/2014/main" id="{CA8ABB87-D86E-0044-82C6-A68B48322551}"/>
                </a:ext>
              </a:extLst>
            </p:cNvPr>
            <p:cNvSpPr/>
            <p:nvPr/>
          </p:nvSpPr>
          <p:spPr>
            <a:xfrm>
              <a:off x="3848893" y="626899"/>
              <a:ext cx="340863" cy="38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 dirty="0"/>
            </a:p>
          </p:txBody>
        </p:sp>
        <p:sp>
          <p:nvSpPr>
            <p:cNvPr id="132" name="Face Mask">
              <a:extLst>
                <a:ext uri="{FF2B5EF4-FFF2-40B4-BE49-F238E27FC236}">
                  <a16:creationId xmlns:a16="http://schemas.microsoft.com/office/drawing/2014/main" id="{8B7EFA60-C262-4E44-9B59-D5125F0547DF}"/>
                </a:ext>
              </a:extLst>
            </p:cNvPr>
            <p:cNvSpPr/>
            <p:nvPr/>
          </p:nvSpPr>
          <p:spPr>
            <a:xfrm>
              <a:off x="3740674" y="751413"/>
              <a:ext cx="340863" cy="38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137" name="Performance…">
            <a:extLst>
              <a:ext uri="{FF2B5EF4-FFF2-40B4-BE49-F238E27FC236}">
                <a16:creationId xmlns:a16="http://schemas.microsoft.com/office/drawing/2014/main" id="{877B347B-EEF7-6F43-B1D2-39BF9D0CBEBA}"/>
              </a:ext>
            </a:extLst>
          </p:cNvPr>
          <p:cNvSpPr/>
          <p:nvPr/>
        </p:nvSpPr>
        <p:spPr>
          <a:xfrm>
            <a:off x="5100986" y="2941026"/>
            <a:ext cx="1271214" cy="360000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000" dirty="0"/>
              <a:t>     Reproducibility</a:t>
            </a:r>
          </a:p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000" dirty="0"/>
              <a:t>Checks</a:t>
            </a:r>
            <a:endParaRPr sz="10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6BA23A16-E951-CA48-8D67-61E5D437393C}"/>
              </a:ext>
            </a:extLst>
          </p:cNvPr>
          <p:cNvSpPr/>
          <p:nvPr/>
        </p:nvSpPr>
        <p:spPr>
          <a:xfrm flipV="1">
            <a:off x="6372200" y="1095363"/>
            <a:ext cx="724342" cy="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pic>
        <p:nvPicPr>
          <p:cNvPr id="139" name="noun_Doctor_1235317-e1538864716153.png" descr="noun_Doctor_1235317-e1538864716153.png">
            <a:extLst>
              <a:ext uri="{FF2B5EF4-FFF2-40B4-BE49-F238E27FC236}">
                <a16:creationId xmlns:a16="http://schemas.microsoft.com/office/drawing/2014/main" id="{6D9D186D-AB16-974A-8C54-CFF901DDA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525" y="4045694"/>
            <a:ext cx="288045" cy="29112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9A33A-F4C1-2C4A-8614-35D53009712D}"/>
                  </a:ext>
                </a:extLst>
              </p:cNvPr>
              <p:cNvSpPr txBox="1"/>
              <p:nvPr/>
            </p:nvSpPr>
            <p:spPr>
              <a:xfrm>
                <a:off x="5074864" y="3916456"/>
                <a:ext cx="914400" cy="26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200" dirty="0"/>
                  <a:t>Update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200" dirty="0"/>
                  <a:t>?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9A33A-F4C1-2C4A-8614-35D53009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64" y="3916456"/>
                <a:ext cx="914400" cy="261605"/>
              </a:xfrm>
              <a:prstGeom prst="rect">
                <a:avLst/>
              </a:prstGeom>
              <a:blipFill>
                <a:blip r:embed="rId10"/>
                <a:stretch>
                  <a:fillRect l="-9589" t="-1363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6554552C-6C9F-0243-9174-97FCE5CC9C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2913" y="2274573"/>
            <a:ext cx="313183" cy="313183"/>
          </a:xfrm>
          <a:prstGeom prst="rect">
            <a:avLst/>
          </a:prstGeom>
        </p:spPr>
      </p:pic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4EDD5A2B-10B2-5945-8FAD-B36E545FC4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22913" y="3000438"/>
            <a:ext cx="241175" cy="241175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F3901A5-989A-8343-BBB0-1FAE896993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9895" y="934857"/>
            <a:ext cx="294193" cy="294193"/>
          </a:xfrm>
          <a:prstGeom prst="rect">
            <a:avLst/>
          </a:prstGeom>
        </p:spPr>
      </p:pic>
      <p:sp>
        <p:nvSpPr>
          <p:cNvPr id="140" name="Line">
            <a:extLst>
              <a:ext uri="{FF2B5EF4-FFF2-40B4-BE49-F238E27FC236}">
                <a16:creationId xmlns:a16="http://schemas.microsoft.com/office/drawing/2014/main" id="{370EA293-FEDE-9841-ABE7-13674021D011}"/>
              </a:ext>
            </a:extLst>
          </p:cNvPr>
          <p:cNvSpPr/>
          <p:nvPr/>
        </p:nvSpPr>
        <p:spPr>
          <a:xfrm flipV="1">
            <a:off x="4160536" y="1480473"/>
            <a:ext cx="0" cy="328858"/>
          </a:xfrm>
          <a:prstGeom prst="line">
            <a:avLst/>
          </a:prstGeom>
          <a:ln w="3175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34ED3983-534C-BE4D-986A-9341FAA8C90C}"/>
              </a:ext>
            </a:extLst>
          </p:cNvPr>
          <p:cNvSpPr/>
          <p:nvPr/>
        </p:nvSpPr>
        <p:spPr>
          <a:xfrm flipV="1">
            <a:off x="4166390" y="2278217"/>
            <a:ext cx="0" cy="328858"/>
          </a:xfrm>
          <a:prstGeom prst="line">
            <a:avLst/>
          </a:prstGeom>
          <a:ln w="3175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F5732A-D581-E44E-9BC9-D5F87DD76BDF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4803536" y="2426661"/>
            <a:ext cx="297450" cy="38915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7A617AEB-D1D8-EA41-AD9E-7EF1C842C9F0}"/>
              </a:ext>
            </a:extLst>
          </p:cNvPr>
          <p:cNvCxnSpPr>
            <a:cxnSpLocks/>
            <a:stCxn id="105" idx="3"/>
            <a:endCxn id="137" idx="1"/>
          </p:cNvCxnSpPr>
          <p:nvPr/>
        </p:nvCxnSpPr>
        <p:spPr>
          <a:xfrm>
            <a:off x="4803536" y="2815815"/>
            <a:ext cx="297450" cy="30521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F64A1797-E793-614A-A492-AF779B2DE999}"/>
              </a:ext>
            </a:extLst>
          </p:cNvPr>
          <p:cNvCxnSpPr>
            <a:cxnSpLocks/>
            <a:stCxn id="106" idx="3"/>
            <a:endCxn id="120" idx="1"/>
          </p:cNvCxnSpPr>
          <p:nvPr/>
        </p:nvCxnSpPr>
        <p:spPr>
          <a:xfrm>
            <a:off x="6372200" y="2426661"/>
            <a:ext cx="634111" cy="397755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40A55A9F-47D5-3D42-8ED5-F13EB22FBC13}"/>
              </a:ext>
            </a:extLst>
          </p:cNvPr>
          <p:cNvCxnSpPr>
            <a:cxnSpLocks/>
            <a:stCxn id="137" idx="3"/>
            <a:endCxn id="120" idx="1"/>
          </p:cNvCxnSpPr>
          <p:nvPr/>
        </p:nvCxnSpPr>
        <p:spPr>
          <a:xfrm flipV="1">
            <a:off x="6372200" y="2824416"/>
            <a:ext cx="634111" cy="29661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Model">
                <a:extLst>
                  <a:ext uri="{FF2B5EF4-FFF2-40B4-BE49-F238E27FC236}">
                    <a16:creationId xmlns:a16="http://schemas.microsoft.com/office/drawing/2014/main" id="{7C38A269-AAED-C249-8722-200656C98006}"/>
                  </a:ext>
                </a:extLst>
              </p:cNvPr>
              <p:cNvSpPr/>
              <p:nvPr/>
            </p:nvSpPr>
            <p:spPr>
              <a:xfrm>
                <a:off x="7756519" y="2644416"/>
                <a:ext cx="1270800" cy="360000"/>
              </a:xfrm>
              <a:prstGeom prst="roundRect">
                <a:avLst>
                  <a:gd name="adj" fmla="val 15000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 algn="ctr"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lang="en-GB" sz="1200" dirty="0"/>
                  <a:t>Model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sz="1200" dirty="0"/>
              </a:p>
            </p:txBody>
          </p:sp>
        </mc:Choice>
        <mc:Fallback>
          <p:sp>
            <p:nvSpPr>
              <p:cNvPr id="145" name="Model">
                <a:extLst>
                  <a:ext uri="{FF2B5EF4-FFF2-40B4-BE49-F238E27FC236}">
                    <a16:creationId xmlns:a16="http://schemas.microsoft.com/office/drawing/2014/main" id="{7C38A269-AAED-C249-8722-200656C98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19" y="2644416"/>
                <a:ext cx="1270800" cy="360000"/>
              </a:xfrm>
              <a:prstGeom prst="roundRect">
                <a:avLst>
                  <a:gd name="adj" fmla="val 15000"/>
                </a:avLst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DCB16465-8A6A-9141-A26D-7141DA204A32}"/>
              </a:ext>
            </a:extLst>
          </p:cNvPr>
          <p:cNvSpPr/>
          <p:nvPr/>
        </p:nvSpPr>
        <p:spPr>
          <a:xfrm>
            <a:off x="3407018" y="339502"/>
            <a:ext cx="4223783" cy="42484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oins">
            <a:extLst>
              <a:ext uri="{FF2B5EF4-FFF2-40B4-BE49-F238E27FC236}">
                <a16:creationId xmlns:a16="http://schemas.microsoft.com/office/drawing/2014/main" id="{9ED408F2-C484-0B4C-ADF4-FAF9A70BDE2B}"/>
              </a:ext>
            </a:extLst>
          </p:cNvPr>
          <p:cNvSpPr/>
          <p:nvPr/>
        </p:nvSpPr>
        <p:spPr>
          <a:xfrm>
            <a:off x="8225566" y="1538759"/>
            <a:ext cx="432867" cy="6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47" name="Line">
            <a:extLst>
              <a:ext uri="{FF2B5EF4-FFF2-40B4-BE49-F238E27FC236}">
                <a16:creationId xmlns:a16="http://schemas.microsoft.com/office/drawing/2014/main" id="{9F131028-3B51-ED43-99CC-3AB278B7115D}"/>
              </a:ext>
            </a:extLst>
          </p:cNvPr>
          <p:cNvSpPr/>
          <p:nvPr/>
        </p:nvSpPr>
        <p:spPr>
          <a:xfrm>
            <a:off x="8455140" y="3121024"/>
            <a:ext cx="5292" cy="845739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02365865-D651-5341-94CC-7B67F19BD21B}"/>
              </a:ext>
            </a:extLst>
          </p:cNvPr>
          <p:cNvSpPr/>
          <p:nvPr/>
        </p:nvSpPr>
        <p:spPr>
          <a:xfrm flipH="1">
            <a:off x="8455121" y="2274573"/>
            <a:ext cx="19" cy="291128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pic>
        <p:nvPicPr>
          <p:cNvPr id="149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E956B1-9449-674B-AA80-5A7D51FBA5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1389"/>
            <a:ext cx="1192939" cy="44300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93566D4-200D-1341-B668-9681E696BC25}"/>
              </a:ext>
            </a:extLst>
          </p:cNvPr>
          <p:cNvGrpSpPr/>
          <p:nvPr/>
        </p:nvGrpSpPr>
        <p:grpSpPr>
          <a:xfrm>
            <a:off x="5017075" y="155762"/>
            <a:ext cx="1270800" cy="360000"/>
            <a:chOff x="5025942" y="322641"/>
            <a:chExt cx="1270800" cy="360000"/>
          </a:xfrm>
        </p:grpSpPr>
        <p:sp>
          <p:nvSpPr>
            <p:cNvPr id="136" name="Data Monitoring">
              <a:extLst>
                <a:ext uri="{FF2B5EF4-FFF2-40B4-BE49-F238E27FC236}">
                  <a16:creationId xmlns:a16="http://schemas.microsoft.com/office/drawing/2014/main" id="{5E6268FF-C67C-E545-BD37-7E25C3723929}"/>
                </a:ext>
              </a:extLst>
            </p:cNvPr>
            <p:cNvSpPr/>
            <p:nvPr/>
          </p:nvSpPr>
          <p:spPr>
            <a:xfrm>
              <a:off x="5025942" y="322641"/>
              <a:ext cx="1270800" cy="360000"/>
            </a:xfrm>
            <a:prstGeom prst="roundRect">
              <a:avLst>
                <a:gd name="adj" fmla="val 12798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000" dirty="0"/>
                <a:t>     Safe Haven</a:t>
              </a:r>
              <a:endParaRPr sz="1000" dirty="0"/>
            </a:p>
          </p:txBody>
        </p:sp>
        <p:pic>
          <p:nvPicPr>
            <p:cNvPr id="34" name="Graphic 33" descr="Lock">
              <a:extLst>
                <a:ext uri="{FF2B5EF4-FFF2-40B4-BE49-F238E27FC236}">
                  <a16:creationId xmlns:a16="http://schemas.microsoft.com/office/drawing/2014/main" id="{363CB29D-3EE8-B14C-8BD3-557A7FBBD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86755" y="330159"/>
              <a:ext cx="313489" cy="31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1DFFEE-66F2-7B40-8149-F505A5306B72}"/>
              </a:ext>
            </a:extLst>
          </p:cNvPr>
          <p:cNvGrpSpPr/>
          <p:nvPr/>
        </p:nvGrpSpPr>
        <p:grpSpPr>
          <a:xfrm>
            <a:off x="1250241" y="4876030"/>
            <a:ext cx="3609791" cy="216000"/>
            <a:chOff x="1203378" y="4830420"/>
            <a:chExt cx="3609791" cy="216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1B5230-62DE-A742-A93C-19D465211B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3378" y="4830420"/>
              <a:ext cx="264728" cy="216000"/>
              <a:chOff x="2946957" y="3493195"/>
              <a:chExt cx="1125568" cy="1125568"/>
            </a:xfrm>
          </p:grpSpPr>
          <p:pic>
            <p:nvPicPr>
              <p:cNvPr id="53" name="Graphic 52" descr="Saw blade">
                <a:extLst>
                  <a:ext uri="{FF2B5EF4-FFF2-40B4-BE49-F238E27FC236}">
                    <a16:creationId xmlns:a16="http://schemas.microsoft.com/office/drawing/2014/main" id="{BAF15949-B4BB-5A4B-8FB5-503FA3EE2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7937" y="3795386"/>
                <a:ext cx="521186" cy="521186"/>
              </a:xfrm>
              <a:prstGeom prst="rect">
                <a:avLst/>
              </a:prstGeom>
            </p:spPr>
          </p:pic>
          <p:pic>
            <p:nvPicPr>
              <p:cNvPr id="54" name="Graphic 53" descr="Arrow circle">
                <a:extLst>
                  <a:ext uri="{FF2B5EF4-FFF2-40B4-BE49-F238E27FC236}">
                    <a16:creationId xmlns:a16="http://schemas.microsoft.com/office/drawing/2014/main" id="{3D29C1D2-3AD3-BA40-A1AD-A56EDCA79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46957" y="3493195"/>
                <a:ext cx="1125568" cy="1125568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01432E0-102B-6F4A-A53D-EFCFBE47717A}"/>
                </a:ext>
              </a:extLst>
            </p:cNvPr>
            <p:cNvSpPr/>
            <p:nvPr/>
          </p:nvSpPr>
          <p:spPr>
            <a:xfrm>
              <a:off x="1353576" y="4830976"/>
              <a:ext cx="34595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FFC000"/>
                  </a:solidFill>
                </a:rPr>
                <a:t>L</a:t>
              </a:r>
              <a:r>
                <a:rPr lang="en-US" sz="800" dirty="0"/>
                <a:t>earning </a:t>
              </a:r>
              <a:r>
                <a:rPr lang="en-US" sz="800" dirty="0">
                  <a:solidFill>
                    <a:srgbClr val="002060"/>
                  </a:solidFill>
                </a:rPr>
                <a:t>M</a:t>
              </a:r>
              <a:r>
                <a:rPr lang="en-US" sz="800" dirty="0"/>
                <a:t>achines</a:t>
              </a:r>
            </a:p>
          </p:txBody>
        </p:sp>
      </p:grpSp>
      <p:sp>
        <p:nvSpPr>
          <p:cNvPr id="98" name="Learning Machines">
            <a:extLst>
              <a:ext uri="{FF2B5EF4-FFF2-40B4-BE49-F238E27FC236}">
                <a16:creationId xmlns:a16="http://schemas.microsoft.com/office/drawing/2014/main" id="{D87DEACC-78D7-874E-92DC-977EB571B8A9}"/>
              </a:ext>
            </a:extLst>
          </p:cNvPr>
          <p:cNvSpPr txBox="1">
            <a:spLocks/>
          </p:cNvSpPr>
          <p:nvPr/>
        </p:nvSpPr>
        <p:spPr>
          <a:xfrm>
            <a:off x="422171" y="478292"/>
            <a:ext cx="2984847" cy="34884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GB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4F8A4D-E6BB-E945-AE79-27FC398E0718}"/>
              </a:ext>
            </a:extLst>
          </p:cNvPr>
          <p:cNvSpPr/>
          <p:nvPr/>
        </p:nvSpPr>
        <p:spPr>
          <a:xfrm>
            <a:off x="13505" y="-8830"/>
            <a:ext cx="3240000" cy="4723200"/>
          </a:xfrm>
          <a:prstGeom prst="rect">
            <a:avLst/>
          </a:prstGeom>
          <a:blipFill dpi="0" rotWithShape="1">
            <a:blip r:embed="rId6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r>
              <a:rPr lang="en-GB" b="1" dirty="0">
                <a:solidFill>
                  <a:srgbClr val="002060"/>
                </a:solidFill>
              </a:rPr>
              <a:t>What are the major components of this infrastructure?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2060"/>
              </a:solidFill>
            </a:endParaRP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Safe Haven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Descriptive Statistics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Performance Monitoring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Reproducibility</a:t>
            </a:r>
          </a:p>
          <a:p>
            <a:pPr marL="64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Pipelining</a:t>
            </a: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  <a:p>
            <a:pPr marL="360000"/>
            <a:endParaRPr lang="en-GB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Model">
                <a:extLst>
                  <a:ext uri="{FF2B5EF4-FFF2-40B4-BE49-F238E27FC236}">
                    <a16:creationId xmlns:a16="http://schemas.microsoft.com/office/drawing/2014/main" id="{B6691A0C-0643-824C-87F1-2189D87BC04F}"/>
                  </a:ext>
                </a:extLst>
              </p:cNvPr>
              <p:cNvSpPr/>
              <p:nvPr/>
            </p:nvSpPr>
            <p:spPr>
              <a:xfrm>
                <a:off x="3532736" y="2635815"/>
                <a:ext cx="1270800" cy="360000"/>
              </a:xfrm>
              <a:prstGeom prst="roundRect">
                <a:avLst>
                  <a:gd name="adj" fmla="val 15000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 algn="ctr"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lang="en-GB" sz="1200" dirty="0"/>
                  <a:t>Model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sz="1200" dirty="0"/>
              </a:p>
            </p:txBody>
          </p:sp>
        </mc:Choice>
        <mc:Fallback>
          <p:sp>
            <p:nvSpPr>
              <p:cNvPr id="105" name="Model">
                <a:extLst>
                  <a:ext uri="{FF2B5EF4-FFF2-40B4-BE49-F238E27FC236}">
                    <a16:creationId xmlns:a16="http://schemas.microsoft.com/office/drawing/2014/main" id="{B6691A0C-0643-824C-87F1-2189D87BC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36" y="2635815"/>
                <a:ext cx="1270800" cy="360000"/>
              </a:xfrm>
              <a:prstGeom prst="roundRect">
                <a:avLst>
                  <a:gd name="adj" fmla="val 15000"/>
                </a:avLst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erformance…">
            <a:extLst>
              <a:ext uri="{FF2B5EF4-FFF2-40B4-BE49-F238E27FC236}">
                <a16:creationId xmlns:a16="http://schemas.microsoft.com/office/drawing/2014/main" id="{6D98A0FC-8D8B-484F-9E5D-869E54B228E1}"/>
              </a:ext>
            </a:extLst>
          </p:cNvPr>
          <p:cNvSpPr/>
          <p:nvPr/>
        </p:nvSpPr>
        <p:spPr>
          <a:xfrm>
            <a:off x="5100986" y="2246661"/>
            <a:ext cx="1271214" cy="360000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000" dirty="0"/>
              <a:t>    </a:t>
            </a:r>
            <a:r>
              <a:rPr sz="1000" dirty="0"/>
              <a:t>Performance </a:t>
            </a:r>
          </a:p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/>
              <a:t>Monitoring</a:t>
            </a:r>
          </a:p>
        </p:txBody>
      </p:sp>
      <p:sp>
        <p:nvSpPr>
          <p:cNvPr id="107" name="Coins">
            <a:extLst>
              <a:ext uri="{FF2B5EF4-FFF2-40B4-BE49-F238E27FC236}">
                <a16:creationId xmlns:a16="http://schemas.microsoft.com/office/drawing/2014/main" id="{755B6E80-5E68-1446-9849-0AF51DB072F7}"/>
              </a:ext>
            </a:extLst>
          </p:cNvPr>
          <p:cNvSpPr/>
          <p:nvPr/>
        </p:nvSpPr>
        <p:spPr>
          <a:xfrm>
            <a:off x="3969380" y="3836508"/>
            <a:ext cx="432867" cy="6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A623566A-87F7-AB42-8BBD-12A15F5B602D}"/>
              </a:ext>
            </a:extLst>
          </p:cNvPr>
          <p:cNvSpPr/>
          <p:nvPr/>
        </p:nvSpPr>
        <p:spPr>
          <a:xfrm flipV="1">
            <a:off x="7181400" y="1161703"/>
            <a:ext cx="4784" cy="1366102"/>
          </a:xfrm>
          <a:prstGeom prst="line">
            <a:avLst/>
          </a:prstGeom>
          <a:ln w="3175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3" name="Coins">
            <a:extLst>
              <a:ext uri="{FF2B5EF4-FFF2-40B4-BE49-F238E27FC236}">
                <a16:creationId xmlns:a16="http://schemas.microsoft.com/office/drawing/2014/main" id="{CF0C9AD2-C7F1-2A45-B3C0-039EDF8F1D7F}"/>
              </a:ext>
            </a:extLst>
          </p:cNvPr>
          <p:cNvSpPr/>
          <p:nvPr/>
        </p:nvSpPr>
        <p:spPr>
          <a:xfrm>
            <a:off x="3916425" y="771550"/>
            <a:ext cx="432867" cy="6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5" name="Line">
            <a:extLst>
              <a:ext uri="{FF2B5EF4-FFF2-40B4-BE49-F238E27FC236}">
                <a16:creationId xmlns:a16="http://schemas.microsoft.com/office/drawing/2014/main" id="{208D4D26-6B50-B647-9A48-C69FDC2E5FAD}"/>
              </a:ext>
            </a:extLst>
          </p:cNvPr>
          <p:cNvSpPr/>
          <p:nvPr/>
        </p:nvSpPr>
        <p:spPr>
          <a:xfrm flipV="1">
            <a:off x="4174529" y="3107496"/>
            <a:ext cx="1" cy="575918"/>
          </a:xfrm>
          <a:prstGeom prst="line">
            <a:avLst/>
          </a:prstGeom>
          <a:ln w="3175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17" name="Preprocessing">
            <a:extLst>
              <a:ext uri="{FF2B5EF4-FFF2-40B4-BE49-F238E27FC236}">
                <a16:creationId xmlns:a16="http://schemas.microsoft.com/office/drawing/2014/main" id="{0DCF2B40-606A-ED4B-A085-245790EC8A4A}"/>
              </a:ext>
            </a:extLst>
          </p:cNvPr>
          <p:cNvSpPr/>
          <p:nvPr/>
        </p:nvSpPr>
        <p:spPr>
          <a:xfrm>
            <a:off x="3539118" y="1862573"/>
            <a:ext cx="1270800" cy="360000"/>
          </a:xfrm>
          <a:prstGeom prst="roundRect">
            <a:avLst>
              <a:gd name="adj" fmla="val 15000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200" dirty="0"/>
              <a:t>Preprocessing</a:t>
            </a:r>
          </a:p>
        </p:txBody>
      </p:sp>
      <p:pic>
        <p:nvPicPr>
          <p:cNvPr id="120" name="noun_Doctor_1235317-e1538864716153.png" descr="noun_Doctor_1235317-e1538864716153.png">
            <a:extLst>
              <a:ext uri="{FF2B5EF4-FFF2-40B4-BE49-F238E27FC236}">
                <a16:creationId xmlns:a16="http://schemas.microsoft.com/office/drawing/2014/main" id="{AB00EA19-EA09-DF46-A8E2-7861CBDAE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311" y="2642621"/>
            <a:ext cx="359741" cy="36359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Line">
            <a:extLst>
              <a:ext uri="{FF2B5EF4-FFF2-40B4-BE49-F238E27FC236}">
                <a16:creationId xmlns:a16="http://schemas.microsoft.com/office/drawing/2014/main" id="{3A5B5055-5C1C-394D-B6D5-E831568CD46E}"/>
              </a:ext>
            </a:extLst>
          </p:cNvPr>
          <p:cNvSpPr/>
          <p:nvPr/>
        </p:nvSpPr>
        <p:spPr>
          <a:xfrm>
            <a:off x="7181400" y="3121026"/>
            <a:ext cx="0" cy="79543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2B458F06-8C7D-2944-8E02-D04C92AE6B66}"/>
              </a:ext>
            </a:extLst>
          </p:cNvPr>
          <p:cNvSpPr/>
          <p:nvPr/>
        </p:nvSpPr>
        <p:spPr>
          <a:xfrm>
            <a:off x="4521887" y="4194006"/>
            <a:ext cx="1495172" cy="14638"/>
          </a:xfrm>
          <a:prstGeom prst="line">
            <a:avLst/>
          </a:prstGeom>
          <a:ln w="3175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Model">
                <a:extLst>
                  <a:ext uri="{FF2B5EF4-FFF2-40B4-BE49-F238E27FC236}">
                    <a16:creationId xmlns:a16="http://schemas.microsoft.com/office/drawing/2014/main" id="{0ADA9110-DCAF-5745-95F9-AD26072CB12F}"/>
                  </a:ext>
                </a:extLst>
              </p:cNvPr>
              <p:cNvSpPr/>
              <p:nvPr/>
            </p:nvSpPr>
            <p:spPr>
              <a:xfrm>
                <a:off x="6142777" y="3998061"/>
                <a:ext cx="1270800" cy="360000"/>
              </a:xfrm>
              <a:prstGeom prst="roundRect">
                <a:avLst>
                  <a:gd name="adj" fmla="val 15000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 algn="ctr"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sz="1200" dirty="0"/>
                  <a:t>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1200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200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sz="1200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sz="1200" dirty="0"/>
              </a:p>
            </p:txBody>
          </p:sp>
        </mc:Choice>
        <mc:Fallback>
          <p:sp>
            <p:nvSpPr>
              <p:cNvPr id="124" name="Model">
                <a:extLst>
                  <a:ext uri="{FF2B5EF4-FFF2-40B4-BE49-F238E27FC236}">
                    <a16:creationId xmlns:a16="http://schemas.microsoft.com/office/drawing/2014/main" id="{0ADA9110-DCAF-5745-95F9-AD26072C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77" y="3998061"/>
                <a:ext cx="1270800" cy="360000"/>
              </a:xfrm>
              <a:prstGeom prst="roundRect">
                <a:avLst>
                  <a:gd name="adj" fmla="val 15000"/>
                </a:avLst>
              </a:prstGeom>
              <a:blipFill>
                <a:blip r:embed="rId9"/>
                <a:stretch>
                  <a:fillRect b="-344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Data Monitoring">
            <a:extLst>
              <a:ext uri="{FF2B5EF4-FFF2-40B4-BE49-F238E27FC236}">
                <a16:creationId xmlns:a16="http://schemas.microsoft.com/office/drawing/2014/main" id="{0023D289-B630-BB4D-BBB8-FB9AB3EC8B5A}"/>
              </a:ext>
            </a:extLst>
          </p:cNvPr>
          <p:cNvSpPr/>
          <p:nvPr/>
        </p:nvSpPr>
        <p:spPr>
          <a:xfrm>
            <a:off x="5017075" y="892805"/>
            <a:ext cx="1269827" cy="360000"/>
          </a:xfrm>
          <a:prstGeom prst="roundRect">
            <a:avLst>
              <a:gd name="adj" fmla="val 12798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en-GB" sz="1200" dirty="0"/>
              <a:t>   </a:t>
            </a:r>
            <a:r>
              <a:rPr lang="en-GB" sz="1000" dirty="0"/>
              <a:t>Descriptive Statistics</a:t>
            </a:r>
            <a:endParaRPr sz="1000" dirty="0"/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56B9BCF2-AAA4-E04D-8720-D7B0692AEC09}"/>
              </a:ext>
            </a:extLst>
          </p:cNvPr>
          <p:cNvSpPr/>
          <p:nvPr/>
        </p:nvSpPr>
        <p:spPr>
          <a:xfrm flipV="1">
            <a:off x="4449878" y="1095363"/>
            <a:ext cx="502383" cy="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3147CCEC-659E-BD48-8D14-B03AE72F2B27}"/>
              </a:ext>
            </a:extLst>
          </p:cNvPr>
          <p:cNvSpPr/>
          <p:nvPr/>
        </p:nvSpPr>
        <p:spPr>
          <a:xfrm>
            <a:off x="7342071" y="2815816"/>
            <a:ext cx="414448" cy="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B703A4-E6F9-5A4A-93F6-678D474D99B0}"/>
              </a:ext>
            </a:extLst>
          </p:cNvPr>
          <p:cNvGrpSpPr/>
          <p:nvPr/>
        </p:nvGrpSpPr>
        <p:grpSpPr>
          <a:xfrm>
            <a:off x="3507347" y="922391"/>
            <a:ext cx="332321" cy="394616"/>
            <a:chOff x="3740674" y="626899"/>
            <a:chExt cx="449082" cy="511282"/>
          </a:xfrm>
        </p:grpSpPr>
        <p:sp>
          <p:nvSpPr>
            <p:cNvPr id="103" name="Face Mask">
              <a:extLst>
                <a:ext uri="{FF2B5EF4-FFF2-40B4-BE49-F238E27FC236}">
                  <a16:creationId xmlns:a16="http://schemas.microsoft.com/office/drawing/2014/main" id="{CA8ABB87-D86E-0044-82C6-A68B48322551}"/>
                </a:ext>
              </a:extLst>
            </p:cNvPr>
            <p:cNvSpPr/>
            <p:nvPr/>
          </p:nvSpPr>
          <p:spPr>
            <a:xfrm>
              <a:off x="3848893" y="626899"/>
              <a:ext cx="340863" cy="38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 dirty="0"/>
            </a:p>
          </p:txBody>
        </p:sp>
        <p:sp>
          <p:nvSpPr>
            <p:cNvPr id="132" name="Face Mask">
              <a:extLst>
                <a:ext uri="{FF2B5EF4-FFF2-40B4-BE49-F238E27FC236}">
                  <a16:creationId xmlns:a16="http://schemas.microsoft.com/office/drawing/2014/main" id="{8B7EFA60-C262-4E44-9B59-D5125F0547DF}"/>
                </a:ext>
              </a:extLst>
            </p:cNvPr>
            <p:cNvSpPr/>
            <p:nvPr/>
          </p:nvSpPr>
          <p:spPr>
            <a:xfrm>
              <a:off x="3740674" y="751413"/>
              <a:ext cx="340863" cy="38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137" name="Performance…">
            <a:extLst>
              <a:ext uri="{FF2B5EF4-FFF2-40B4-BE49-F238E27FC236}">
                <a16:creationId xmlns:a16="http://schemas.microsoft.com/office/drawing/2014/main" id="{877B347B-EEF7-6F43-B1D2-39BF9D0CBEBA}"/>
              </a:ext>
            </a:extLst>
          </p:cNvPr>
          <p:cNvSpPr/>
          <p:nvPr/>
        </p:nvSpPr>
        <p:spPr>
          <a:xfrm>
            <a:off x="5100986" y="2941026"/>
            <a:ext cx="1271214" cy="360000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000" dirty="0"/>
              <a:t>     Reproducibility</a:t>
            </a:r>
          </a:p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000" dirty="0"/>
              <a:t>Checks</a:t>
            </a:r>
            <a:endParaRPr sz="10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6BA23A16-E951-CA48-8D67-61E5D437393C}"/>
              </a:ext>
            </a:extLst>
          </p:cNvPr>
          <p:cNvSpPr/>
          <p:nvPr/>
        </p:nvSpPr>
        <p:spPr>
          <a:xfrm flipV="1">
            <a:off x="6520542" y="1095363"/>
            <a:ext cx="576000" cy="0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pic>
        <p:nvPicPr>
          <p:cNvPr id="139" name="noun_Doctor_1235317-e1538864716153.png" descr="noun_Doctor_1235317-e1538864716153.png">
            <a:extLst>
              <a:ext uri="{FF2B5EF4-FFF2-40B4-BE49-F238E27FC236}">
                <a16:creationId xmlns:a16="http://schemas.microsoft.com/office/drawing/2014/main" id="{6D9D186D-AB16-974A-8C54-CFF901DDA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525" y="4045694"/>
            <a:ext cx="288045" cy="29112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9A33A-F4C1-2C4A-8614-35D53009712D}"/>
                  </a:ext>
                </a:extLst>
              </p:cNvPr>
              <p:cNvSpPr txBox="1"/>
              <p:nvPr/>
            </p:nvSpPr>
            <p:spPr>
              <a:xfrm>
                <a:off x="5074864" y="3916456"/>
                <a:ext cx="914400" cy="26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200" dirty="0"/>
                  <a:t>Update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200" dirty="0"/>
                  <a:t>?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9A33A-F4C1-2C4A-8614-35D53009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64" y="3916456"/>
                <a:ext cx="914400" cy="261605"/>
              </a:xfrm>
              <a:prstGeom prst="rect">
                <a:avLst/>
              </a:prstGeom>
              <a:blipFill>
                <a:blip r:embed="rId10"/>
                <a:stretch>
                  <a:fillRect l="-9589" t="-1363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6554552C-6C9F-0243-9174-97FCE5CC9C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2913" y="2274573"/>
            <a:ext cx="313183" cy="313183"/>
          </a:xfrm>
          <a:prstGeom prst="rect">
            <a:avLst/>
          </a:prstGeom>
        </p:spPr>
      </p:pic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4EDD5A2B-10B2-5945-8FAD-B36E545FC4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22913" y="3000438"/>
            <a:ext cx="241175" cy="241175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F3901A5-989A-8343-BBB0-1FAE896993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9895" y="934857"/>
            <a:ext cx="294193" cy="294193"/>
          </a:xfrm>
          <a:prstGeom prst="rect">
            <a:avLst/>
          </a:prstGeom>
        </p:spPr>
      </p:pic>
      <p:sp>
        <p:nvSpPr>
          <p:cNvPr id="140" name="Line">
            <a:extLst>
              <a:ext uri="{FF2B5EF4-FFF2-40B4-BE49-F238E27FC236}">
                <a16:creationId xmlns:a16="http://schemas.microsoft.com/office/drawing/2014/main" id="{370EA293-FEDE-9841-ABE7-13674021D011}"/>
              </a:ext>
            </a:extLst>
          </p:cNvPr>
          <p:cNvSpPr/>
          <p:nvPr/>
        </p:nvSpPr>
        <p:spPr>
          <a:xfrm flipV="1">
            <a:off x="4160536" y="1480473"/>
            <a:ext cx="0" cy="328858"/>
          </a:xfrm>
          <a:prstGeom prst="line">
            <a:avLst/>
          </a:prstGeom>
          <a:ln w="3175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34ED3983-534C-BE4D-986A-9341FAA8C90C}"/>
              </a:ext>
            </a:extLst>
          </p:cNvPr>
          <p:cNvSpPr/>
          <p:nvPr/>
        </p:nvSpPr>
        <p:spPr>
          <a:xfrm flipV="1">
            <a:off x="4166390" y="2278217"/>
            <a:ext cx="0" cy="328858"/>
          </a:xfrm>
          <a:prstGeom prst="line">
            <a:avLst/>
          </a:prstGeom>
          <a:ln w="3175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F5732A-D581-E44E-9BC9-D5F87DD76BDF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4803536" y="2426661"/>
            <a:ext cx="297450" cy="38915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7A617AEB-D1D8-EA41-AD9E-7EF1C842C9F0}"/>
              </a:ext>
            </a:extLst>
          </p:cNvPr>
          <p:cNvCxnSpPr>
            <a:cxnSpLocks/>
            <a:stCxn id="105" idx="3"/>
            <a:endCxn id="137" idx="1"/>
          </p:cNvCxnSpPr>
          <p:nvPr/>
        </p:nvCxnSpPr>
        <p:spPr>
          <a:xfrm>
            <a:off x="4803536" y="2815815"/>
            <a:ext cx="297450" cy="30521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F64A1797-E793-614A-A492-AF779B2DE999}"/>
              </a:ext>
            </a:extLst>
          </p:cNvPr>
          <p:cNvCxnSpPr>
            <a:cxnSpLocks/>
            <a:stCxn id="106" idx="3"/>
            <a:endCxn id="120" idx="1"/>
          </p:cNvCxnSpPr>
          <p:nvPr/>
        </p:nvCxnSpPr>
        <p:spPr>
          <a:xfrm>
            <a:off x="6372200" y="2426661"/>
            <a:ext cx="634111" cy="397755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40A55A9F-47D5-3D42-8ED5-F13EB22FBC13}"/>
              </a:ext>
            </a:extLst>
          </p:cNvPr>
          <p:cNvCxnSpPr>
            <a:cxnSpLocks/>
            <a:stCxn id="137" idx="3"/>
            <a:endCxn id="120" idx="1"/>
          </p:cNvCxnSpPr>
          <p:nvPr/>
        </p:nvCxnSpPr>
        <p:spPr>
          <a:xfrm flipV="1">
            <a:off x="6372200" y="2824416"/>
            <a:ext cx="634111" cy="29661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Model">
                <a:extLst>
                  <a:ext uri="{FF2B5EF4-FFF2-40B4-BE49-F238E27FC236}">
                    <a16:creationId xmlns:a16="http://schemas.microsoft.com/office/drawing/2014/main" id="{7C38A269-AAED-C249-8722-200656C98006}"/>
                  </a:ext>
                </a:extLst>
              </p:cNvPr>
              <p:cNvSpPr/>
              <p:nvPr/>
            </p:nvSpPr>
            <p:spPr>
              <a:xfrm>
                <a:off x="7756519" y="2644416"/>
                <a:ext cx="1270800" cy="360000"/>
              </a:xfrm>
              <a:prstGeom prst="roundRect">
                <a:avLst>
                  <a:gd name="adj" fmla="val 15000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 algn="ctr"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lang="en-GB" sz="1200" dirty="0"/>
                  <a:t>Model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sz="1200" dirty="0"/>
              </a:p>
            </p:txBody>
          </p:sp>
        </mc:Choice>
        <mc:Fallback>
          <p:sp>
            <p:nvSpPr>
              <p:cNvPr id="145" name="Model">
                <a:extLst>
                  <a:ext uri="{FF2B5EF4-FFF2-40B4-BE49-F238E27FC236}">
                    <a16:creationId xmlns:a16="http://schemas.microsoft.com/office/drawing/2014/main" id="{7C38A269-AAED-C249-8722-200656C98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19" y="2644416"/>
                <a:ext cx="1270800" cy="360000"/>
              </a:xfrm>
              <a:prstGeom prst="roundRect">
                <a:avLst>
                  <a:gd name="adj" fmla="val 15000"/>
                </a:avLst>
              </a:prstGeom>
              <a:blipFill>
                <a:blip r:embed="rId1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DCB16465-8A6A-9141-A26D-7141DA204A32}"/>
              </a:ext>
            </a:extLst>
          </p:cNvPr>
          <p:cNvSpPr/>
          <p:nvPr/>
        </p:nvSpPr>
        <p:spPr>
          <a:xfrm>
            <a:off x="3407018" y="339502"/>
            <a:ext cx="4223783" cy="42484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oins">
            <a:extLst>
              <a:ext uri="{FF2B5EF4-FFF2-40B4-BE49-F238E27FC236}">
                <a16:creationId xmlns:a16="http://schemas.microsoft.com/office/drawing/2014/main" id="{9ED408F2-C484-0B4C-ADF4-FAF9A70BDE2B}"/>
              </a:ext>
            </a:extLst>
          </p:cNvPr>
          <p:cNvSpPr/>
          <p:nvPr/>
        </p:nvSpPr>
        <p:spPr>
          <a:xfrm>
            <a:off x="8225566" y="1538759"/>
            <a:ext cx="432867" cy="6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47" name="Line">
            <a:extLst>
              <a:ext uri="{FF2B5EF4-FFF2-40B4-BE49-F238E27FC236}">
                <a16:creationId xmlns:a16="http://schemas.microsoft.com/office/drawing/2014/main" id="{9F131028-3B51-ED43-99CC-3AB278B7115D}"/>
              </a:ext>
            </a:extLst>
          </p:cNvPr>
          <p:cNvSpPr/>
          <p:nvPr/>
        </p:nvSpPr>
        <p:spPr>
          <a:xfrm>
            <a:off x="8455140" y="3121024"/>
            <a:ext cx="5292" cy="845739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02365865-D651-5341-94CC-7B67F19BD21B}"/>
              </a:ext>
            </a:extLst>
          </p:cNvPr>
          <p:cNvSpPr/>
          <p:nvPr/>
        </p:nvSpPr>
        <p:spPr>
          <a:xfrm flipH="1">
            <a:off x="8455121" y="2274573"/>
            <a:ext cx="19" cy="291128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pic>
        <p:nvPicPr>
          <p:cNvPr id="48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AD898A-5A3C-2144-B7EF-82213B0CD8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1" y="295160"/>
            <a:ext cx="1192939" cy="4430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15E5C3-2F93-1B4D-AB96-E7785E3764DE}"/>
              </a:ext>
            </a:extLst>
          </p:cNvPr>
          <p:cNvGrpSpPr/>
          <p:nvPr/>
        </p:nvGrpSpPr>
        <p:grpSpPr>
          <a:xfrm>
            <a:off x="5025942" y="149022"/>
            <a:ext cx="1270800" cy="360000"/>
            <a:chOff x="5204149" y="458247"/>
            <a:chExt cx="1270800" cy="360000"/>
          </a:xfrm>
        </p:grpSpPr>
        <p:sp>
          <p:nvSpPr>
            <p:cNvPr id="136" name="Data Monitoring">
              <a:extLst>
                <a:ext uri="{FF2B5EF4-FFF2-40B4-BE49-F238E27FC236}">
                  <a16:creationId xmlns:a16="http://schemas.microsoft.com/office/drawing/2014/main" id="{5E6268FF-C67C-E545-BD37-7E25C3723929}"/>
                </a:ext>
              </a:extLst>
            </p:cNvPr>
            <p:cNvSpPr/>
            <p:nvPr/>
          </p:nvSpPr>
          <p:spPr>
            <a:xfrm>
              <a:off x="5204149" y="458247"/>
              <a:ext cx="1270800" cy="360000"/>
            </a:xfrm>
            <a:prstGeom prst="roundRect">
              <a:avLst>
                <a:gd name="adj" fmla="val 12798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000" dirty="0"/>
                <a:t>     Safe Haven</a:t>
              </a:r>
              <a:endParaRPr sz="1000" dirty="0"/>
            </a:p>
          </p:txBody>
        </p:sp>
        <p:pic>
          <p:nvPicPr>
            <p:cNvPr id="34" name="Graphic 33" descr="Lock">
              <a:extLst>
                <a:ext uri="{FF2B5EF4-FFF2-40B4-BE49-F238E27FC236}">
                  <a16:creationId xmlns:a16="http://schemas.microsoft.com/office/drawing/2014/main" id="{363CB29D-3EE8-B14C-8BD3-557A7FBBD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39492" y="501734"/>
              <a:ext cx="313489" cy="313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2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1DFFEE-66F2-7B40-8149-F505A5306B72}"/>
              </a:ext>
            </a:extLst>
          </p:cNvPr>
          <p:cNvGrpSpPr/>
          <p:nvPr/>
        </p:nvGrpSpPr>
        <p:grpSpPr>
          <a:xfrm>
            <a:off x="1250241" y="4876030"/>
            <a:ext cx="3609791" cy="216000"/>
            <a:chOff x="1203378" y="4830420"/>
            <a:chExt cx="3609791" cy="216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1B5230-62DE-A742-A93C-19D465211B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3378" y="4830420"/>
              <a:ext cx="264728" cy="216000"/>
              <a:chOff x="2946957" y="3493195"/>
              <a:chExt cx="1125568" cy="1125568"/>
            </a:xfrm>
          </p:grpSpPr>
          <p:pic>
            <p:nvPicPr>
              <p:cNvPr id="53" name="Graphic 52" descr="Saw blade">
                <a:extLst>
                  <a:ext uri="{FF2B5EF4-FFF2-40B4-BE49-F238E27FC236}">
                    <a16:creationId xmlns:a16="http://schemas.microsoft.com/office/drawing/2014/main" id="{BAF15949-B4BB-5A4B-8FB5-503FA3EE2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7937" y="3795386"/>
                <a:ext cx="521186" cy="521186"/>
              </a:xfrm>
              <a:prstGeom prst="rect">
                <a:avLst/>
              </a:prstGeom>
            </p:spPr>
          </p:pic>
          <p:pic>
            <p:nvPicPr>
              <p:cNvPr id="54" name="Graphic 53" descr="Arrow circle">
                <a:extLst>
                  <a:ext uri="{FF2B5EF4-FFF2-40B4-BE49-F238E27FC236}">
                    <a16:creationId xmlns:a16="http://schemas.microsoft.com/office/drawing/2014/main" id="{3D29C1D2-3AD3-BA40-A1AD-A56EDCA79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46957" y="3493195"/>
                <a:ext cx="1125568" cy="1125568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01432E0-102B-6F4A-A53D-EFCFBE47717A}"/>
                </a:ext>
              </a:extLst>
            </p:cNvPr>
            <p:cNvSpPr/>
            <p:nvPr/>
          </p:nvSpPr>
          <p:spPr>
            <a:xfrm>
              <a:off x="1353576" y="4830976"/>
              <a:ext cx="34595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FFC000"/>
                  </a:solidFill>
                </a:rPr>
                <a:t>L</a:t>
              </a:r>
              <a:r>
                <a:rPr lang="en-US" sz="800" dirty="0"/>
                <a:t>earning </a:t>
              </a:r>
              <a:r>
                <a:rPr lang="en-US" sz="800" dirty="0">
                  <a:solidFill>
                    <a:srgbClr val="002060"/>
                  </a:solidFill>
                </a:rPr>
                <a:t>M</a:t>
              </a:r>
              <a:r>
                <a:rPr lang="en-US" sz="800" dirty="0"/>
                <a:t>achines</a:t>
              </a:r>
            </a:p>
          </p:txBody>
        </p:sp>
      </p:grpSp>
      <p:sp>
        <p:nvSpPr>
          <p:cNvPr id="98" name="Learning Machines">
            <a:extLst>
              <a:ext uri="{FF2B5EF4-FFF2-40B4-BE49-F238E27FC236}">
                <a16:creationId xmlns:a16="http://schemas.microsoft.com/office/drawing/2014/main" id="{D87DEACC-78D7-874E-92DC-977EB571B8A9}"/>
              </a:ext>
            </a:extLst>
          </p:cNvPr>
          <p:cNvSpPr txBox="1">
            <a:spLocks/>
          </p:cNvSpPr>
          <p:nvPr/>
        </p:nvSpPr>
        <p:spPr>
          <a:xfrm>
            <a:off x="422171" y="478292"/>
            <a:ext cx="2984847" cy="34884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GB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4F8A4D-E6BB-E945-AE79-27FC398E0718}"/>
              </a:ext>
            </a:extLst>
          </p:cNvPr>
          <p:cNvSpPr/>
          <p:nvPr/>
        </p:nvSpPr>
        <p:spPr>
          <a:xfrm>
            <a:off x="13505" y="-8830"/>
            <a:ext cx="3240000" cy="4723200"/>
          </a:xfrm>
          <a:prstGeom prst="rect">
            <a:avLst/>
          </a:prstGeom>
          <a:blipFill dpi="0" rotWithShape="1">
            <a:blip r:embed="rId6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GB" b="1" dirty="0">
                <a:solidFill>
                  <a:srgbClr val="002060"/>
                </a:solidFill>
              </a:rPr>
              <a:t>Why is the Turing best placed for leading this?</a:t>
            </a:r>
          </a:p>
          <a:p>
            <a:pPr marL="360000"/>
            <a:endParaRPr lang="en-GB" i="1" dirty="0">
              <a:solidFill>
                <a:srgbClr val="002060"/>
              </a:solidFill>
            </a:endParaRPr>
          </a:p>
          <a:p>
            <a:pPr marL="360000"/>
            <a:r>
              <a:rPr lang="en-GB" i="1" dirty="0">
                <a:solidFill>
                  <a:srgbClr val="002060"/>
                </a:solidFill>
              </a:rPr>
              <a:t>A diversity of research engineering skills to support heterogeneous research cultures and requirements</a:t>
            </a:r>
            <a:endParaRPr lang="en-GB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E83CF9-0530-BA4E-958B-39070396796F}"/>
              </a:ext>
            </a:extLst>
          </p:cNvPr>
          <p:cNvGrpSpPr/>
          <p:nvPr/>
        </p:nvGrpSpPr>
        <p:grpSpPr>
          <a:xfrm>
            <a:off x="4788024" y="142382"/>
            <a:ext cx="4223783" cy="4438952"/>
            <a:chOff x="3407018" y="149022"/>
            <a:chExt cx="4223783" cy="44389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Model">
                  <a:extLst>
                    <a:ext uri="{FF2B5EF4-FFF2-40B4-BE49-F238E27FC236}">
                      <a16:creationId xmlns:a16="http://schemas.microsoft.com/office/drawing/2014/main" id="{25B571B2-2D61-E84D-B4CC-C9E53504D3E3}"/>
                    </a:ext>
                  </a:extLst>
                </p:cNvPr>
                <p:cNvSpPr/>
                <p:nvPr/>
              </p:nvSpPr>
              <p:spPr>
                <a:xfrm>
                  <a:off x="3532736" y="2635815"/>
                  <a:ext cx="1270800" cy="36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00206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 algn="ctr"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lang="en-GB" sz="1200" dirty="0"/>
                    <a:t>Model </a:t>
                  </a:r>
                  <a14:m>
                    <m:oMath xmlns:m="http://schemas.openxmlformats.org/officeDocument/2006/math">
                      <m:r>
                        <a:rPr lang="en-GB" sz="1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sz="1200" dirty="0"/>
                </a:p>
              </p:txBody>
            </p:sp>
          </mc:Choice>
          <mc:Fallback>
            <p:sp>
              <p:nvSpPr>
                <p:cNvPr id="50" name="Model">
                  <a:extLst>
                    <a:ext uri="{FF2B5EF4-FFF2-40B4-BE49-F238E27FC236}">
                      <a16:creationId xmlns:a16="http://schemas.microsoft.com/office/drawing/2014/main" id="{25B571B2-2D61-E84D-B4CC-C9E53504D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736" y="2635815"/>
                  <a:ext cx="1270800" cy="360000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7"/>
                  <a:stretch>
                    <a:fillRect b="-3448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Performance…">
              <a:extLst>
                <a:ext uri="{FF2B5EF4-FFF2-40B4-BE49-F238E27FC236}">
                  <a16:creationId xmlns:a16="http://schemas.microsoft.com/office/drawing/2014/main" id="{A3F19B37-0438-CC4E-8481-C5C07BB4E393}"/>
                </a:ext>
              </a:extLst>
            </p:cNvPr>
            <p:cNvSpPr/>
            <p:nvPr/>
          </p:nvSpPr>
          <p:spPr>
            <a:xfrm>
              <a:off x="5100986" y="2246661"/>
              <a:ext cx="1271214" cy="360000"/>
            </a:xfrm>
            <a:prstGeom prst="roundRect">
              <a:avLst>
                <a:gd name="adj" fmla="val 11887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</a:t>
              </a:r>
              <a:r>
                <a:rPr sz="1000" dirty="0"/>
                <a:t>Performance </a:t>
              </a:r>
            </a:p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000" dirty="0"/>
                <a:t>Monitoring</a:t>
              </a:r>
            </a:p>
          </p:txBody>
        </p:sp>
        <p:sp>
          <p:nvSpPr>
            <p:cNvPr id="58" name="Coins">
              <a:extLst>
                <a:ext uri="{FF2B5EF4-FFF2-40B4-BE49-F238E27FC236}">
                  <a16:creationId xmlns:a16="http://schemas.microsoft.com/office/drawing/2014/main" id="{48237948-9393-534B-8163-C14BF310ACF3}"/>
                </a:ext>
              </a:extLst>
            </p:cNvPr>
            <p:cNvSpPr/>
            <p:nvPr/>
          </p:nvSpPr>
          <p:spPr>
            <a:xfrm>
              <a:off x="3969380" y="3836508"/>
              <a:ext cx="432867" cy="64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D8FB7DBD-E70E-AA40-9CB6-33E641EF1463}"/>
                </a:ext>
              </a:extLst>
            </p:cNvPr>
            <p:cNvSpPr/>
            <p:nvPr/>
          </p:nvSpPr>
          <p:spPr>
            <a:xfrm flipV="1">
              <a:off x="7181400" y="1161703"/>
              <a:ext cx="4784" cy="1366102"/>
            </a:xfrm>
            <a:prstGeom prst="line">
              <a:avLst/>
            </a:prstGeom>
            <a:ln w="3175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0" name="Coins">
              <a:extLst>
                <a:ext uri="{FF2B5EF4-FFF2-40B4-BE49-F238E27FC236}">
                  <a16:creationId xmlns:a16="http://schemas.microsoft.com/office/drawing/2014/main" id="{24974EF4-3334-B240-A8D3-EDCB653B85BA}"/>
                </a:ext>
              </a:extLst>
            </p:cNvPr>
            <p:cNvSpPr/>
            <p:nvPr/>
          </p:nvSpPr>
          <p:spPr>
            <a:xfrm>
              <a:off x="3916425" y="771550"/>
              <a:ext cx="432867" cy="64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158ADC20-3E2A-A340-8D9D-4E5AEA1C6784}"/>
                </a:ext>
              </a:extLst>
            </p:cNvPr>
            <p:cNvSpPr/>
            <p:nvPr/>
          </p:nvSpPr>
          <p:spPr>
            <a:xfrm flipV="1">
              <a:off x="4174529" y="3107496"/>
              <a:ext cx="1" cy="575918"/>
            </a:xfrm>
            <a:prstGeom prst="line">
              <a:avLst/>
            </a:prstGeom>
            <a:ln w="3175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2" name="Preprocessing">
              <a:extLst>
                <a:ext uri="{FF2B5EF4-FFF2-40B4-BE49-F238E27FC236}">
                  <a16:creationId xmlns:a16="http://schemas.microsoft.com/office/drawing/2014/main" id="{08F39056-2037-144A-A10F-07C17F17E178}"/>
                </a:ext>
              </a:extLst>
            </p:cNvPr>
            <p:cNvSpPr/>
            <p:nvPr/>
          </p:nvSpPr>
          <p:spPr>
            <a:xfrm>
              <a:off x="3539118" y="1862573"/>
              <a:ext cx="1270800" cy="360000"/>
            </a:xfrm>
            <a:prstGeom prst="roundRect">
              <a:avLst>
                <a:gd name="adj" fmla="val 15000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200" dirty="0"/>
                <a:t>Preprocessing</a:t>
              </a:r>
            </a:p>
          </p:txBody>
        </p:sp>
        <p:pic>
          <p:nvPicPr>
            <p:cNvPr id="63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54A4E9AE-E65B-CA49-AE13-31F09B70A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06311" y="2642621"/>
              <a:ext cx="359741" cy="3635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4" name="Line">
              <a:extLst>
                <a:ext uri="{FF2B5EF4-FFF2-40B4-BE49-F238E27FC236}">
                  <a16:creationId xmlns:a16="http://schemas.microsoft.com/office/drawing/2014/main" id="{6E4935D9-6070-2140-8C62-9DF258FC00F9}"/>
                </a:ext>
              </a:extLst>
            </p:cNvPr>
            <p:cNvSpPr/>
            <p:nvPr/>
          </p:nvSpPr>
          <p:spPr>
            <a:xfrm>
              <a:off x="7181400" y="3121026"/>
              <a:ext cx="0" cy="795430"/>
            </a:xfrm>
            <a:prstGeom prst="line">
              <a:avLst/>
            </a:prstGeom>
            <a:ln w="3175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5" name="Line">
              <a:extLst>
                <a:ext uri="{FF2B5EF4-FFF2-40B4-BE49-F238E27FC236}">
                  <a16:creationId xmlns:a16="http://schemas.microsoft.com/office/drawing/2014/main" id="{D250DF2E-FF97-EF4F-AA17-7EB2C98F06B1}"/>
                </a:ext>
              </a:extLst>
            </p:cNvPr>
            <p:cNvSpPr/>
            <p:nvPr/>
          </p:nvSpPr>
          <p:spPr>
            <a:xfrm>
              <a:off x="4521887" y="4194006"/>
              <a:ext cx="1495172" cy="14638"/>
            </a:xfrm>
            <a:prstGeom prst="line">
              <a:avLst/>
            </a:prstGeom>
            <a:ln w="3175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Model">
                  <a:extLst>
                    <a:ext uri="{FF2B5EF4-FFF2-40B4-BE49-F238E27FC236}">
                      <a16:creationId xmlns:a16="http://schemas.microsoft.com/office/drawing/2014/main" id="{BF9F8940-9158-0F45-A48D-8F195DB3B60C}"/>
                    </a:ext>
                  </a:extLst>
                </p:cNvPr>
                <p:cNvSpPr/>
                <p:nvPr/>
              </p:nvSpPr>
              <p:spPr>
                <a:xfrm>
                  <a:off x="6142777" y="3998061"/>
                  <a:ext cx="1270800" cy="36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00206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 algn="ctr"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200" dirty="0"/>
                    <a:t>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sz="1200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sz="12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sz="1200" dirty="0"/>
                </a:p>
              </p:txBody>
            </p:sp>
          </mc:Choice>
          <mc:Fallback>
            <p:sp>
              <p:nvSpPr>
                <p:cNvPr id="66" name="Model">
                  <a:extLst>
                    <a:ext uri="{FF2B5EF4-FFF2-40B4-BE49-F238E27FC236}">
                      <a16:creationId xmlns:a16="http://schemas.microsoft.com/office/drawing/2014/main" id="{BF9F8940-9158-0F45-A48D-8F195DB3B6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777" y="3998061"/>
                  <a:ext cx="1270800" cy="360000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Data Monitoring">
              <a:extLst>
                <a:ext uri="{FF2B5EF4-FFF2-40B4-BE49-F238E27FC236}">
                  <a16:creationId xmlns:a16="http://schemas.microsoft.com/office/drawing/2014/main" id="{9D0ECEDD-6077-B541-AC1B-77C1AD4C2D4E}"/>
                </a:ext>
              </a:extLst>
            </p:cNvPr>
            <p:cNvSpPr/>
            <p:nvPr/>
          </p:nvSpPr>
          <p:spPr>
            <a:xfrm>
              <a:off x="5017075" y="892805"/>
              <a:ext cx="1269827" cy="360000"/>
            </a:xfrm>
            <a:prstGeom prst="roundRect">
              <a:avLst>
                <a:gd name="adj" fmla="val 12798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200" dirty="0"/>
                <a:t>   </a:t>
              </a:r>
              <a:r>
                <a:rPr lang="en-GB" sz="1000" dirty="0"/>
                <a:t>Descriptive Statistics</a:t>
              </a:r>
              <a:endParaRPr sz="1000" dirty="0"/>
            </a:p>
          </p:txBody>
        </p:sp>
        <p:sp>
          <p:nvSpPr>
            <p:cNvPr id="68" name="Line">
              <a:extLst>
                <a:ext uri="{FF2B5EF4-FFF2-40B4-BE49-F238E27FC236}">
                  <a16:creationId xmlns:a16="http://schemas.microsoft.com/office/drawing/2014/main" id="{87808664-6BFD-E945-A8B1-F6A924757F2C}"/>
                </a:ext>
              </a:extLst>
            </p:cNvPr>
            <p:cNvSpPr/>
            <p:nvPr/>
          </p:nvSpPr>
          <p:spPr>
            <a:xfrm flipV="1">
              <a:off x="4449878" y="1095363"/>
              <a:ext cx="502383" cy="0"/>
            </a:xfrm>
            <a:prstGeom prst="line">
              <a:avLst/>
            </a:prstGeom>
            <a:ln w="3175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F4C4D6A-B1B2-1F4D-9B2B-B198C3451671}"/>
                </a:ext>
              </a:extLst>
            </p:cNvPr>
            <p:cNvGrpSpPr/>
            <p:nvPr/>
          </p:nvGrpSpPr>
          <p:grpSpPr>
            <a:xfrm>
              <a:off x="3507347" y="922391"/>
              <a:ext cx="332321" cy="394616"/>
              <a:chOff x="3740674" y="626899"/>
              <a:chExt cx="449082" cy="511282"/>
            </a:xfrm>
          </p:grpSpPr>
          <p:sp>
            <p:nvSpPr>
              <p:cNvPr id="71" name="Face Mask">
                <a:extLst>
                  <a:ext uri="{FF2B5EF4-FFF2-40B4-BE49-F238E27FC236}">
                    <a16:creationId xmlns:a16="http://schemas.microsoft.com/office/drawing/2014/main" id="{4611E286-9E01-B44F-9F67-BDC7B70025E0}"/>
                  </a:ext>
                </a:extLst>
              </p:cNvPr>
              <p:cNvSpPr/>
              <p:nvPr/>
            </p:nvSpPr>
            <p:spPr>
              <a:xfrm>
                <a:off x="3848893" y="626899"/>
                <a:ext cx="340863" cy="386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7" h="21600" extrusionOk="0">
                    <a:moveTo>
                      <a:pt x="9010" y="0"/>
                    </a:moveTo>
                    <a:cubicBezTo>
                      <a:pt x="3015" y="0"/>
                      <a:pt x="0" y="3300"/>
                      <a:pt x="0" y="7254"/>
                    </a:cubicBezTo>
                    <a:cubicBezTo>
                      <a:pt x="0" y="11209"/>
                      <a:pt x="2709" y="14266"/>
                      <a:pt x="3213" y="17025"/>
                    </a:cubicBezTo>
                    <a:cubicBezTo>
                      <a:pt x="3716" y="19784"/>
                      <a:pt x="1408" y="21600"/>
                      <a:pt x="1408" y="21600"/>
                    </a:cubicBezTo>
                    <a:lnTo>
                      <a:pt x="13061" y="21600"/>
                    </a:lnTo>
                    <a:cubicBezTo>
                      <a:pt x="13694" y="18694"/>
                      <a:pt x="14817" y="18738"/>
                      <a:pt x="15896" y="18789"/>
                    </a:cubicBezTo>
                    <a:lnTo>
                      <a:pt x="7700" y="13852"/>
                    </a:lnTo>
                    <a:cubicBezTo>
                      <a:pt x="7698" y="13851"/>
                      <a:pt x="7698" y="13850"/>
                      <a:pt x="7696" y="13849"/>
                    </a:cubicBezTo>
                    <a:cubicBezTo>
                      <a:pt x="6756" y="13262"/>
                      <a:pt x="6248" y="12285"/>
                      <a:pt x="6372" y="11298"/>
                    </a:cubicBezTo>
                    <a:cubicBezTo>
                      <a:pt x="6471" y="10505"/>
                      <a:pt x="6965" y="9785"/>
                      <a:pt x="7728" y="9321"/>
                    </a:cubicBezTo>
                    <a:cubicBezTo>
                      <a:pt x="8490" y="8857"/>
                      <a:pt x="9450" y="8694"/>
                      <a:pt x="10362" y="8871"/>
                    </a:cubicBezTo>
                    <a:cubicBezTo>
                      <a:pt x="10368" y="8872"/>
                      <a:pt x="10373" y="8873"/>
                      <a:pt x="10378" y="8874"/>
                    </a:cubicBezTo>
                    <a:lnTo>
                      <a:pt x="15578" y="10074"/>
                    </a:lnTo>
                    <a:lnTo>
                      <a:pt x="19698" y="9235"/>
                    </a:lnTo>
                    <a:cubicBezTo>
                      <a:pt x="19508" y="8969"/>
                      <a:pt x="19330" y="8726"/>
                      <a:pt x="19176" y="8519"/>
                    </a:cubicBezTo>
                    <a:cubicBezTo>
                      <a:pt x="18457" y="7554"/>
                      <a:pt x="19619" y="7038"/>
                      <a:pt x="19260" y="5996"/>
                    </a:cubicBezTo>
                    <a:cubicBezTo>
                      <a:pt x="18360" y="2409"/>
                      <a:pt x="15704" y="0"/>
                      <a:pt x="9010" y="0"/>
                    </a:cubicBezTo>
                    <a:close/>
                    <a:moveTo>
                      <a:pt x="9658" y="9487"/>
                    </a:moveTo>
                    <a:cubicBezTo>
                      <a:pt x="9138" y="9482"/>
                      <a:pt x="8626" y="9618"/>
                      <a:pt x="8196" y="9879"/>
                    </a:cubicBezTo>
                    <a:cubicBezTo>
                      <a:pt x="7621" y="10229"/>
                      <a:pt x="7249" y="10772"/>
                      <a:pt x="7174" y="11371"/>
                    </a:cubicBezTo>
                    <a:cubicBezTo>
                      <a:pt x="7081" y="12114"/>
                      <a:pt x="7461" y="12851"/>
                      <a:pt x="8168" y="13294"/>
                    </a:cubicBezTo>
                    <a:lnTo>
                      <a:pt x="11611" y="15367"/>
                    </a:lnTo>
                    <a:cubicBezTo>
                      <a:pt x="12979" y="14854"/>
                      <a:pt x="13973" y="13890"/>
                      <a:pt x="14570" y="12501"/>
                    </a:cubicBezTo>
                    <a:cubicBezTo>
                      <a:pt x="14900" y="11732"/>
                      <a:pt x="15016" y="11028"/>
                      <a:pt x="15056" y="10666"/>
                    </a:cubicBezTo>
                    <a:lnTo>
                      <a:pt x="10176" y="9539"/>
                    </a:lnTo>
                    <a:cubicBezTo>
                      <a:pt x="10004" y="9506"/>
                      <a:pt x="9831" y="9488"/>
                      <a:pt x="9658" y="9487"/>
                    </a:cubicBezTo>
                    <a:close/>
                    <a:moveTo>
                      <a:pt x="19980" y="9947"/>
                    </a:moveTo>
                    <a:cubicBezTo>
                      <a:pt x="19928" y="9952"/>
                      <a:pt x="19876" y="9964"/>
                      <a:pt x="19827" y="9987"/>
                    </a:cubicBezTo>
                    <a:cubicBezTo>
                      <a:pt x="19633" y="10080"/>
                      <a:pt x="19566" y="10290"/>
                      <a:pt x="19675" y="10456"/>
                    </a:cubicBezTo>
                    <a:lnTo>
                      <a:pt x="20669" y="11971"/>
                    </a:lnTo>
                    <a:lnTo>
                      <a:pt x="19724" y="12854"/>
                    </a:lnTo>
                    <a:cubicBezTo>
                      <a:pt x="19648" y="12926"/>
                      <a:pt x="19610" y="13022"/>
                      <a:pt x="19621" y="13118"/>
                    </a:cubicBezTo>
                    <a:cubicBezTo>
                      <a:pt x="19625" y="13152"/>
                      <a:pt x="19969" y="16550"/>
                      <a:pt x="17163" y="18097"/>
                    </a:cubicBezTo>
                    <a:cubicBezTo>
                      <a:pt x="16976" y="18200"/>
                      <a:pt x="16923" y="18413"/>
                      <a:pt x="17044" y="18573"/>
                    </a:cubicBezTo>
                    <a:cubicBezTo>
                      <a:pt x="17121" y="18674"/>
                      <a:pt x="17249" y="18730"/>
                      <a:pt x="17381" y="18730"/>
                    </a:cubicBezTo>
                    <a:cubicBezTo>
                      <a:pt x="17456" y="18730"/>
                      <a:pt x="17532" y="18711"/>
                      <a:pt x="17600" y="18674"/>
                    </a:cubicBezTo>
                    <a:cubicBezTo>
                      <a:pt x="18936" y="17937"/>
                      <a:pt x="19850" y="16729"/>
                      <a:pt x="20238" y="15178"/>
                    </a:cubicBezTo>
                    <a:cubicBezTo>
                      <a:pt x="20462" y="14285"/>
                      <a:pt x="20452" y="13526"/>
                      <a:pt x="20435" y="13209"/>
                    </a:cubicBezTo>
                    <a:lnTo>
                      <a:pt x="21462" y="12250"/>
                    </a:lnTo>
                    <a:cubicBezTo>
                      <a:pt x="21578" y="12141"/>
                      <a:pt x="21600" y="11980"/>
                      <a:pt x="21515" y="11851"/>
                    </a:cubicBezTo>
                    <a:lnTo>
                      <a:pt x="20377" y="10119"/>
                    </a:lnTo>
                    <a:cubicBezTo>
                      <a:pt x="20296" y="9995"/>
                      <a:pt x="20136" y="9932"/>
                      <a:pt x="19980" y="9947"/>
                    </a:cubicBez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 w="12700">
                <a:miter lim="400000"/>
              </a:ln>
            </p:spPr>
            <p:txBody>
              <a:bodyPr lIns="35719" tIns="35719" rIns="35719" bIns="35719" anchor="ctr"/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dirty="0"/>
              </a:p>
            </p:txBody>
          </p:sp>
          <p:sp>
            <p:nvSpPr>
              <p:cNvPr id="72" name="Face Mask">
                <a:extLst>
                  <a:ext uri="{FF2B5EF4-FFF2-40B4-BE49-F238E27FC236}">
                    <a16:creationId xmlns:a16="http://schemas.microsoft.com/office/drawing/2014/main" id="{C331799E-C30F-1248-A6D4-9318CA4B61BF}"/>
                  </a:ext>
                </a:extLst>
              </p:cNvPr>
              <p:cNvSpPr/>
              <p:nvPr/>
            </p:nvSpPr>
            <p:spPr>
              <a:xfrm>
                <a:off x="3740674" y="751413"/>
                <a:ext cx="340863" cy="386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7" h="21600" extrusionOk="0">
                    <a:moveTo>
                      <a:pt x="9010" y="0"/>
                    </a:moveTo>
                    <a:cubicBezTo>
                      <a:pt x="3015" y="0"/>
                      <a:pt x="0" y="3300"/>
                      <a:pt x="0" y="7254"/>
                    </a:cubicBezTo>
                    <a:cubicBezTo>
                      <a:pt x="0" y="11209"/>
                      <a:pt x="2709" y="14266"/>
                      <a:pt x="3213" y="17025"/>
                    </a:cubicBezTo>
                    <a:cubicBezTo>
                      <a:pt x="3716" y="19784"/>
                      <a:pt x="1408" y="21600"/>
                      <a:pt x="1408" y="21600"/>
                    </a:cubicBezTo>
                    <a:lnTo>
                      <a:pt x="13061" y="21600"/>
                    </a:lnTo>
                    <a:cubicBezTo>
                      <a:pt x="13694" y="18694"/>
                      <a:pt x="14817" y="18738"/>
                      <a:pt x="15896" y="18789"/>
                    </a:cubicBezTo>
                    <a:lnTo>
                      <a:pt x="7700" y="13852"/>
                    </a:lnTo>
                    <a:cubicBezTo>
                      <a:pt x="7698" y="13851"/>
                      <a:pt x="7698" y="13850"/>
                      <a:pt x="7696" y="13849"/>
                    </a:cubicBezTo>
                    <a:cubicBezTo>
                      <a:pt x="6756" y="13262"/>
                      <a:pt x="6248" y="12285"/>
                      <a:pt x="6372" y="11298"/>
                    </a:cubicBezTo>
                    <a:cubicBezTo>
                      <a:pt x="6471" y="10505"/>
                      <a:pt x="6965" y="9785"/>
                      <a:pt x="7728" y="9321"/>
                    </a:cubicBezTo>
                    <a:cubicBezTo>
                      <a:pt x="8490" y="8857"/>
                      <a:pt x="9450" y="8694"/>
                      <a:pt x="10362" y="8871"/>
                    </a:cubicBezTo>
                    <a:cubicBezTo>
                      <a:pt x="10368" y="8872"/>
                      <a:pt x="10373" y="8873"/>
                      <a:pt x="10378" y="8874"/>
                    </a:cubicBezTo>
                    <a:lnTo>
                      <a:pt x="15578" y="10074"/>
                    </a:lnTo>
                    <a:lnTo>
                      <a:pt x="19698" y="9235"/>
                    </a:lnTo>
                    <a:cubicBezTo>
                      <a:pt x="19508" y="8969"/>
                      <a:pt x="19330" y="8726"/>
                      <a:pt x="19176" y="8519"/>
                    </a:cubicBezTo>
                    <a:cubicBezTo>
                      <a:pt x="18457" y="7554"/>
                      <a:pt x="19619" y="7038"/>
                      <a:pt x="19260" y="5996"/>
                    </a:cubicBezTo>
                    <a:cubicBezTo>
                      <a:pt x="18360" y="2409"/>
                      <a:pt x="15704" y="0"/>
                      <a:pt x="9010" y="0"/>
                    </a:cubicBezTo>
                    <a:close/>
                    <a:moveTo>
                      <a:pt x="9658" y="9487"/>
                    </a:moveTo>
                    <a:cubicBezTo>
                      <a:pt x="9138" y="9482"/>
                      <a:pt x="8626" y="9618"/>
                      <a:pt x="8196" y="9879"/>
                    </a:cubicBezTo>
                    <a:cubicBezTo>
                      <a:pt x="7621" y="10229"/>
                      <a:pt x="7249" y="10772"/>
                      <a:pt x="7174" y="11371"/>
                    </a:cubicBezTo>
                    <a:cubicBezTo>
                      <a:pt x="7081" y="12114"/>
                      <a:pt x="7461" y="12851"/>
                      <a:pt x="8168" y="13294"/>
                    </a:cubicBezTo>
                    <a:lnTo>
                      <a:pt x="11611" y="15367"/>
                    </a:lnTo>
                    <a:cubicBezTo>
                      <a:pt x="12979" y="14854"/>
                      <a:pt x="13973" y="13890"/>
                      <a:pt x="14570" y="12501"/>
                    </a:cubicBezTo>
                    <a:cubicBezTo>
                      <a:pt x="14900" y="11732"/>
                      <a:pt x="15016" y="11028"/>
                      <a:pt x="15056" y="10666"/>
                    </a:cubicBezTo>
                    <a:lnTo>
                      <a:pt x="10176" y="9539"/>
                    </a:lnTo>
                    <a:cubicBezTo>
                      <a:pt x="10004" y="9506"/>
                      <a:pt x="9831" y="9488"/>
                      <a:pt x="9658" y="9487"/>
                    </a:cubicBezTo>
                    <a:close/>
                    <a:moveTo>
                      <a:pt x="19980" y="9947"/>
                    </a:moveTo>
                    <a:cubicBezTo>
                      <a:pt x="19928" y="9952"/>
                      <a:pt x="19876" y="9964"/>
                      <a:pt x="19827" y="9987"/>
                    </a:cubicBezTo>
                    <a:cubicBezTo>
                      <a:pt x="19633" y="10080"/>
                      <a:pt x="19566" y="10290"/>
                      <a:pt x="19675" y="10456"/>
                    </a:cubicBezTo>
                    <a:lnTo>
                      <a:pt x="20669" y="11971"/>
                    </a:lnTo>
                    <a:lnTo>
                      <a:pt x="19724" y="12854"/>
                    </a:lnTo>
                    <a:cubicBezTo>
                      <a:pt x="19648" y="12926"/>
                      <a:pt x="19610" y="13022"/>
                      <a:pt x="19621" y="13118"/>
                    </a:cubicBezTo>
                    <a:cubicBezTo>
                      <a:pt x="19625" y="13152"/>
                      <a:pt x="19969" y="16550"/>
                      <a:pt x="17163" y="18097"/>
                    </a:cubicBezTo>
                    <a:cubicBezTo>
                      <a:pt x="16976" y="18200"/>
                      <a:pt x="16923" y="18413"/>
                      <a:pt x="17044" y="18573"/>
                    </a:cubicBezTo>
                    <a:cubicBezTo>
                      <a:pt x="17121" y="18674"/>
                      <a:pt x="17249" y="18730"/>
                      <a:pt x="17381" y="18730"/>
                    </a:cubicBezTo>
                    <a:cubicBezTo>
                      <a:pt x="17456" y="18730"/>
                      <a:pt x="17532" y="18711"/>
                      <a:pt x="17600" y="18674"/>
                    </a:cubicBezTo>
                    <a:cubicBezTo>
                      <a:pt x="18936" y="17937"/>
                      <a:pt x="19850" y="16729"/>
                      <a:pt x="20238" y="15178"/>
                    </a:cubicBezTo>
                    <a:cubicBezTo>
                      <a:pt x="20462" y="14285"/>
                      <a:pt x="20452" y="13526"/>
                      <a:pt x="20435" y="13209"/>
                    </a:cubicBezTo>
                    <a:lnTo>
                      <a:pt x="21462" y="12250"/>
                    </a:lnTo>
                    <a:cubicBezTo>
                      <a:pt x="21578" y="12141"/>
                      <a:pt x="21600" y="11980"/>
                      <a:pt x="21515" y="11851"/>
                    </a:cubicBezTo>
                    <a:lnTo>
                      <a:pt x="20377" y="10119"/>
                    </a:lnTo>
                    <a:cubicBezTo>
                      <a:pt x="20296" y="9995"/>
                      <a:pt x="20136" y="9932"/>
                      <a:pt x="19980" y="9947"/>
                    </a:cubicBez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 w="12700">
                <a:miter lim="400000"/>
              </a:ln>
            </p:spPr>
            <p:txBody>
              <a:bodyPr lIns="35719" tIns="35719" rIns="35719" bIns="35719" anchor="ctr"/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sp>
          <p:nvSpPr>
            <p:cNvPr id="73" name="Performance…">
              <a:extLst>
                <a:ext uri="{FF2B5EF4-FFF2-40B4-BE49-F238E27FC236}">
                  <a16:creationId xmlns:a16="http://schemas.microsoft.com/office/drawing/2014/main" id="{02A5A53C-FC9C-F84B-8B61-139C714C2B5E}"/>
                </a:ext>
              </a:extLst>
            </p:cNvPr>
            <p:cNvSpPr/>
            <p:nvPr/>
          </p:nvSpPr>
          <p:spPr>
            <a:xfrm>
              <a:off x="5100986" y="2941026"/>
              <a:ext cx="1271214" cy="360000"/>
            </a:xfrm>
            <a:prstGeom prst="roundRect">
              <a:avLst>
                <a:gd name="adj" fmla="val 11887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 Reproducibility</a:t>
              </a:r>
            </a:p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Checks</a:t>
              </a:r>
              <a:endParaRPr sz="1000" dirty="0"/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D95E131A-FD39-674C-8CE1-6FFFD26C54C3}"/>
                </a:ext>
              </a:extLst>
            </p:cNvPr>
            <p:cNvSpPr/>
            <p:nvPr/>
          </p:nvSpPr>
          <p:spPr>
            <a:xfrm flipV="1">
              <a:off x="6520542" y="1095363"/>
              <a:ext cx="576000" cy="0"/>
            </a:xfrm>
            <a:prstGeom prst="line">
              <a:avLst/>
            </a:prstGeom>
            <a:ln w="3175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913A539-B6F2-CF4E-9323-2B48F2FC9C32}"/>
                    </a:ext>
                  </a:extLst>
                </p:cNvPr>
                <p:cNvSpPr txBox="1"/>
                <p:nvPr/>
              </p:nvSpPr>
              <p:spPr>
                <a:xfrm>
                  <a:off x="5074864" y="3916456"/>
                  <a:ext cx="914400" cy="26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GB" sz="1200" dirty="0"/>
                    <a:t>Update </a:t>
                  </a:r>
                  <a14:m>
                    <m:oMath xmlns:m="http://schemas.openxmlformats.org/officeDocument/2006/math">
                      <m:r>
                        <a:rPr lang="en-GB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1200" dirty="0"/>
                    <a:t>?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913A539-B6F2-CF4E-9323-2B48F2FC9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864" y="3916456"/>
                  <a:ext cx="914400" cy="261605"/>
                </a:xfrm>
                <a:prstGeom prst="rect">
                  <a:avLst/>
                </a:prstGeom>
                <a:blipFill>
                  <a:blip r:embed="rId10"/>
                  <a:stretch>
                    <a:fillRect l="-8219" t="-14286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7" name="Graphic 76" descr="Upward trend">
              <a:extLst>
                <a:ext uri="{FF2B5EF4-FFF2-40B4-BE49-F238E27FC236}">
                  <a16:creationId xmlns:a16="http://schemas.microsoft.com/office/drawing/2014/main" id="{DD0CD6F6-E471-EA4D-ACE4-84E9818C8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22913" y="2274573"/>
              <a:ext cx="313183" cy="313183"/>
            </a:xfrm>
            <a:prstGeom prst="rect">
              <a:avLst/>
            </a:prstGeom>
          </p:spPr>
        </p:pic>
        <p:pic>
          <p:nvPicPr>
            <p:cNvPr id="78" name="Graphic 77" descr="Checklist RTL">
              <a:extLst>
                <a:ext uri="{FF2B5EF4-FFF2-40B4-BE49-F238E27FC236}">
                  <a16:creationId xmlns:a16="http://schemas.microsoft.com/office/drawing/2014/main" id="{7A83BEF8-AB7A-7747-AEDD-65C81F28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22913" y="3000438"/>
              <a:ext cx="241175" cy="241175"/>
            </a:xfrm>
            <a:prstGeom prst="rect">
              <a:avLst/>
            </a:prstGeom>
          </p:spPr>
        </p:pic>
        <p:pic>
          <p:nvPicPr>
            <p:cNvPr id="79" name="Graphic 78" descr="Document">
              <a:extLst>
                <a:ext uri="{FF2B5EF4-FFF2-40B4-BE49-F238E27FC236}">
                  <a16:creationId xmlns:a16="http://schemas.microsoft.com/office/drawing/2014/main" id="{CCEDC0A8-2177-CF49-98A0-1E7333E2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69895" y="934857"/>
              <a:ext cx="294193" cy="294193"/>
            </a:xfrm>
            <a:prstGeom prst="rect">
              <a:avLst/>
            </a:prstGeom>
          </p:spPr>
        </p:pic>
        <p:sp>
          <p:nvSpPr>
            <p:cNvPr id="80" name="Line">
              <a:extLst>
                <a:ext uri="{FF2B5EF4-FFF2-40B4-BE49-F238E27FC236}">
                  <a16:creationId xmlns:a16="http://schemas.microsoft.com/office/drawing/2014/main" id="{72D61E4E-2388-D64E-BBDA-238812C927DF}"/>
                </a:ext>
              </a:extLst>
            </p:cNvPr>
            <p:cNvSpPr/>
            <p:nvPr/>
          </p:nvSpPr>
          <p:spPr>
            <a:xfrm flipV="1">
              <a:off x="4160536" y="1480473"/>
              <a:ext cx="0" cy="328858"/>
            </a:xfrm>
            <a:prstGeom prst="line">
              <a:avLst/>
            </a:prstGeom>
            <a:ln w="3175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81" name="Line">
              <a:extLst>
                <a:ext uri="{FF2B5EF4-FFF2-40B4-BE49-F238E27FC236}">
                  <a16:creationId xmlns:a16="http://schemas.microsoft.com/office/drawing/2014/main" id="{71754004-6E74-2140-9685-D89FB1CDE38B}"/>
                </a:ext>
              </a:extLst>
            </p:cNvPr>
            <p:cNvSpPr/>
            <p:nvPr/>
          </p:nvSpPr>
          <p:spPr>
            <a:xfrm flipV="1">
              <a:off x="4166390" y="2278217"/>
              <a:ext cx="0" cy="328858"/>
            </a:xfrm>
            <a:prstGeom prst="line">
              <a:avLst/>
            </a:prstGeom>
            <a:ln w="3175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23B2CF21-C282-5F48-BCCD-4B3F67ABC53B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 flipV="1">
              <a:off x="4803536" y="2426661"/>
              <a:ext cx="297450" cy="389154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572CD0CA-9081-5749-9537-2C7C279B0D82}"/>
                </a:ext>
              </a:extLst>
            </p:cNvPr>
            <p:cNvCxnSpPr>
              <a:cxnSpLocks/>
              <a:stCxn id="50" idx="3"/>
              <a:endCxn id="73" idx="1"/>
            </p:cNvCxnSpPr>
            <p:nvPr/>
          </p:nvCxnSpPr>
          <p:spPr>
            <a:xfrm>
              <a:off x="4803536" y="2815815"/>
              <a:ext cx="297450" cy="30521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C23175FC-E676-A34E-A598-D1FB0E556688}"/>
                </a:ext>
              </a:extLst>
            </p:cNvPr>
            <p:cNvCxnSpPr>
              <a:cxnSpLocks/>
              <a:stCxn id="51" idx="3"/>
              <a:endCxn id="63" idx="1"/>
            </p:cNvCxnSpPr>
            <p:nvPr/>
          </p:nvCxnSpPr>
          <p:spPr>
            <a:xfrm>
              <a:off x="6372200" y="2426661"/>
              <a:ext cx="634111" cy="397755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33C460EA-EC9B-434E-B0C6-57D1BB448A17}"/>
                </a:ext>
              </a:extLst>
            </p:cNvPr>
            <p:cNvCxnSpPr>
              <a:cxnSpLocks/>
              <a:stCxn id="73" idx="3"/>
              <a:endCxn id="63" idx="1"/>
            </p:cNvCxnSpPr>
            <p:nvPr/>
          </p:nvCxnSpPr>
          <p:spPr>
            <a:xfrm flipV="1">
              <a:off x="6372200" y="2824416"/>
              <a:ext cx="634111" cy="29661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9B3437-93F3-3843-A0EB-75F9ED38F68E}"/>
                </a:ext>
              </a:extLst>
            </p:cNvPr>
            <p:cNvSpPr/>
            <p:nvPr/>
          </p:nvSpPr>
          <p:spPr>
            <a:xfrm>
              <a:off x="3407018" y="339502"/>
              <a:ext cx="4223783" cy="42484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8CCE33A-FACA-5844-A771-9CDADCC627AF}"/>
                </a:ext>
              </a:extLst>
            </p:cNvPr>
            <p:cNvGrpSpPr/>
            <p:nvPr/>
          </p:nvGrpSpPr>
          <p:grpSpPr>
            <a:xfrm>
              <a:off x="5025942" y="149022"/>
              <a:ext cx="1270800" cy="360000"/>
              <a:chOff x="5204149" y="458247"/>
              <a:chExt cx="1270800" cy="360000"/>
            </a:xfrm>
          </p:grpSpPr>
          <p:sp>
            <p:nvSpPr>
              <p:cNvPr id="91" name="Data Monitoring">
                <a:extLst>
                  <a:ext uri="{FF2B5EF4-FFF2-40B4-BE49-F238E27FC236}">
                    <a16:creationId xmlns:a16="http://schemas.microsoft.com/office/drawing/2014/main" id="{0BC2F7D5-9121-1240-8869-048C769E891B}"/>
                  </a:ext>
                </a:extLst>
              </p:cNvPr>
              <p:cNvSpPr/>
              <p:nvPr/>
            </p:nvSpPr>
            <p:spPr>
              <a:xfrm>
                <a:off x="5204149" y="458247"/>
                <a:ext cx="1270800" cy="360000"/>
              </a:xfrm>
              <a:prstGeom prst="roundRect">
                <a:avLst>
                  <a:gd name="adj" fmla="val 12798"/>
                </a:avLst>
              </a:prstGeom>
              <a:solidFill>
                <a:srgbClr val="00206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>
                <a:lvl1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 algn="ctr"/>
                <a:r>
                  <a:rPr lang="en-GB" sz="1000" dirty="0"/>
                  <a:t>     Safe Haven</a:t>
                </a:r>
                <a:endParaRPr sz="1000" dirty="0"/>
              </a:p>
            </p:txBody>
          </p:sp>
          <p:pic>
            <p:nvPicPr>
              <p:cNvPr id="92" name="Graphic 91" descr="Lock">
                <a:extLst>
                  <a:ext uri="{FF2B5EF4-FFF2-40B4-BE49-F238E27FC236}">
                    <a16:creationId xmlns:a16="http://schemas.microsoft.com/office/drawing/2014/main" id="{E395F337-07AC-1D4B-A13B-70C06E02C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239492" y="501734"/>
                <a:ext cx="313489" cy="313489"/>
              </a:xfrm>
              <a:prstGeom prst="rect">
                <a:avLst/>
              </a:prstGeom>
            </p:spPr>
          </p:pic>
        </p:grpSp>
      </p:grp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62BB940E-C4AC-D444-97B7-A7857A443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87080"/>
              </p:ext>
            </p:extLst>
          </p:nvPr>
        </p:nvGraphicFramePr>
        <p:xfrm>
          <a:off x="3418361" y="75789"/>
          <a:ext cx="1278025" cy="4517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379">
                  <a:extLst>
                    <a:ext uri="{9D8B030D-6E8A-4147-A177-3AD203B41FA5}">
                      <a16:colId xmlns:a16="http://schemas.microsoft.com/office/drawing/2014/main" val="262094532"/>
                    </a:ext>
                  </a:extLst>
                </a:gridCol>
                <a:gridCol w="821646">
                  <a:extLst>
                    <a:ext uri="{9D8B030D-6E8A-4147-A177-3AD203B41FA5}">
                      <a16:colId xmlns:a16="http://schemas.microsoft.com/office/drawing/2014/main" val="2238330427"/>
                    </a:ext>
                  </a:extLst>
                </a:gridCol>
              </a:tblGrid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Bowler, Louise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213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Chalstrey</a:t>
                      </a:r>
                      <a:r>
                        <a:rPr lang="en-US" sz="800" dirty="0"/>
                        <a:t>, Edward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090668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Daub, Eric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247254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Hadjitofi</a:t>
                      </a:r>
                      <a:r>
                        <a:rPr lang="en-US" sz="800" dirty="0"/>
                        <a:t>, Anna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7479199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Hobson, Tim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525011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O’Reilly, Martin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334355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Roberts, Jack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784465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Robinson, James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811436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Whitaker, Kirstie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161617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Wilson, Alan (PI)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676384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Steyn, Jannetta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291165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Strickson</a:t>
                      </a:r>
                      <a:r>
                        <a:rPr lang="en-US" sz="800" dirty="0"/>
                        <a:t>, Oliver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752482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Yip, Gordon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47901"/>
                  </a:ext>
                </a:extLst>
              </a:tr>
              <a:tr h="29990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Yong, 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5769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2A2AA43-911C-7047-A2A0-7D97C87D8001}"/>
              </a:ext>
            </a:extLst>
          </p:cNvPr>
          <p:cNvGrpSpPr/>
          <p:nvPr/>
        </p:nvGrpSpPr>
        <p:grpSpPr>
          <a:xfrm>
            <a:off x="3425125" y="134174"/>
            <a:ext cx="442579" cy="4450877"/>
            <a:chOff x="3425125" y="134174"/>
            <a:chExt cx="442579" cy="4450877"/>
          </a:xfrm>
        </p:grpSpPr>
        <p:pic>
          <p:nvPicPr>
            <p:cNvPr id="95" name="Graphic 94" descr="Checklist RTL">
              <a:extLst>
                <a:ext uri="{FF2B5EF4-FFF2-40B4-BE49-F238E27FC236}">
                  <a16:creationId xmlns:a16="http://schemas.microsoft.com/office/drawing/2014/main" id="{EC8CA19D-2E98-CC4B-93CD-7E199A709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91880" y="134174"/>
              <a:ext cx="241175" cy="241175"/>
            </a:xfrm>
            <a:prstGeom prst="rect">
              <a:avLst/>
            </a:prstGeom>
          </p:spPr>
        </p:pic>
        <p:pic>
          <p:nvPicPr>
            <p:cNvPr id="96" name="Graphic 95" descr="Upward trend">
              <a:extLst>
                <a:ext uri="{FF2B5EF4-FFF2-40B4-BE49-F238E27FC236}">
                  <a16:creationId xmlns:a16="http://schemas.microsoft.com/office/drawing/2014/main" id="{E28362C9-8AAA-624C-B5CA-254619B6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71442" y="433734"/>
              <a:ext cx="313183" cy="313183"/>
            </a:xfrm>
            <a:prstGeom prst="rect">
              <a:avLst/>
            </a:prstGeom>
          </p:spPr>
        </p:pic>
        <p:pic>
          <p:nvPicPr>
            <p:cNvPr id="99" name="Graphic 98" descr="Checklist RTL">
              <a:extLst>
                <a:ext uri="{FF2B5EF4-FFF2-40B4-BE49-F238E27FC236}">
                  <a16:creationId xmlns:a16="http://schemas.microsoft.com/office/drawing/2014/main" id="{33616806-A1DD-404B-AA3C-1D09BC3AF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06662" y="788545"/>
              <a:ext cx="241175" cy="241175"/>
            </a:xfrm>
            <a:prstGeom prst="rect">
              <a:avLst/>
            </a:prstGeom>
          </p:spPr>
        </p:pic>
        <p:pic>
          <p:nvPicPr>
            <p:cNvPr id="100" name="Graphic 99" descr="Document">
              <a:extLst>
                <a:ext uri="{FF2B5EF4-FFF2-40B4-BE49-F238E27FC236}">
                  <a16:creationId xmlns:a16="http://schemas.microsoft.com/office/drawing/2014/main" id="{8ED879F2-B1D1-594D-8815-A6EDE013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0404" y="1075313"/>
              <a:ext cx="294193" cy="294193"/>
            </a:xfrm>
            <a:prstGeom prst="rect">
              <a:avLst/>
            </a:prstGeom>
          </p:spPr>
        </p:pic>
        <p:pic>
          <p:nvPicPr>
            <p:cNvPr id="136" name="Graphic 135" descr="Document">
              <a:extLst>
                <a:ext uri="{FF2B5EF4-FFF2-40B4-BE49-F238E27FC236}">
                  <a16:creationId xmlns:a16="http://schemas.microsoft.com/office/drawing/2014/main" id="{E32F704C-FBD0-B44F-94B9-3494097D3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491880" y="3990712"/>
              <a:ext cx="294193" cy="294193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3AD90-DEA1-CB4F-BFB5-FE8EA45E7986}"/>
                </a:ext>
              </a:extLst>
            </p:cNvPr>
            <p:cNvGrpSpPr/>
            <p:nvPr/>
          </p:nvGrpSpPr>
          <p:grpSpPr>
            <a:xfrm>
              <a:off x="3425125" y="2968483"/>
              <a:ext cx="442579" cy="399640"/>
              <a:chOff x="3425125" y="2968483"/>
              <a:chExt cx="442579" cy="399640"/>
            </a:xfrm>
          </p:grpSpPr>
          <p:pic>
            <p:nvPicPr>
              <p:cNvPr id="139" name="Graphic 138" descr="Saw blade">
                <a:extLst>
                  <a:ext uri="{FF2B5EF4-FFF2-40B4-BE49-F238E27FC236}">
                    <a16:creationId xmlns:a16="http://schemas.microsoft.com/office/drawing/2014/main" id="{9A0992E7-D23D-8347-86D7-145D2E656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51336" y="3075778"/>
                <a:ext cx="204933" cy="185050"/>
              </a:xfrm>
              <a:prstGeom prst="rect">
                <a:avLst/>
              </a:prstGeom>
            </p:spPr>
          </p:pic>
          <p:pic>
            <p:nvPicPr>
              <p:cNvPr id="140" name="Graphic 139" descr="Arrow circle">
                <a:extLst>
                  <a:ext uri="{FF2B5EF4-FFF2-40B4-BE49-F238E27FC236}">
                    <a16:creationId xmlns:a16="http://schemas.microsoft.com/office/drawing/2014/main" id="{7E358295-90CE-C347-955D-47B616F54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25125" y="2968483"/>
                <a:ext cx="442579" cy="399640"/>
              </a:xfrm>
              <a:prstGeom prst="rect">
                <a:avLst/>
              </a:prstGeom>
            </p:spPr>
          </p:pic>
        </p:grpSp>
        <p:pic>
          <p:nvPicPr>
            <p:cNvPr id="141" name="Graphic 140" descr="Lock">
              <a:extLst>
                <a:ext uri="{FF2B5EF4-FFF2-40B4-BE49-F238E27FC236}">
                  <a16:creationId xmlns:a16="http://schemas.microsoft.com/office/drawing/2014/main" id="{11A47D5B-C6DF-B04C-A276-F31E70CC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69937" y="2319238"/>
              <a:ext cx="313489" cy="313489"/>
            </a:xfrm>
            <a:prstGeom prst="rect">
              <a:avLst/>
            </a:prstGeom>
          </p:spPr>
        </p:pic>
        <p:pic>
          <p:nvPicPr>
            <p:cNvPr id="142" name="Graphic 141" descr="Lock">
              <a:extLst>
                <a:ext uri="{FF2B5EF4-FFF2-40B4-BE49-F238E27FC236}">
                  <a16:creationId xmlns:a16="http://schemas.microsoft.com/office/drawing/2014/main" id="{62AECBCD-9852-DB48-A165-A5BE5E8A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71442" y="1697902"/>
              <a:ext cx="313489" cy="313489"/>
            </a:xfrm>
            <a:prstGeom prst="rect">
              <a:avLst/>
            </a:prstGeom>
          </p:spPr>
        </p:pic>
        <p:pic>
          <p:nvPicPr>
            <p:cNvPr id="143" name="Graphic 142" descr="Lock">
              <a:extLst>
                <a:ext uri="{FF2B5EF4-FFF2-40B4-BE49-F238E27FC236}">
                  <a16:creationId xmlns:a16="http://schemas.microsoft.com/office/drawing/2014/main" id="{AED6F39C-2C4B-9C41-A473-9E4D07697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71867" y="1367311"/>
              <a:ext cx="313489" cy="313489"/>
            </a:xfrm>
            <a:prstGeom prst="rect">
              <a:avLst/>
            </a:prstGeom>
          </p:spPr>
        </p:pic>
        <p:pic>
          <p:nvPicPr>
            <p:cNvPr id="144" name="Graphic 143" descr="Checklist RTL">
              <a:extLst>
                <a:ext uri="{FF2B5EF4-FFF2-40B4-BE49-F238E27FC236}">
                  <a16:creationId xmlns:a16="http://schemas.microsoft.com/office/drawing/2014/main" id="{51523580-BF45-2C46-98BC-67DE6F7C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08069" y="2713738"/>
              <a:ext cx="241175" cy="241175"/>
            </a:xfrm>
            <a:prstGeom prst="rect">
              <a:avLst/>
            </a:prstGeom>
          </p:spPr>
        </p:pic>
        <p:pic>
          <p:nvPicPr>
            <p:cNvPr id="145" name="Graphic 144" descr="Upward trend">
              <a:extLst>
                <a:ext uri="{FF2B5EF4-FFF2-40B4-BE49-F238E27FC236}">
                  <a16:creationId xmlns:a16="http://schemas.microsoft.com/office/drawing/2014/main" id="{4659C9D0-5B48-2740-B6DE-853969F73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81414" y="2015021"/>
              <a:ext cx="313183" cy="313183"/>
            </a:xfrm>
            <a:prstGeom prst="rect">
              <a:avLst/>
            </a:prstGeom>
          </p:spPr>
        </p:pic>
        <p:pic>
          <p:nvPicPr>
            <p:cNvPr id="146" name="Graphic 145" descr="Upward trend">
              <a:extLst>
                <a:ext uri="{FF2B5EF4-FFF2-40B4-BE49-F238E27FC236}">
                  <a16:creationId xmlns:a16="http://schemas.microsoft.com/office/drawing/2014/main" id="{DB55448D-631E-644E-85C6-D3D3AFC4A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79666" y="4271868"/>
              <a:ext cx="313183" cy="313183"/>
            </a:xfrm>
            <a:prstGeom prst="rect">
              <a:avLst/>
            </a:prstGeom>
          </p:spPr>
        </p:pic>
        <p:pic>
          <p:nvPicPr>
            <p:cNvPr id="147" name="Graphic 146" descr="Upward trend">
              <a:extLst>
                <a:ext uri="{FF2B5EF4-FFF2-40B4-BE49-F238E27FC236}">
                  <a16:creationId xmlns:a16="http://schemas.microsoft.com/office/drawing/2014/main" id="{83898522-59E8-4A40-8696-63676F9C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89822" y="3346806"/>
              <a:ext cx="313183" cy="313183"/>
            </a:xfrm>
            <a:prstGeom prst="rect">
              <a:avLst/>
            </a:prstGeom>
          </p:spPr>
        </p:pic>
        <p:pic>
          <p:nvPicPr>
            <p:cNvPr id="148" name="Graphic 147" descr="Lock">
              <a:extLst>
                <a:ext uri="{FF2B5EF4-FFF2-40B4-BE49-F238E27FC236}">
                  <a16:creationId xmlns:a16="http://schemas.microsoft.com/office/drawing/2014/main" id="{C12D1859-1E85-3642-BEB7-10CBFA67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85128" y="3665460"/>
              <a:ext cx="313489" cy="313489"/>
            </a:xfrm>
            <a:prstGeom prst="rect">
              <a:avLst/>
            </a:prstGeom>
          </p:spPr>
        </p:pic>
      </p:grpSp>
      <p:pic>
        <p:nvPicPr>
          <p:cNvPr id="149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2AA73F-44DF-AE41-9C67-79FAF00943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332395"/>
            <a:ext cx="1192939" cy="4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9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932" y="339502"/>
            <a:ext cx="6907067" cy="468000"/>
          </a:xfrm>
        </p:spPr>
        <p:txBody>
          <a:bodyPr anchor="ctr"/>
          <a:lstStyle/>
          <a:p>
            <a:r>
              <a:rPr lang="en-GB" dirty="0"/>
              <a:t>Challenges - Reproducibility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059343-9A32-3940-9BD1-98D50440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332395"/>
            <a:ext cx="1265857" cy="470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0238F8-C0C9-3B42-A7CE-C6F121D9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23" y="1775230"/>
            <a:ext cx="5622300" cy="28923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094CD1-F612-104D-974C-70866807C1B2}"/>
              </a:ext>
            </a:extLst>
          </p:cNvPr>
          <p:cNvSpPr txBox="1"/>
          <p:nvPr/>
        </p:nvSpPr>
        <p:spPr>
          <a:xfrm>
            <a:off x="89283" y="4048818"/>
            <a:ext cx="275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The Turing Way</a:t>
            </a:r>
          </a:p>
          <a:p>
            <a:pPr algn="r"/>
            <a:r>
              <a:rPr lang="en-GB" sz="1400" dirty="0"/>
              <a:t>DOI: 10.5281/zenodo.3233986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A59E9AE4-F890-464C-B2C7-9D27B10FB657}"/>
              </a:ext>
            </a:extLst>
          </p:cNvPr>
          <p:cNvSpPr/>
          <p:nvPr/>
        </p:nvSpPr>
        <p:spPr>
          <a:xfrm rot="5400000">
            <a:off x="6749539" y="1278667"/>
            <a:ext cx="391132" cy="64484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DB4DB2F6-28F4-5E43-BA9C-09EC1ABBFB08}"/>
              </a:ext>
            </a:extLst>
          </p:cNvPr>
          <p:cNvSpPr/>
          <p:nvPr/>
        </p:nvSpPr>
        <p:spPr>
          <a:xfrm rot="10800000" flipH="1">
            <a:off x="1412867" y="2331815"/>
            <a:ext cx="523734" cy="16574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5D0F6-A48B-D444-BA47-A88AA4BC8B7C}"/>
              </a:ext>
            </a:extLst>
          </p:cNvPr>
          <p:cNvSpPr txBox="1"/>
          <p:nvPr/>
        </p:nvSpPr>
        <p:spPr>
          <a:xfrm>
            <a:off x="543526" y="1220986"/>
            <a:ext cx="2421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Choices made by the analysists, represented in a piece of software to perform the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68ABF-A9F6-BE42-9B1E-EE3DE5F4A66E}"/>
              </a:ext>
            </a:extLst>
          </p:cNvPr>
          <p:cNvSpPr txBox="1"/>
          <p:nvPr/>
        </p:nvSpPr>
        <p:spPr>
          <a:xfrm>
            <a:off x="3395361" y="1185824"/>
            <a:ext cx="277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Everything else that is not in the control of the analysts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048747-0A91-A54A-8958-4E17C9D35A21}"/>
              </a:ext>
            </a:extLst>
          </p:cNvPr>
          <p:cNvSpPr/>
          <p:nvPr/>
        </p:nvSpPr>
        <p:spPr>
          <a:xfrm>
            <a:off x="8719980" y="856016"/>
            <a:ext cx="216024" cy="158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D3CF6189-298D-A14A-8A47-380DFC4339D0}"/>
              </a:ext>
            </a:extLst>
          </p:cNvPr>
          <p:cNvSpPr/>
          <p:nvPr/>
        </p:nvSpPr>
        <p:spPr>
          <a:xfrm flipV="1">
            <a:off x="8805769" y="915566"/>
            <a:ext cx="3858" cy="158423"/>
          </a:xfrm>
          <a:prstGeom prst="line">
            <a:avLst/>
          </a:prstGeom>
          <a:ln w="6350">
            <a:solidFill>
              <a:srgbClr val="000000"/>
            </a:solidFill>
            <a:miter lim="400000"/>
            <a:headEnd type="none" w="sm" len="sm"/>
            <a:tailEnd type="non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93" name="Performance…">
            <a:extLst>
              <a:ext uri="{FF2B5EF4-FFF2-40B4-BE49-F238E27FC236}">
                <a16:creationId xmlns:a16="http://schemas.microsoft.com/office/drawing/2014/main" id="{00B76E3E-692D-8E4E-8FAA-4F19E8723742}"/>
              </a:ext>
            </a:extLst>
          </p:cNvPr>
          <p:cNvSpPr/>
          <p:nvPr/>
        </p:nvSpPr>
        <p:spPr>
          <a:xfrm>
            <a:off x="7551028" y="146535"/>
            <a:ext cx="1378333" cy="275417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800" dirty="0"/>
              <a:t>     Reproducibility Checks</a:t>
            </a:r>
            <a:endParaRPr sz="800" dirty="0"/>
          </a:p>
        </p:txBody>
      </p:sp>
      <p:pic>
        <p:nvPicPr>
          <p:cNvPr id="94" name="Graphic 93" descr="Checklist RTL">
            <a:extLst>
              <a:ext uri="{FF2B5EF4-FFF2-40B4-BE49-F238E27FC236}">
                <a16:creationId xmlns:a16="http://schemas.microsoft.com/office/drawing/2014/main" id="{6507F3B9-12F5-5D46-AB93-1BEEA2109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1028" y="156800"/>
            <a:ext cx="241175" cy="241175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CCB76018-A30C-234F-A276-134FB7E0CE86}"/>
              </a:ext>
            </a:extLst>
          </p:cNvPr>
          <p:cNvGrpSpPr/>
          <p:nvPr/>
        </p:nvGrpSpPr>
        <p:grpSpPr>
          <a:xfrm>
            <a:off x="7744118" y="481660"/>
            <a:ext cx="1104799" cy="671066"/>
            <a:chOff x="7427144" y="201392"/>
            <a:chExt cx="1432867" cy="1215678"/>
          </a:xfrm>
        </p:grpSpPr>
        <p:sp>
          <p:nvSpPr>
            <p:cNvPr id="96" name="Model">
              <a:extLst>
                <a:ext uri="{FF2B5EF4-FFF2-40B4-BE49-F238E27FC236}">
                  <a16:creationId xmlns:a16="http://schemas.microsoft.com/office/drawing/2014/main" id="{C0744753-31D3-4B4D-97B9-0A3A29227EF6}"/>
                </a:ext>
              </a:extLst>
            </p:cNvPr>
            <p:cNvSpPr/>
            <p:nvPr/>
          </p:nvSpPr>
          <p:spPr>
            <a:xfrm>
              <a:off x="7427144" y="880138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97" name="Performance…">
              <a:extLst>
                <a:ext uri="{FF2B5EF4-FFF2-40B4-BE49-F238E27FC236}">
                  <a16:creationId xmlns:a16="http://schemas.microsoft.com/office/drawing/2014/main" id="{80652D33-5C0D-6E49-B7D5-FED61E7A525A}"/>
                </a:ext>
              </a:extLst>
            </p:cNvPr>
            <p:cNvSpPr/>
            <p:nvPr/>
          </p:nvSpPr>
          <p:spPr>
            <a:xfrm>
              <a:off x="8006167" y="767090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</a:t>
              </a:r>
              <a:endParaRPr sz="1000" dirty="0"/>
            </a:p>
          </p:txBody>
        </p:sp>
        <p:sp>
          <p:nvSpPr>
            <p:cNvPr id="98" name="Coins">
              <a:extLst>
                <a:ext uri="{FF2B5EF4-FFF2-40B4-BE49-F238E27FC236}">
                  <a16:creationId xmlns:a16="http://schemas.microsoft.com/office/drawing/2014/main" id="{3143F0CF-7836-2147-B1CF-83ED087FCAC1}"/>
                </a:ext>
              </a:extLst>
            </p:cNvPr>
            <p:cNvSpPr/>
            <p:nvPr/>
          </p:nvSpPr>
          <p:spPr>
            <a:xfrm>
              <a:off x="7588360" y="1228936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99" name="Line">
              <a:extLst>
                <a:ext uri="{FF2B5EF4-FFF2-40B4-BE49-F238E27FC236}">
                  <a16:creationId xmlns:a16="http://schemas.microsoft.com/office/drawing/2014/main" id="{9FABC27F-B034-8541-8BAA-9D1E25EBEB13}"/>
                </a:ext>
              </a:extLst>
            </p:cNvPr>
            <p:cNvSpPr/>
            <p:nvPr/>
          </p:nvSpPr>
          <p:spPr>
            <a:xfrm flipV="1">
              <a:off x="8817122" y="432639"/>
              <a:ext cx="3463" cy="423327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00" name="Coins">
              <a:extLst>
                <a:ext uri="{FF2B5EF4-FFF2-40B4-BE49-F238E27FC236}">
                  <a16:creationId xmlns:a16="http://schemas.microsoft.com/office/drawing/2014/main" id="{DB001D84-172D-DB48-A242-8FE6A9B37D5C}"/>
                </a:ext>
              </a:extLst>
            </p:cNvPr>
            <p:cNvSpPr/>
            <p:nvPr/>
          </p:nvSpPr>
          <p:spPr>
            <a:xfrm>
              <a:off x="7568808" y="338574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01" name="Line">
              <a:extLst>
                <a:ext uri="{FF2B5EF4-FFF2-40B4-BE49-F238E27FC236}">
                  <a16:creationId xmlns:a16="http://schemas.microsoft.com/office/drawing/2014/main" id="{3910101D-C9B1-8343-BC6F-33D66664EF14}"/>
                </a:ext>
              </a:extLst>
            </p:cNvPr>
            <p:cNvSpPr/>
            <p:nvPr/>
          </p:nvSpPr>
          <p:spPr>
            <a:xfrm flipV="1">
              <a:off x="7664104" y="1017160"/>
              <a:ext cx="0" cy="167303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02" name="Preprocessing">
              <a:extLst>
                <a:ext uri="{FF2B5EF4-FFF2-40B4-BE49-F238E27FC236}">
                  <a16:creationId xmlns:a16="http://schemas.microsoft.com/office/drawing/2014/main" id="{68B5F79C-CC40-E540-842E-3385C462A5A5}"/>
                </a:ext>
              </a:extLst>
            </p:cNvPr>
            <p:cNvSpPr/>
            <p:nvPr/>
          </p:nvSpPr>
          <p:spPr>
            <a:xfrm>
              <a:off x="7429500" y="655513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endParaRPr sz="1200" dirty="0"/>
            </a:p>
          </p:txBody>
        </p:sp>
        <p:sp>
          <p:nvSpPr>
            <p:cNvPr id="103" name="Line">
              <a:extLst>
                <a:ext uri="{FF2B5EF4-FFF2-40B4-BE49-F238E27FC236}">
                  <a16:creationId xmlns:a16="http://schemas.microsoft.com/office/drawing/2014/main" id="{D964E709-3F2C-AD42-8943-98626CCC2108}"/>
                </a:ext>
              </a:extLst>
            </p:cNvPr>
            <p:cNvSpPr/>
            <p:nvPr/>
          </p:nvSpPr>
          <p:spPr>
            <a:xfrm>
              <a:off x="7792354" y="1332788"/>
              <a:ext cx="552041" cy="4252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04" name="Model">
              <a:extLst>
                <a:ext uri="{FF2B5EF4-FFF2-40B4-BE49-F238E27FC236}">
                  <a16:creationId xmlns:a16="http://schemas.microsoft.com/office/drawing/2014/main" id="{E84B1A73-5AB7-5140-BAE3-0E618FED0815}"/>
                </a:ext>
              </a:extLst>
            </p:cNvPr>
            <p:cNvSpPr/>
            <p:nvPr/>
          </p:nvSpPr>
          <p:spPr>
            <a:xfrm>
              <a:off x="8390812" y="1275867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105" name="Data Monitoring">
              <a:extLst>
                <a:ext uri="{FF2B5EF4-FFF2-40B4-BE49-F238E27FC236}">
                  <a16:creationId xmlns:a16="http://schemas.microsoft.com/office/drawing/2014/main" id="{E3A084B2-7492-CE4F-838C-BE275D1BFCEA}"/>
                </a:ext>
              </a:extLst>
            </p:cNvPr>
            <p:cNvSpPr/>
            <p:nvPr/>
          </p:nvSpPr>
          <p:spPr>
            <a:xfrm>
              <a:off x="7975185" y="373798"/>
              <a:ext cx="468840" cy="104579"/>
            </a:xfrm>
            <a:prstGeom prst="roundRect">
              <a:avLst>
                <a:gd name="adj" fmla="val 12798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200" dirty="0"/>
                <a:t>   </a:t>
              </a:r>
              <a:endParaRPr sz="1000" dirty="0"/>
            </a:p>
          </p:txBody>
        </p:sp>
        <p:sp>
          <p:nvSpPr>
            <p:cNvPr id="106" name="Line">
              <a:extLst>
                <a:ext uri="{FF2B5EF4-FFF2-40B4-BE49-F238E27FC236}">
                  <a16:creationId xmlns:a16="http://schemas.microsoft.com/office/drawing/2014/main" id="{62AB9C91-90FF-F744-A5F0-223402DDB837}"/>
                </a:ext>
              </a:extLst>
            </p:cNvPr>
            <p:cNvSpPr/>
            <p:nvPr/>
          </p:nvSpPr>
          <p:spPr>
            <a:xfrm flipV="1">
              <a:off x="7765767" y="432641"/>
              <a:ext cx="185488" cy="0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07" name="Performance…">
              <a:extLst>
                <a:ext uri="{FF2B5EF4-FFF2-40B4-BE49-F238E27FC236}">
                  <a16:creationId xmlns:a16="http://schemas.microsoft.com/office/drawing/2014/main" id="{E02C5727-4FF1-FE4C-964C-C985452A6DAE}"/>
                </a:ext>
              </a:extLst>
            </p:cNvPr>
            <p:cNvSpPr/>
            <p:nvPr/>
          </p:nvSpPr>
          <p:spPr>
            <a:xfrm>
              <a:off x="8006167" y="968801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 </a:t>
              </a:r>
              <a:endParaRPr sz="1000" dirty="0"/>
            </a:p>
          </p:txBody>
        </p:sp>
        <p:sp>
          <p:nvSpPr>
            <p:cNvPr id="108" name="Line">
              <a:extLst>
                <a:ext uri="{FF2B5EF4-FFF2-40B4-BE49-F238E27FC236}">
                  <a16:creationId xmlns:a16="http://schemas.microsoft.com/office/drawing/2014/main" id="{350E2C86-7BD6-F949-BB4C-52752CED7DEA}"/>
                </a:ext>
              </a:extLst>
            </p:cNvPr>
            <p:cNvSpPr/>
            <p:nvPr/>
          </p:nvSpPr>
          <p:spPr>
            <a:xfrm flipV="1">
              <a:off x="8475518" y="432640"/>
              <a:ext cx="345057" cy="1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pic>
          <p:nvPicPr>
            <p:cNvPr id="109" name="Graphic 108" descr="Upward trend">
              <a:extLst>
                <a:ext uri="{FF2B5EF4-FFF2-40B4-BE49-F238E27FC236}">
                  <a16:creationId xmlns:a16="http://schemas.microsoft.com/office/drawing/2014/main" id="{351EA2F7-4EEB-704C-8A8D-ED6555C4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4262" y="775198"/>
              <a:ext cx="115632" cy="90979"/>
            </a:xfrm>
            <a:prstGeom prst="rect">
              <a:avLst/>
            </a:prstGeom>
          </p:spPr>
        </p:pic>
        <p:pic>
          <p:nvPicPr>
            <p:cNvPr id="110" name="Graphic 109" descr="Checklist RTL">
              <a:extLst>
                <a:ext uri="{FF2B5EF4-FFF2-40B4-BE49-F238E27FC236}">
                  <a16:creationId xmlns:a16="http://schemas.microsoft.com/office/drawing/2014/main" id="{B3455648-5FD3-1643-AC52-D52E45EF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8384" y="986060"/>
              <a:ext cx="89046" cy="70061"/>
            </a:xfrm>
            <a:prstGeom prst="rect">
              <a:avLst/>
            </a:prstGeom>
          </p:spPr>
        </p:pic>
        <p:pic>
          <p:nvPicPr>
            <p:cNvPr id="111" name="Graphic 110" descr="Document">
              <a:extLst>
                <a:ext uri="{FF2B5EF4-FFF2-40B4-BE49-F238E27FC236}">
                  <a16:creationId xmlns:a16="http://schemas.microsoft.com/office/drawing/2014/main" id="{16080C2C-C113-5342-A4D2-00BBC3C9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94687" y="386014"/>
              <a:ext cx="108621" cy="85462"/>
            </a:xfrm>
            <a:prstGeom prst="rect">
              <a:avLst/>
            </a:prstGeom>
          </p:spPr>
        </p:pic>
        <p:sp>
          <p:nvSpPr>
            <p:cNvPr id="112" name="Line">
              <a:extLst>
                <a:ext uri="{FF2B5EF4-FFF2-40B4-BE49-F238E27FC236}">
                  <a16:creationId xmlns:a16="http://schemas.microsoft.com/office/drawing/2014/main" id="{EBF9E50B-BCAD-B040-A2F1-1523D4BEC85B}"/>
                </a:ext>
              </a:extLst>
            </p:cNvPr>
            <p:cNvSpPr/>
            <p:nvPr/>
          </p:nvSpPr>
          <p:spPr>
            <a:xfrm flipV="1">
              <a:off x="7658938" y="544514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13" name="Line">
              <a:extLst>
                <a:ext uri="{FF2B5EF4-FFF2-40B4-BE49-F238E27FC236}">
                  <a16:creationId xmlns:a16="http://schemas.microsoft.com/office/drawing/2014/main" id="{337B36C7-7446-4E4A-8BA9-3291A31789FC}"/>
                </a:ext>
              </a:extLst>
            </p:cNvPr>
            <p:cNvSpPr/>
            <p:nvPr/>
          </p:nvSpPr>
          <p:spPr>
            <a:xfrm flipV="1">
              <a:off x="7661099" y="776257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60D32CA5-0442-154D-83AD-AD3886727ADE}"/>
                </a:ext>
              </a:extLst>
            </p:cNvPr>
            <p:cNvCxnSpPr>
              <a:cxnSpLocks/>
              <a:stCxn id="96" idx="3"/>
              <a:endCxn id="97" idx="1"/>
            </p:cNvCxnSpPr>
            <p:nvPr/>
          </p:nvCxnSpPr>
          <p:spPr>
            <a:xfrm flipV="1">
              <a:off x="7896343" y="819379"/>
              <a:ext cx="109823" cy="113048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E4C1BDAA-4269-F045-9165-0159205288E1}"/>
                </a:ext>
              </a:extLst>
            </p:cNvPr>
            <p:cNvCxnSpPr>
              <a:cxnSpLocks/>
              <a:stCxn id="96" idx="3"/>
              <a:endCxn id="107" idx="1"/>
            </p:cNvCxnSpPr>
            <p:nvPr/>
          </p:nvCxnSpPr>
          <p:spPr>
            <a:xfrm>
              <a:off x="7896343" y="932427"/>
              <a:ext cx="109823" cy="886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95C6C9AE-8355-384B-837C-D6B76D8416BF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8475519" y="819379"/>
              <a:ext cx="234124" cy="115547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243E3388-5CB7-C145-ABBD-20B15E5889B3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V="1">
              <a:off x="8475519" y="935228"/>
              <a:ext cx="244461" cy="858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A8297FF-24D1-2646-A24C-E0E32DB042C7}"/>
                </a:ext>
              </a:extLst>
            </p:cNvPr>
            <p:cNvGrpSpPr/>
            <p:nvPr/>
          </p:nvGrpSpPr>
          <p:grpSpPr>
            <a:xfrm>
              <a:off x="7975185" y="201392"/>
              <a:ext cx="469199" cy="104579"/>
              <a:chOff x="5204149" y="458247"/>
              <a:chExt cx="1270800" cy="360000"/>
            </a:xfrm>
          </p:grpSpPr>
          <p:sp>
            <p:nvSpPr>
              <p:cNvPr id="119" name="Data Monitoring">
                <a:extLst>
                  <a:ext uri="{FF2B5EF4-FFF2-40B4-BE49-F238E27FC236}">
                    <a16:creationId xmlns:a16="http://schemas.microsoft.com/office/drawing/2014/main" id="{A8462F4E-AE79-4F45-B242-BA77261F39E0}"/>
                  </a:ext>
                </a:extLst>
              </p:cNvPr>
              <p:cNvSpPr/>
              <p:nvPr/>
            </p:nvSpPr>
            <p:spPr>
              <a:xfrm>
                <a:off x="5204149" y="458247"/>
                <a:ext cx="1270800" cy="360000"/>
              </a:xfrm>
              <a:prstGeom prst="roundRect">
                <a:avLst>
                  <a:gd name="adj" fmla="val 12798"/>
                </a:avLst>
              </a:prstGeom>
              <a:solidFill>
                <a:srgbClr val="002060">
                  <a:alpha val="50000"/>
                </a:srgb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>
                <a:lvl1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 algn="ctr"/>
                <a:r>
                  <a:rPr lang="en-GB" sz="1000" dirty="0"/>
                  <a:t>     </a:t>
                </a:r>
                <a:endParaRPr sz="1000" dirty="0"/>
              </a:p>
            </p:txBody>
          </p:sp>
          <p:pic>
            <p:nvPicPr>
              <p:cNvPr id="120" name="Graphic 119" descr="Lock">
                <a:extLst>
                  <a:ext uri="{FF2B5EF4-FFF2-40B4-BE49-F238E27FC236}">
                    <a16:creationId xmlns:a16="http://schemas.microsoft.com/office/drawing/2014/main" id="{ED0B321D-260E-1344-AB99-614B56A5A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239492" y="501734"/>
                <a:ext cx="313489" cy="31348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2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B60E-A43F-D543-9027-05621927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189" y="785924"/>
            <a:ext cx="6868294" cy="468000"/>
          </a:xfrm>
        </p:spPr>
        <p:txBody>
          <a:bodyPr/>
          <a:lstStyle/>
          <a:p>
            <a:r>
              <a:rPr lang="en-GB" dirty="0"/>
              <a:t>repro-catalogue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B2AF-66A8-C643-BC47-D7FB1105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69124"/>
            <a:ext cx="3347912" cy="3194876"/>
          </a:xfrm>
        </p:spPr>
        <p:txBody>
          <a:bodyPr>
            <a:normAutofit/>
          </a:bodyPr>
          <a:lstStyle/>
          <a:p>
            <a:r>
              <a:rPr lang="en-GB" sz="1500" dirty="0"/>
              <a:t>Python package</a:t>
            </a:r>
          </a:p>
          <a:p>
            <a:r>
              <a:rPr lang="en-GB" sz="1500" dirty="0"/>
              <a:t>Integrates into existing scripted workflow</a:t>
            </a:r>
          </a:p>
          <a:p>
            <a:r>
              <a:rPr lang="en-GB" sz="1500" dirty="0"/>
              <a:t>Identifies changes in input data, code and outputs</a:t>
            </a:r>
          </a:p>
          <a:p>
            <a:r>
              <a:rPr lang="en-GB" sz="1500" dirty="0"/>
              <a:t>Produces a short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9420A-53E4-4242-8E3B-38AEBD03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40" y="3579717"/>
            <a:ext cx="4598828" cy="109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504DB-9CF2-C440-9D9F-BFECD523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276259"/>
            <a:ext cx="4378062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59C44-143C-E140-A781-C5F3A879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15" y="2787774"/>
            <a:ext cx="2901356" cy="18832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5EE1EB-49D6-1445-AEF9-97D31118AE5D}"/>
              </a:ext>
            </a:extLst>
          </p:cNvPr>
          <p:cNvSpPr txBox="1">
            <a:spLocks/>
          </p:cNvSpPr>
          <p:nvPr/>
        </p:nvSpPr>
        <p:spPr>
          <a:xfrm>
            <a:off x="1804932" y="339502"/>
            <a:ext cx="6907067" cy="46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Challenges - Reproducibility</a:t>
            </a:r>
          </a:p>
        </p:txBody>
      </p:sp>
      <p:pic>
        <p:nvPicPr>
          <p:cNvPr id="10" name="Picture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61225E-FCE0-D241-85FC-FB5A4EE52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332395"/>
            <a:ext cx="1265857" cy="47008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3681CDA-A8AD-794C-91F7-D4C38D4CC4B0}"/>
              </a:ext>
            </a:extLst>
          </p:cNvPr>
          <p:cNvGrpSpPr/>
          <p:nvPr/>
        </p:nvGrpSpPr>
        <p:grpSpPr>
          <a:xfrm>
            <a:off x="7744118" y="481660"/>
            <a:ext cx="1104799" cy="671066"/>
            <a:chOff x="7427144" y="201392"/>
            <a:chExt cx="1432867" cy="1215678"/>
          </a:xfrm>
        </p:grpSpPr>
        <p:sp>
          <p:nvSpPr>
            <p:cNvPr id="39" name="Model">
              <a:extLst>
                <a:ext uri="{FF2B5EF4-FFF2-40B4-BE49-F238E27FC236}">
                  <a16:creationId xmlns:a16="http://schemas.microsoft.com/office/drawing/2014/main" id="{4C07652A-F2B4-284E-8F78-134360825995}"/>
                </a:ext>
              </a:extLst>
            </p:cNvPr>
            <p:cNvSpPr/>
            <p:nvPr/>
          </p:nvSpPr>
          <p:spPr>
            <a:xfrm>
              <a:off x="7427144" y="880138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40" name="Performance…">
              <a:extLst>
                <a:ext uri="{FF2B5EF4-FFF2-40B4-BE49-F238E27FC236}">
                  <a16:creationId xmlns:a16="http://schemas.microsoft.com/office/drawing/2014/main" id="{C16516F0-A692-A74F-B47A-E75A0B3CD4FE}"/>
                </a:ext>
              </a:extLst>
            </p:cNvPr>
            <p:cNvSpPr/>
            <p:nvPr/>
          </p:nvSpPr>
          <p:spPr>
            <a:xfrm>
              <a:off x="8006167" y="767090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</a:t>
              </a:r>
              <a:endParaRPr sz="1000" dirty="0"/>
            </a:p>
          </p:txBody>
        </p:sp>
        <p:sp>
          <p:nvSpPr>
            <p:cNvPr id="41" name="Coins">
              <a:extLst>
                <a:ext uri="{FF2B5EF4-FFF2-40B4-BE49-F238E27FC236}">
                  <a16:creationId xmlns:a16="http://schemas.microsoft.com/office/drawing/2014/main" id="{18A1E359-657D-6241-8A11-99B76D20C8C1}"/>
                </a:ext>
              </a:extLst>
            </p:cNvPr>
            <p:cNvSpPr/>
            <p:nvPr/>
          </p:nvSpPr>
          <p:spPr>
            <a:xfrm>
              <a:off x="7588360" y="1228936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" name="Line">
              <a:extLst>
                <a:ext uri="{FF2B5EF4-FFF2-40B4-BE49-F238E27FC236}">
                  <a16:creationId xmlns:a16="http://schemas.microsoft.com/office/drawing/2014/main" id="{F8266A2E-3D2F-D941-BF65-A452468A67D4}"/>
                </a:ext>
              </a:extLst>
            </p:cNvPr>
            <p:cNvSpPr/>
            <p:nvPr/>
          </p:nvSpPr>
          <p:spPr>
            <a:xfrm flipV="1">
              <a:off x="8817122" y="432639"/>
              <a:ext cx="3463" cy="423327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3" name="Coins">
              <a:extLst>
                <a:ext uri="{FF2B5EF4-FFF2-40B4-BE49-F238E27FC236}">
                  <a16:creationId xmlns:a16="http://schemas.microsoft.com/office/drawing/2014/main" id="{F1CD84B7-B793-BE40-8EB1-74EBFF2C2CC6}"/>
                </a:ext>
              </a:extLst>
            </p:cNvPr>
            <p:cNvSpPr/>
            <p:nvPr/>
          </p:nvSpPr>
          <p:spPr>
            <a:xfrm>
              <a:off x="7568808" y="338574"/>
              <a:ext cx="159821" cy="1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2060">
                <a:alpha val="50000"/>
              </a:srgb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" name="Line">
              <a:extLst>
                <a:ext uri="{FF2B5EF4-FFF2-40B4-BE49-F238E27FC236}">
                  <a16:creationId xmlns:a16="http://schemas.microsoft.com/office/drawing/2014/main" id="{2ADF2C22-FEF3-8D4E-8EC1-3BDAC0583B1E}"/>
                </a:ext>
              </a:extLst>
            </p:cNvPr>
            <p:cNvSpPr/>
            <p:nvPr/>
          </p:nvSpPr>
          <p:spPr>
            <a:xfrm flipV="1">
              <a:off x="7664104" y="1017160"/>
              <a:ext cx="0" cy="167303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5" name="Preprocessing">
              <a:extLst>
                <a:ext uri="{FF2B5EF4-FFF2-40B4-BE49-F238E27FC236}">
                  <a16:creationId xmlns:a16="http://schemas.microsoft.com/office/drawing/2014/main" id="{0305EA71-24CF-144F-B212-6E552AE5BA36}"/>
                </a:ext>
              </a:extLst>
            </p:cNvPr>
            <p:cNvSpPr/>
            <p:nvPr/>
          </p:nvSpPr>
          <p:spPr>
            <a:xfrm>
              <a:off x="7429500" y="655513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endParaRPr sz="1200" dirty="0"/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4C13D2CE-7226-B844-886A-AED5B122E654}"/>
                </a:ext>
              </a:extLst>
            </p:cNvPr>
            <p:cNvSpPr/>
            <p:nvPr/>
          </p:nvSpPr>
          <p:spPr>
            <a:xfrm>
              <a:off x="7792354" y="1332788"/>
              <a:ext cx="552041" cy="4252"/>
            </a:xfrm>
            <a:prstGeom prst="line">
              <a:avLst/>
            </a:prstGeom>
            <a:ln w="6350">
              <a:solidFill>
                <a:srgbClr val="000000"/>
              </a:solidFill>
              <a:custDash>
                <a:ds d="200000" sp="200000"/>
              </a:custDash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" name="Model">
              <a:extLst>
                <a:ext uri="{FF2B5EF4-FFF2-40B4-BE49-F238E27FC236}">
                  <a16:creationId xmlns:a16="http://schemas.microsoft.com/office/drawing/2014/main" id="{9C793DC3-F42C-6549-9BFC-71B5849AEF6D}"/>
                </a:ext>
              </a:extLst>
            </p:cNvPr>
            <p:cNvSpPr/>
            <p:nvPr/>
          </p:nvSpPr>
          <p:spPr>
            <a:xfrm>
              <a:off x="8390812" y="1275867"/>
              <a:ext cx="469199" cy="104579"/>
            </a:xfrm>
            <a:prstGeom prst="roundRect">
              <a:avLst>
                <a:gd name="adj" fmla="val 15000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 dirty="0"/>
            </a:p>
          </p:txBody>
        </p:sp>
        <p:sp>
          <p:nvSpPr>
            <p:cNvPr id="48" name="Data Monitoring">
              <a:extLst>
                <a:ext uri="{FF2B5EF4-FFF2-40B4-BE49-F238E27FC236}">
                  <a16:creationId xmlns:a16="http://schemas.microsoft.com/office/drawing/2014/main" id="{490E9ADB-BFE5-C24B-844C-47C5DAC7A824}"/>
                </a:ext>
              </a:extLst>
            </p:cNvPr>
            <p:cNvSpPr/>
            <p:nvPr/>
          </p:nvSpPr>
          <p:spPr>
            <a:xfrm>
              <a:off x="7975185" y="373798"/>
              <a:ext cx="468840" cy="104579"/>
            </a:xfrm>
            <a:prstGeom prst="roundRect">
              <a:avLst>
                <a:gd name="adj" fmla="val 12798"/>
              </a:avLst>
            </a:prstGeom>
            <a:solidFill>
              <a:srgbClr val="002060">
                <a:alpha val="50000"/>
              </a:srgb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lang="en-GB" sz="1200" dirty="0"/>
                <a:t>   </a:t>
              </a:r>
              <a:endParaRPr sz="1000" dirty="0"/>
            </a:p>
          </p:txBody>
        </p:sp>
        <p:sp>
          <p:nvSpPr>
            <p:cNvPr id="49" name="Line">
              <a:extLst>
                <a:ext uri="{FF2B5EF4-FFF2-40B4-BE49-F238E27FC236}">
                  <a16:creationId xmlns:a16="http://schemas.microsoft.com/office/drawing/2014/main" id="{2C2E6387-F067-6E4D-9DF1-5E0931EE612C}"/>
                </a:ext>
              </a:extLst>
            </p:cNvPr>
            <p:cNvSpPr/>
            <p:nvPr/>
          </p:nvSpPr>
          <p:spPr>
            <a:xfrm flipV="1">
              <a:off x="7765767" y="432641"/>
              <a:ext cx="185488" cy="0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0" name="Performance…">
              <a:extLst>
                <a:ext uri="{FF2B5EF4-FFF2-40B4-BE49-F238E27FC236}">
                  <a16:creationId xmlns:a16="http://schemas.microsoft.com/office/drawing/2014/main" id="{D8FBF43A-0055-9C4C-A812-C0EAEAB8DB25}"/>
                </a:ext>
              </a:extLst>
            </p:cNvPr>
            <p:cNvSpPr/>
            <p:nvPr/>
          </p:nvSpPr>
          <p:spPr>
            <a:xfrm>
              <a:off x="8006167" y="968801"/>
              <a:ext cx="469352" cy="104579"/>
            </a:xfrm>
            <a:prstGeom prst="roundRect">
              <a:avLst>
                <a:gd name="adj" fmla="val 11887"/>
              </a:avLst>
            </a:prstGeom>
            <a:solidFill>
              <a:srgbClr val="00206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 algn="ctr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GB" sz="1000" dirty="0"/>
                <a:t>     </a:t>
              </a:r>
              <a:endParaRPr sz="1000" dirty="0"/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B7C00ED8-4C86-934D-9F11-2CBD7B0A15C8}"/>
                </a:ext>
              </a:extLst>
            </p:cNvPr>
            <p:cNvSpPr/>
            <p:nvPr/>
          </p:nvSpPr>
          <p:spPr>
            <a:xfrm flipV="1">
              <a:off x="8475518" y="432640"/>
              <a:ext cx="345057" cy="1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pic>
          <p:nvPicPr>
            <p:cNvPr id="52" name="Graphic 51" descr="Upward trend">
              <a:extLst>
                <a:ext uri="{FF2B5EF4-FFF2-40B4-BE49-F238E27FC236}">
                  <a16:creationId xmlns:a16="http://schemas.microsoft.com/office/drawing/2014/main" id="{B54B671C-6386-3242-B944-E02B38C5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4262" y="775198"/>
              <a:ext cx="115632" cy="90979"/>
            </a:xfrm>
            <a:prstGeom prst="rect">
              <a:avLst/>
            </a:prstGeom>
          </p:spPr>
        </p:pic>
        <p:pic>
          <p:nvPicPr>
            <p:cNvPr id="53" name="Graphic 52" descr="Checklist RTL">
              <a:extLst>
                <a:ext uri="{FF2B5EF4-FFF2-40B4-BE49-F238E27FC236}">
                  <a16:creationId xmlns:a16="http://schemas.microsoft.com/office/drawing/2014/main" id="{41C90777-F278-9C4F-8801-AE9C9BCB1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28384" y="986060"/>
              <a:ext cx="89046" cy="70061"/>
            </a:xfrm>
            <a:prstGeom prst="rect">
              <a:avLst/>
            </a:prstGeom>
          </p:spPr>
        </p:pic>
        <p:pic>
          <p:nvPicPr>
            <p:cNvPr id="54" name="Graphic 53" descr="Document">
              <a:extLst>
                <a:ext uri="{FF2B5EF4-FFF2-40B4-BE49-F238E27FC236}">
                  <a16:creationId xmlns:a16="http://schemas.microsoft.com/office/drawing/2014/main" id="{33F901E0-10DF-AB40-A163-B74296FF5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94687" y="386014"/>
              <a:ext cx="108621" cy="85462"/>
            </a:xfrm>
            <a:prstGeom prst="rect">
              <a:avLst/>
            </a:prstGeom>
          </p:spPr>
        </p:pic>
        <p:sp>
          <p:nvSpPr>
            <p:cNvPr id="55" name="Line">
              <a:extLst>
                <a:ext uri="{FF2B5EF4-FFF2-40B4-BE49-F238E27FC236}">
                  <a16:creationId xmlns:a16="http://schemas.microsoft.com/office/drawing/2014/main" id="{4DBFE37C-A05C-3741-AF1F-88B565843504}"/>
                </a:ext>
              </a:extLst>
            </p:cNvPr>
            <p:cNvSpPr/>
            <p:nvPr/>
          </p:nvSpPr>
          <p:spPr>
            <a:xfrm flipV="1">
              <a:off x="7658938" y="544514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C98546D7-BE59-B44C-8465-EDD52B3F1468}"/>
                </a:ext>
              </a:extLst>
            </p:cNvPr>
            <p:cNvSpPr/>
            <p:nvPr/>
          </p:nvSpPr>
          <p:spPr>
            <a:xfrm flipV="1">
              <a:off x="7661099" y="776257"/>
              <a:ext cx="0" cy="95532"/>
            </a:xfrm>
            <a:prstGeom prst="line">
              <a:avLst/>
            </a:prstGeom>
            <a:ln w="6350">
              <a:solidFill>
                <a:srgbClr val="000000"/>
              </a:solidFill>
              <a:miter lim="400000"/>
              <a:headEnd type="none" w="sm" len="sm"/>
              <a:tailEnd type="non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BD2C0C50-6795-C94A-B9A3-CBCB30034757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7896343" y="819379"/>
              <a:ext cx="109823" cy="113048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00705C21-A217-934D-932F-67078A43E092}"/>
                </a:ext>
              </a:extLst>
            </p:cNvPr>
            <p:cNvCxnSpPr>
              <a:cxnSpLocks/>
              <a:stCxn id="39" idx="3"/>
              <a:endCxn id="50" idx="1"/>
            </p:cNvCxnSpPr>
            <p:nvPr/>
          </p:nvCxnSpPr>
          <p:spPr>
            <a:xfrm>
              <a:off x="7896343" y="932427"/>
              <a:ext cx="109823" cy="886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CA9105A3-9D22-E84B-AB01-E4A4EE346F9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475519" y="819379"/>
              <a:ext cx="234124" cy="115547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8FC171FE-D3EA-D64C-A8B9-62F2E9751EB7}"/>
                </a:ext>
              </a:extLst>
            </p:cNvPr>
            <p:cNvCxnSpPr>
              <a:cxnSpLocks/>
              <a:stCxn id="50" idx="3"/>
              <a:endCxn id="64" idx="1"/>
            </p:cNvCxnSpPr>
            <p:nvPr/>
          </p:nvCxnSpPr>
          <p:spPr>
            <a:xfrm flipV="1">
              <a:off x="8475519" y="935228"/>
              <a:ext cx="244461" cy="85863"/>
            </a:xfrm>
            <a:prstGeom prst="bentConnector3">
              <a:avLst/>
            </a:prstGeom>
            <a:ln w="6350">
              <a:solidFill>
                <a:schemeClr val="tx1"/>
              </a:solidFill>
              <a:headEnd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381857D-1CD7-804A-9E0D-38C169F2C09F}"/>
                </a:ext>
              </a:extLst>
            </p:cNvPr>
            <p:cNvGrpSpPr/>
            <p:nvPr/>
          </p:nvGrpSpPr>
          <p:grpSpPr>
            <a:xfrm>
              <a:off x="7975185" y="201392"/>
              <a:ext cx="469199" cy="104579"/>
              <a:chOff x="5204149" y="458247"/>
              <a:chExt cx="1270800" cy="360000"/>
            </a:xfrm>
          </p:grpSpPr>
          <p:sp>
            <p:nvSpPr>
              <p:cNvPr id="62" name="Data Monitoring">
                <a:extLst>
                  <a:ext uri="{FF2B5EF4-FFF2-40B4-BE49-F238E27FC236}">
                    <a16:creationId xmlns:a16="http://schemas.microsoft.com/office/drawing/2014/main" id="{59F2A1CD-96D1-CE49-A78D-68F9D82EB07B}"/>
                  </a:ext>
                </a:extLst>
              </p:cNvPr>
              <p:cNvSpPr/>
              <p:nvPr/>
            </p:nvSpPr>
            <p:spPr>
              <a:xfrm>
                <a:off x="5204149" y="458247"/>
                <a:ext cx="1270800" cy="360000"/>
              </a:xfrm>
              <a:prstGeom prst="roundRect">
                <a:avLst>
                  <a:gd name="adj" fmla="val 12798"/>
                </a:avLst>
              </a:prstGeom>
              <a:solidFill>
                <a:srgbClr val="002060">
                  <a:alpha val="50000"/>
                </a:srgb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>
                <a:lvl1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 algn="ctr"/>
                <a:r>
                  <a:rPr lang="en-GB" sz="1000" dirty="0"/>
                  <a:t>     </a:t>
                </a:r>
                <a:endParaRPr sz="1000" dirty="0"/>
              </a:p>
            </p:txBody>
          </p:sp>
          <p:pic>
            <p:nvPicPr>
              <p:cNvPr id="63" name="Graphic 62" descr="Lock">
                <a:extLst>
                  <a:ext uri="{FF2B5EF4-FFF2-40B4-BE49-F238E27FC236}">
                    <a16:creationId xmlns:a16="http://schemas.microsoft.com/office/drawing/2014/main" id="{3E265C03-2330-7C40-B33B-1224CFDD2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39492" y="501734"/>
                <a:ext cx="313489" cy="313489"/>
              </a:xfrm>
              <a:prstGeom prst="rect">
                <a:avLst/>
              </a:prstGeom>
            </p:spPr>
          </p:pic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E38FAC6-2777-C046-BF14-33CC7D398BE1}"/>
              </a:ext>
            </a:extLst>
          </p:cNvPr>
          <p:cNvSpPr/>
          <p:nvPr/>
        </p:nvSpPr>
        <p:spPr>
          <a:xfrm>
            <a:off x="8719980" y="856016"/>
            <a:ext cx="216024" cy="158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E5F6D7F6-52C9-1646-A93C-68AA0919C78E}"/>
              </a:ext>
            </a:extLst>
          </p:cNvPr>
          <p:cNvSpPr/>
          <p:nvPr/>
        </p:nvSpPr>
        <p:spPr>
          <a:xfrm flipV="1">
            <a:off x="8805768" y="914062"/>
            <a:ext cx="5223" cy="145519"/>
          </a:xfrm>
          <a:prstGeom prst="line">
            <a:avLst/>
          </a:prstGeom>
          <a:ln w="6350">
            <a:solidFill>
              <a:srgbClr val="000000"/>
            </a:solidFill>
            <a:miter lim="400000"/>
            <a:headEnd type="none" w="sm" len="sm"/>
            <a:tailEnd type="non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66" name="Performance…">
            <a:extLst>
              <a:ext uri="{FF2B5EF4-FFF2-40B4-BE49-F238E27FC236}">
                <a16:creationId xmlns:a16="http://schemas.microsoft.com/office/drawing/2014/main" id="{7E15A87E-F326-184D-A3B7-C8D825E50B5D}"/>
              </a:ext>
            </a:extLst>
          </p:cNvPr>
          <p:cNvSpPr/>
          <p:nvPr/>
        </p:nvSpPr>
        <p:spPr>
          <a:xfrm>
            <a:off x="7551028" y="146535"/>
            <a:ext cx="1378333" cy="275417"/>
          </a:xfrm>
          <a:prstGeom prst="roundRect">
            <a:avLst>
              <a:gd name="adj" fmla="val 11887"/>
            </a:avLst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800" dirty="0"/>
              <a:t>     Reproducibility Checks</a:t>
            </a:r>
            <a:endParaRPr sz="800" dirty="0"/>
          </a:p>
        </p:txBody>
      </p:sp>
      <p:pic>
        <p:nvPicPr>
          <p:cNvPr id="67" name="Graphic 66" descr="Checklist RTL">
            <a:extLst>
              <a:ext uri="{FF2B5EF4-FFF2-40B4-BE49-F238E27FC236}">
                <a16:creationId xmlns:a16="http://schemas.microsoft.com/office/drawing/2014/main" id="{F3FC1F11-3938-B342-A8A3-84EBD28AB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1028" y="156800"/>
            <a:ext cx="241175" cy="2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8DF8C40-D7D7-9F48-B90A-3868E86B9507}" vid="{889F797B-6310-FC46-A1EF-F07EDFF1EA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084300f47bba6634decc3332f4eedafd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17a9aaa424c1d5186ba502af5c398a5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2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3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Document_x0020_Description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Publish_x0020_the_x0020_document_x0020__x0028_Public_x0020_Documents_x0029_ xmlns="a2be0bb9-d448-4074-b059-cb7e6b3380a4">
      <Url>https://thealanturininstitute.sharepoint.com/sites/Comms/_layouts/15/wrkstat.aspx?List=a2be0bb9-d448-4074-b059-cb7e6b3380a4&amp;WorkflowInstanceName=9a6b4ead-1d63-4d2f-bd21-e76de07330f3</Url>
      <Description>Check for the "Document Published" status</Description>
    </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</documentManagement>
</p:properties>
</file>

<file path=customXml/itemProps1.xml><?xml version="1.0" encoding="utf-8"?>
<ds:datastoreItem xmlns:ds="http://schemas.openxmlformats.org/officeDocument/2006/customXml" ds:itemID="{92171490-8BCB-442D-97A9-CA97B0D0E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A18205-3CD1-4730-9551-28C5D9AB14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326E6-F97C-483C-A266-3318CE82E05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dc16f2e-ac79-420b-bf02-152a3fab2b2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08a1f6fd-e710-4379-a5a2-b3883be714e7"/>
    <ds:schemaRef ds:uri="a2be0bb9-d448-4074-b059-cb7e6b3380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481</Words>
  <Application>Microsoft Macintosh PowerPoint</Application>
  <PresentationFormat>On-screen Show (16:9)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Learning Machines</vt:lpstr>
      <vt:lpstr>Research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- Reproducibility</vt:lpstr>
      <vt:lpstr>repro-catalogue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May Yong</dc:creator>
  <cp:lastModifiedBy>May Yong</cp:lastModifiedBy>
  <cp:revision>30</cp:revision>
  <dcterms:created xsi:type="dcterms:W3CDTF">2020-07-24T10:56:37Z</dcterms:created>
  <dcterms:modified xsi:type="dcterms:W3CDTF">2020-07-24T16:11:20Z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  <property fmtid="{D5CDD505-2E9C-101B-9397-08002B2CF9AE}" pid="3" name="Document Keywords">
    <vt:lpwstr/>
  </property>
</Properties>
</file>