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F208-019F-9242-AB02-DEE56E12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5CE2E-047B-0E4A-83C7-9FEA5A66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7C5B-A86A-8348-BFAF-B11EBDDE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49B3-7344-224E-8609-26FE48C0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64B0-C4F1-354F-8887-F7908B1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89B7-2272-6E4E-ACDC-FB37186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6DBF-BEF0-554B-8265-8A484A52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257A-6653-9545-B6EE-A857A9C8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958A-ABF7-F243-80A7-EE6D58E8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3B4DF-412E-AC47-B019-F96FE0E1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48F96-5F89-1343-B06D-89FB26DF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8EFF9-E798-6F4A-8FC3-89951A41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DB8D-2B19-EA4F-AB94-13DE3117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0F4C-D88D-EF42-A25B-1DA7A9B0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A263-96B3-4848-98FB-21E62F7F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0982-1154-2347-A67F-2ED8A94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F8E2-D62E-8543-85FA-D7AEE56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F076-CB39-4A42-AF55-EF8881A1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5A50-44FF-BD44-9E1A-1682726C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97A1-4479-AB4C-A6CE-1044A299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D383-702C-9A49-9655-D9CA0708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C6EF-FD6C-5F43-AF5E-27A51336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5437-750A-5148-A017-88B4D50C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1DDA-B7C8-434E-9639-DFB12563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073E-5D97-B447-82C6-7BC93DFF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B1EF-7C85-EE49-84D6-975BA2C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6408-B228-9D49-996B-9534250D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9A4B-9B09-0340-86BC-C25E31DA7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459BC-5609-5945-8690-B9DEB3D6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EBDC1-7122-B240-8E8E-E16EDF91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D4DB9-1262-ED4C-B26E-F13CC9B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F802-1B30-4443-A9DD-4F2C4715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F4CD8-1AB8-1742-B86F-19F4420F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68D1B-3D12-D742-BDE9-1E19839F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DA2BD-02CB-5B4D-8FC3-44426B827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9201D-0BA4-E544-B2B5-1430914BB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1503-ABA3-494C-9DDA-E939BE8F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1CB32-5498-6F41-9C92-6B53CAF4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63D53-A9A9-9647-AC21-B49E896F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0AE0-615A-CF4D-875E-23DDBF70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CF312-71FD-2E45-95A6-CEB5FE82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EA610-3EFE-904B-9680-53EE505A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93844-8BB9-9A45-8B11-EF766224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8471D-CAD5-8445-AD29-F76E1CB3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B7451-B2A8-8448-9E52-5B8B4C75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853E9-C06D-C140-9875-91E7C800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17D8-EB23-8B4F-AE13-78F7FBD4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7696-6ADD-5F48-9268-C6A62FFA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7DD8B-51ED-ED47-B86D-BAFAC9BE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CC71-E02A-B94C-AD58-2CB07FEE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A79A5-DB41-914B-B8B4-C4F375C5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2C82-AFEA-B742-AFB7-5F1EF185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6670-D854-F846-8449-7FE9E3C3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A6BC6-A971-7C41-ADF1-C4E9CAF48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5522C-6364-584C-A6BF-D952F9AA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FC5C-42B6-604D-A4DB-19FF1876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EE46-9F78-D248-B318-C27B1C27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2038F-57A1-E444-B8E5-3DE8AB1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8C916-1560-8F41-9B74-A263209E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094E-EEFD-9846-B38F-DCEF05B1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B2FA-3F0E-FC45-BCC9-CF58C3021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F17D-1891-8C4E-95B9-0657DBD7946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11B9-1BE9-C643-90D7-8329B62F2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BDD35-6D64-2043-A544-91AF35833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CD40-6AE8-7946-9BC7-1DE66B66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EB21-3F1C-C94B-943F-0C585C796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82B33-3DBE-634B-A369-EEDC603B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Alan Turing Institute</a:t>
            </a:r>
          </a:p>
        </p:txBody>
      </p:sp>
    </p:spTree>
    <p:extLst>
      <p:ext uri="{BB962C8B-B14F-4D97-AF65-F5344CB8AC3E}">
        <p14:creationId xmlns:p14="http://schemas.microsoft.com/office/powerpoint/2010/main" val="292916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5D86-C616-FD4C-97AA-6C4C4CD8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opportunities for ML in healthcare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93C1-B14A-8D43-AA25-98051C40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Personalized Treatment recommendation</a:t>
            </a:r>
          </a:p>
          <a:p>
            <a:endParaRPr lang="en-US" dirty="0"/>
          </a:p>
          <a:p>
            <a:r>
              <a:rPr lang="en-US" dirty="0"/>
              <a:t>Classification/Diagnosis</a:t>
            </a:r>
          </a:p>
          <a:p>
            <a:endParaRPr lang="en-US" dirty="0"/>
          </a:p>
          <a:p>
            <a:r>
              <a:rPr lang="en-US" dirty="0"/>
              <a:t>Prognosis</a:t>
            </a:r>
          </a:p>
          <a:p>
            <a:pPr lvl="1"/>
            <a:r>
              <a:rPr lang="en-US" dirty="0"/>
              <a:t>Risk prediction</a:t>
            </a:r>
          </a:p>
          <a:p>
            <a:pPr lvl="1"/>
            <a:r>
              <a:rPr lang="en-US" dirty="0"/>
              <a:t>Competing risks</a:t>
            </a:r>
          </a:p>
          <a:p>
            <a:pPr lvl="1"/>
            <a:r>
              <a:rPr lang="en-US" dirty="0"/>
              <a:t>Longitudinal trajectories</a:t>
            </a:r>
          </a:p>
        </p:txBody>
      </p:sp>
    </p:spTree>
    <p:extLst>
      <p:ext uri="{BB962C8B-B14F-4D97-AF65-F5344CB8AC3E}">
        <p14:creationId xmlns:p14="http://schemas.microsoft.com/office/powerpoint/2010/main" val="26246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B236-1D33-8340-86CC-79AE917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8" y="365125"/>
            <a:ext cx="10661822" cy="758077"/>
          </a:xfrm>
        </p:spPr>
        <p:txBody>
          <a:bodyPr/>
          <a:lstStyle/>
          <a:p>
            <a:r>
              <a:rPr lang="en-US" dirty="0"/>
              <a:t>Learning Machin Diagram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510BF-6CB6-664B-A765-465D527D19FD}"/>
              </a:ext>
            </a:extLst>
          </p:cNvPr>
          <p:cNvGrpSpPr/>
          <p:nvPr/>
        </p:nvGrpSpPr>
        <p:grpSpPr>
          <a:xfrm>
            <a:off x="2091560" y="1648992"/>
            <a:ext cx="8363962" cy="4665208"/>
            <a:chOff x="1945200" y="0"/>
            <a:chExt cx="5868916" cy="312239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62FC0EDF-0210-8244-BC11-8861D6C1CDAA}"/>
                </a:ext>
              </a:extLst>
            </p:cNvPr>
            <p:cNvCxnSpPr/>
            <p:nvPr/>
          </p:nvCxnSpPr>
          <p:spPr>
            <a:xfrm>
              <a:off x="3678701" y="1526345"/>
              <a:ext cx="773421" cy="534686"/>
            </a:xfrm>
            <a:prstGeom prst="bentConnector3">
              <a:avLst>
                <a:gd name="adj1" fmla="val 672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15DCD3-1F6F-8747-9921-66AA029BCC1E}"/>
                </a:ext>
              </a:extLst>
            </p:cNvPr>
            <p:cNvGrpSpPr/>
            <p:nvPr/>
          </p:nvGrpSpPr>
          <p:grpSpPr>
            <a:xfrm>
              <a:off x="1945200" y="0"/>
              <a:ext cx="5868916" cy="3122393"/>
              <a:chOff x="1945200" y="0"/>
              <a:chExt cx="5868916" cy="312239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34B2157-9677-6041-BBE0-A5BDF44C5D2C}"/>
                  </a:ext>
                </a:extLst>
              </p:cNvPr>
              <p:cNvGrpSpPr/>
              <p:nvPr/>
            </p:nvGrpSpPr>
            <p:grpSpPr>
              <a:xfrm>
                <a:off x="1945200" y="0"/>
                <a:ext cx="3449128" cy="2285360"/>
                <a:chOff x="1945416" y="0"/>
                <a:chExt cx="3449510" cy="228589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 Box 70">
                      <a:extLst>
                        <a:ext uri="{FF2B5EF4-FFF2-40B4-BE49-F238E27FC236}">
                          <a16:creationId xmlns:a16="http://schemas.microsoft.com/office/drawing/2014/main" id="{5217F326-AD35-744F-BA5B-EAFDA5DD24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0744" y="1226951"/>
                      <a:ext cx="469998" cy="3024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GB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20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8" name="Text Box 70">
                      <a:extLst>
                        <a:ext uri="{FF2B5EF4-FFF2-40B4-BE49-F238E27FC236}">
                          <a16:creationId xmlns:a16="http://schemas.microsoft.com/office/drawing/2014/main" id="{5217F326-AD35-744F-BA5B-EAFDA5DD24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0744" y="1226951"/>
                      <a:ext cx="469998" cy="30245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1F0F1D5-6E30-9A45-8DB0-4CE46D0160C7}"/>
                    </a:ext>
                  </a:extLst>
                </p:cNvPr>
                <p:cNvGrpSpPr/>
                <p:nvPr/>
              </p:nvGrpSpPr>
              <p:grpSpPr>
                <a:xfrm>
                  <a:off x="1945416" y="0"/>
                  <a:ext cx="3449510" cy="2285898"/>
                  <a:chOff x="1945416" y="0"/>
                  <a:chExt cx="3449510" cy="2285898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2C2ECB8B-0132-874E-A3A3-8B8EF936BB13}"/>
                      </a:ext>
                    </a:extLst>
                  </p:cNvPr>
                  <p:cNvSpPr/>
                  <p:nvPr/>
                </p:nvSpPr>
                <p:spPr>
                  <a:xfrm>
                    <a:off x="2736166" y="1202788"/>
                    <a:ext cx="942319" cy="471259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933609DC-9695-1C49-AD44-4E3EB294AABE}"/>
                      </a:ext>
                    </a:extLst>
                  </p:cNvPr>
                  <p:cNvSpPr/>
                  <p:nvPr/>
                </p:nvSpPr>
                <p:spPr>
                  <a:xfrm>
                    <a:off x="2736166" y="0"/>
                    <a:ext cx="942319" cy="471259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41104A6F-971B-6A44-A71A-483BB88C6F7F}"/>
                      </a:ext>
                    </a:extLst>
                  </p:cNvPr>
                  <p:cNvSpPr/>
                  <p:nvPr/>
                </p:nvSpPr>
                <p:spPr>
                  <a:xfrm>
                    <a:off x="4452607" y="1814639"/>
                    <a:ext cx="942319" cy="471259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 Box 76">
                        <a:extLst>
                          <a:ext uri="{FF2B5EF4-FFF2-40B4-BE49-F238E27FC236}">
                            <a16:creationId xmlns:a16="http://schemas.microsoft.com/office/drawing/2014/main" id="{26FC7E63-A123-D246-B978-FE4054814F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6453" y="1360543"/>
                        <a:ext cx="59787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en-GB" sz="1200" dirty="0">
                            <a:effectLst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Model </a:t>
                        </a:r>
                        <a14:m>
                          <m:oMath xmlns:m="http://schemas.openxmlformats.org/officeDocument/2006/math"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a14:m>
                        <a:endParaRPr lang="en-GB" sz="20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Text Box 76">
                        <a:extLst>
                          <a:ext uri="{FF2B5EF4-FFF2-40B4-BE49-F238E27FC236}">
                            <a16:creationId xmlns:a16="http://schemas.microsoft.com/office/drawing/2014/main" id="{26FC7E63-A123-D246-B978-FE4054814FA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6453" y="1360543"/>
                        <a:ext cx="597877" cy="23177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Text Box 78">
                    <a:extLst>
                      <a:ext uri="{FF2B5EF4-FFF2-40B4-BE49-F238E27FC236}">
                        <a16:creationId xmlns:a16="http://schemas.microsoft.com/office/drawing/2014/main" id="{4E19D185-5A7C-F04B-906E-18B171C6B600}"/>
                      </a:ext>
                    </a:extLst>
                  </p:cNvPr>
                  <p:cNvSpPr txBox="1"/>
                  <p:nvPr/>
                </p:nvSpPr>
                <p:spPr>
                  <a:xfrm>
                    <a:off x="2792437" y="112541"/>
                    <a:ext cx="815926" cy="232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2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Interpreter</a:t>
                    </a:r>
                    <a:endParaRPr lang="en-GB" sz="20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Text Box 79">
                    <a:extLst>
                      <a:ext uri="{FF2B5EF4-FFF2-40B4-BE49-F238E27FC236}">
                        <a16:creationId xmlns:a16="http://schemas.microsoft.com/office/drawing/2014/main" id="{CE73550E-4A18-C14E-ABDD-DBB050645EDF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345" y="1947097"/>
                    <a:ext cx="815340" cy="2813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2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Monitoring</a:t>
                    </a:r>
                    <a:endParaRPr lang="en-GB" sz="20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D27CCE47-3CE1-5549-B209-AB8B1D1066AF}"/>
                      </a:ext>
                    </a:extLst>
                  </p:cNvPr>
                  <p:cNvCxnSpPr/>
                  <p:nvPr/>
                </p:nvCxnSpPr>
                <p:spPr>
                  <a:xfrm>
                    <a:off x="2067951" y="1442134"/>
                    <a:ext cx="6680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 Box 82">
                        <a:extLst>
                          <a:ext uri="{FF2B5EF4-FFF2-40B4-BE49-F238E27FC236}">
                            <a16:creationId xmlns:a16="http://schemas.microsoft.com/office/drawing/2014/main" id="{EC1F284E-B042-9841-B3F5-233899B93F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45416" y="1268198"/>
                        <a:ext cx="913130" cy="358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 Box 82">
                        <a:extLst>
                          <a:ext uri="{FF2B5EF4-FFF2-40B4-BE49-F238E27FC236}">
                            <a16:creationId xmlns:a16="http://schemas.microsoft.com/office/drawing/2014/main" id="{EC1F284E-B042-9841-B3F5-233899B93F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5416" y="1268198"/>
                        <a:ext cx="913130" cy="35814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DA720D68-2DF2-2D49-AB17-803FF17B16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186528" y="475566"/>
                    <a:ext cx="0" cy="73152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Elbow Connector 29">
                  <a:extLst>
                    <a:ext uri="{FF2B5EF4-FFF2-40B4-BE49-F238E27FC236}">
                      <a16:creationId xmlns:a16="http://schemas.microsoft.com/office/drawing/2014/main" id="{A363109D-53F4-8047-A8E7-2C230F4B70D9}"/>
                    </a:ext>
                  </a:extLst>
                </p:cNvPr>
                <p:cNvCxnSpPr>
                  <a:stCxn id="33" idx="3"/>
                </p:cNvCxnSpPr>
                <p:nvPr/>
              </p:nvCxnSpPr>
              <p:spPr>
                <a:xfrm flipV="1">
                  <a:off x="3678485" y="914596"/>
                  <a:ext cx="1048601" cy="52382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>
                  <a:extLst>
                    <a:ext uri="{FF2B5EF4-FFF2-40B4-BE49-F238E27FC236}">
                      <a16:creationId xmlns:a16="http://schemas.microsoft.com/office/drawing/2014/main" id="{16EE5E6B-B3C1-7044-9AEB-BE12630D88A1}"/>
                    </a:ext>
                  </a:extLst>
                </p:cNvPr>
                <p:cNvCxnSpPr/>
                <p:nvPr/>
              </p:nvCxnSpPr>
              <p:spPr>
                <a:xfrm>
                  <a:off x="3678701" y="211015"/>
                  <a:ext cx="1048385" cy="49238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CB35066-36EA-064A-8324-96D6731BB66A}"/>
                  </a:ext>
                </a:extLst>
              </p:cNvPr>
              <p:cNvGrpSpPr/>
              <p:nvPr/>
            </p:nvGrpSpPr>
            <p:grpSpPr>
              <a:xfrm>
                <a:off x="4726745" y="174106"/>
                <a:ext cx="3087371" cy="2181013"/>
                <a:chOff x="0" y="-269096"/>
                <a:chExt cx="3087874" cy="218156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 Box 89">
                      <a:extLst>
                        <a:ext uri="{FF2B5EF4-FFF2-40B4-BE49-F238E27FC236}">
                          <a16:creationId xmlns:a16="http://schemas.microsoft.com/office/drawing/2014/main" id="{13F4116C-A733-8144-AA8F-A105696698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44409" y="1492232"/>
                      <a:ext cx="1343465" cy="3581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GB" sz="12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GB" sz="1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 </m:t>
                            </m:r>
                          </m:oMath>
                        </m:oMathPara>
                      </a14:m>
                      <a:endParaRPr lang="en-GB" sz="20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Text Box 89">
                      <a:extLst>
                        <a:ext uri="{FF2B5EF4-FFF2-40B4-BE49-F238E27FC236}">
                          <a16:creationId xmlns:a16="http://schemas.microsoft.com/office/drawing/2014/main" id="{13F4116C-A733-8144-AA8F-A105696698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4409" y="1492232"/>
                      <a:ext cx="1343465" cy="35814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1E5ACA4-4007-4849-94EB-84C36327D9C6}"/>
                    </a:ext>
                  </a:extLst>
                </p:cNvPr>
                <p:cNvGrpSpPr/>
                <p:nvPr/>
              </p:nvGrpSpPr>
              <p:grpSpPr>
                <a:xfrm>
                  <a:off x="0" y="-269096"/>
                  <a:ext cx="2520590" cy="2181568"/>
                  <a:chOff x="0" y="-269175"/>
                  <a:chExt cx="2520590" cy="2182205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0C7D6E9-2B92-DA46-B535-FA19751E6FB9}"/>
                      </a:ext>
                    </a:extLst>
                  </p:cNvPr>
                  <p:cNvGrpSpPr/>
                  <p:nvPr/>
                </p:nvGrpSpPr>
                <p:grpSpPr>
                  <a:xfrm>
                    <a:off x="1006347" y="-269175"/>
                    <a:ext cx="1514243" cy="2182205"/>
                    <a:chOff x="-55764" y="-374683"/>
                    <a:chExt cx="1514243" cy="2182205"/>
                  </a:xfrm>
                </p:grpSpPr>
                <p:sp>
                  <p:nvSpPr>
                    <p:cNvPr id="22" name="Text Box 93">
                      <a:extLst>
                        <a:ext uri="{FF2B5EF4-FFF2-40B4-BE49-F238E27FC236}">
                          <a16:creationId xmlns:a16="http://schemas.microsoft.com/office/drawing/2014/main" id="{8DB953AD-4A37-EC43-A0AD-1DEC9BCD60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5764" y="-374683"/>
                      <a:ext cx="913130" cy="3581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en-GB" sz="20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" name="Text Box 94">
                          <a:extLst>
                            <a:ext uri="{FF2B5EF4-FFF2-40B4-BE49-F238E27FC236}">
                              <a16:creationId xmlns:a16="http://schemas.microsoft.com/office/drawing/2014/main" id="{F5BE2FBC-608D-804C-9772-054E17DD45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8970" y="678448"/>
                          <a:ext cx="1049509" cy="358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" name="Text Box 94">
                          <a:extLst>
                            <a:ext uri="{FF2B5EF4-FFF2-40B4-BE49-F238E27FC236}">
                              <a16:creationId xmlns:a16="http://schemas.microsoft.com/office/drawing/2014/main" id="{F5BE2FBC-608D-804C-9772-054E17DD45F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8970" y="678448"/>
                          <a:ext cx="1049509" cy="35814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CD314AE8-928C-7E4D-84AA-2AA736DB5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60" y="1097758"/>
                      <a:ext cx="886264" cy="709764"/>
                      <a:chOff x="19325" y="98952"/>
                      <a:chExt cx="886264" cy="709764"/>
                    </a:xfrm>
                  </p:grpSpPr>
                  <p:pic>
                    <p:nvPicPr>
                      <p:cNvPr id="26" name="Picture 25">
                        <a:extLst>
                          <a:ext uri="{FF2B5EF4-FFF2-40B4-BE49-F238E27FC236}">
                            <a16:creationId xmlns:a16="http://schemas.microsoft.com/office/drawing/2014/main" id="{D1F0CB98-C837-5243-8E96-CB01ED4DB7C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225083" y="323576"/>
                        <a:ext cx="485140" cy="48514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7" name="Text Box 97">
                        <a:extLst>
                          <a:ext uri="{FF2B5EF4-FFF2-40B4-BE49-F238E27FC236}">
                            <a16:creationId xmlns:a16="http://schemas.microsoft.com/office/drawing/2014/main" id="{79D122AE-F8C0-8148-B566-AF333BCA82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25" y="98952"/>
                        <a:ext cx="886264" cy="246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GB" sz="1200" dirty="0">
                            <a:effectLst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Model Dataset</a:t>
                        </a:r>
                        <a:endParaRPr lang="en-GB" sz="2000" dirty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F5D4C14A-B79D-8B45-ACEF-D71A0C18516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57395" y="471267"/>
                      <a:ext cx="0" cy="58322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C9C36C8B-3E39-824C-9005-5704DA0872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51155" cy="551815"/>
                  </a:xfrm>
                  <a:prstGeom prst="rect">
                    <a:avLst/>
                  </a:prstGeom>
                  <a:noFill/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4A17389-7F97-3945-AA0A-68F0A5F1DF61}"/>
                      </a:ext>
                    </a:extLst>
                  </p:cNvPr>
                  <p:cNvCxnSpPr/>
                  <p:nvPr/>
                </p:nvCxnSpPr>
                <p:spPr>
                  <a:xfrm>
                    <a:off x="351692" y="344854"/>
                    <a:ext cx="71095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 Box 101">
                      <a:extLst>
                        <a:ext uri="{FF2B5EF4-FFF2-40B4-BE49-F238E27FC236}">
                          <a16:creationId xmlns:a16="http://schemas.microsoft.com/office/drawing/2014/main" id="{E71E87DD-AAD5-2047-ADBD-4C2863EBC6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2031" y="154745"/>
                      <a:ext cx="469983" cy="3024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0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 Box 101">
                      <a:extLst>
                        <a:ext uri="{FF2B5EF4-FFF2-40B4-BE49-F238E27FC236}">
                          <a16:creationId xmlns:a16="http://schemas.microsoft.com/office/drawing/2014/main" id="{E71E87DD-AAD5-2047-ADBD-4C2863EBC6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031" y="154745"/>
                      <a:ext cx="469983" cy="3024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A2B3CFF-F75E-5243-9948-827D7CBEC0CF}"/>
                  </a:ext>
                </a:extLst>
              </p:cNvPr>
              <p:cNvSpPr/>
              <p:nvPr/>
            </p:nvSpPr>
            <p:spPr>
              <a:xfrm>
                <a:off x="4448991" y="2651244"/>
                <a:ext cx="942214" cy="471149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r" defTabSz="914400" rtl="1" eaLnBrk="1" latinLnBrk="0" hangingPunct="1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 Box 104">
                    <a:extLst>
                      <a:ext uri="{FF2B5EF4-FFF2-40B4-BE49-F238E27FC236}">
                        <a16:creationId xmlns:a16="http://schemas.microsoft.com/office/drawing/2014/main" id="{3671AE81-9C16-C140-8842-1F63F1796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408786" y="2194862"/>
                    <a:ext cx="1054682" cy="3023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  <a:sym typeface="Symbol" pitchFamily="2" charset="2"/>
                            </a:rPr>
                            <m:t>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GB" sz="20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 Box 104">
                    <a:extLst>
                      <a:ext uri="{FF2B5EF4-FFF2-40B4-BE49-F238E27FC236}">
                        <a16:creationId xmlns:a16="http://schemas.microsoft.com/office/drawing/2014/main" id="{3671AE81-9C16-C140-8842-1F63F17962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8786" y="2194862"/>
                    <a:ext cx="1054682" cy="30238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Elbow Connector 10">
                <a:extLst>
                  <a:ext uri="{FF2B5EF4-FFF2-40B4-BE49-F238E27FC236}">
                    <a16:creationId xmlns:a16="http://schemas.microsoft.com/office/drawing/2014/main" id="{AED62593-7918-B146-AF1A-DD4872211143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rot="10800000" flipV="1">
                <a:off x="5391204" y="2426676"/>
                <a:ext cx="856421" cy="460142"/>
              </a:xfrm>
              <a:prstGeom prst="bentConnector3">
                <a:avLst>
                  <a:gd name="adj1" fmla="val 127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 Box 106">
                <a:extLst>
                  <a:ext uri="{FF2B5EF4-FFF2-40B4-BE49-F238E27FC236}">
                    <a16:creationId xmlns:a16="http://schemas.microsoft.com/office/drawing/2014/main" id="{3BAFC41A-82B6-0D4A-9823-EC626DD8946E}"/>
                  </a:ext>
                </a:extLst>
              </p:cNvPr>
              <p:cNvSpPr txBox="1"/>
              <p:nvPr/>
            </p:nvSpPr>
            <p:spPr>
              <a:xfrm>
                <a:off x="4505197" y="2785403"/>
                <a:ext cx="815249" cy="28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Retraining</a:t>
                </a:r>
                <a:endParaRPr lang="en-GB" sz="20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8ECB6791-FC0E-134B-884F-B862775E8A49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0800000">
                <a:off x="3149655" y="1671321"/>
                <a:ext cx="1299336" cy="1215498"/>
              </a:xfrm>
              <a:prstGeom prst="bentConnector3">
                <a:avLst>
                  <a:gd name="adj1" fmla="val 9979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27F49D4-8E84-DB4D-98CF-BE3CC22BFB2C}"/>
                  </a:ext>
                </a:extLst>
              </p:cNvPr>
              <p:cNvCxnSpPr/>
              <p:nvPr/>
            </p:nvCxnSpPr>
            <p:spPr>
              <a:xfrm flipH="1">
                <a:off x="5392225" y="2061113"/>
                <a:ext cx="647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8461434-6AAB-CF46-99B6-DCDA898F4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8431" y="429065"/>
                <a:ext cx="561975" cy="561975"/>
              </a:xfrm>
              <a:prstGeom prst="rect">
                <a:avLst/>
              </a:prstGeom>
            </p:spPr>
          </p:pic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D4F813-4F8E-E34D-A2FD-D01E0F628E58}"/>
              </a:ext>
            </a:extLst>
          </p:cNvPr>
          <p:cNvCxnSpPr>
            <a:stCxn id="35" idx="2"/>
            <a:endCxn id="9" idx="0"/>
          </p:cNvCxnSpPr>
          <p:nvPr/>
        </p:nvCxnSpPr>
        <p:spPr>
          <a:xfrm flipH="1">
            <a:off x="6331173" y="5063578"/>
            <a:ext cx="4451" cy="54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82">
                <a:extLst>
                  <a:ext uri="{FF2B5EF4-FFF2-40B4-BE49-F238E27FC236}">
                    <a16:creationId xmlns:a16="http://schemas.microsoft.com/office/drawing/2014/main" id="{7C76BD42-4B8B-4F44-8A9B-C35AFBBF227A}"/>
                  </a:ext>
                </a:extLst>
              </p:cNvPr>
              <p:cNvSpPr txBox="1"/>
              <p:nvPr/>
            </p:nvSpPr>
            <p:spPr>
              <a:xfrm>
                <a:off x="2909438" y="2779952"/>
                <a:ext cx="1301184" cy="534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GB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Text Box 82">
                <a:extLst>
                  <a:ext uri="{FF2B5EF4-FFF2-40B4-BE49-F238E27FC236}">
                    <a16:creationId xmlns:a16="http://schemas.microsoft.com/office/drawing/2014/main" id="{7C76BD42-4B8B-4F44-8A9B-C35AFBBF2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38" y="2779952"/>
                <a:ext cx="1301184" cy="5349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82">
                <a:extLst>
                  <a:ext uri="{FF2B5EF4-FFF2-40B4-BE49-F238E27FC236}">
                    <a16:creationId xmlns:a16="http://schemas.microsoft.com/office/drawing/2014/main" id="{B093E9CC-3040-4844-81D5-D38DD3718C1F}"/>
                  </a:ext>
                </a:extLst>
              </p:cNvPr>
              <p:cNvSpPr txBox="1"/>
              <p:nvPr/>
            </p:nvSpPr>
            <p:spPr>
              <a:xfrm>
                <a:off x="4330491" y="3975356"/>
                <a:ext cx="1301184" cy="534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GB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 Box 82">
                <a:extLst>
                  <a:ext uri="{FF2B5EF4-FFF2-40B4-BE49-F238E27FC236}">
                    <a16:creationId xmlns:a16="http://schemas.microsoft.com/office/drawing/2014/main" id="{B093E9CC-3040-4844-81D5-D38DD371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491" y="3975356"/>
                <a:ext cx="1301184" cy="5349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70">
                <a:extLst>
                  <a:ext uri="{FF2B5EF4-FFF2-40B4-BE49-F238E27FC236}">
                    <a16:creationId xmlns:a16="http://schemas.microsoft.com/office/drawing/2014/main" id="{32805A94-E5CC-4B4A-8ECF-AE45535E8113}"/>
                  </a:ext>
                </a:extLst>
              </p:cNvPr>
              <p:cNvSpPr txBox="1"/>
              <p:nvPr/>
            </p:nvSpPr>
            <p:spPr>
              <a:xfrm>
                <a:off x="4592852" y="1724734"/>
                <a:ext cx="669734" cy="451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GB" sz="20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 Box 70">
                <a:extLst>
                  <a:ext uri="{FF2B5EF4-FFF2-40B4-BE49-F238E27FC236}">
                    <a16:creationId xmlns:a16="http://schemas.microsoft.com/office/drawing/2014/main" id="{32805A94-E5CC-4B4A-8ECF-AE45535E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852" y="1724734"/>
                <a:ext cx="669734" cy="451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93">
            <a:extLst>
              <a:ext uri="{FF2B5EF4-FFF2-40B4-BE49-F238E27FC236}">
                <a16:creationId xmlns:a16="http://schemas.microsoft.com/office/drawing/2014/main" id="{BBE7AD3F-65C3-6347-AF54-1F3D9CD4E9A2}"/>
              </a:ext>
            </a:extLst>
          </p:cNvPr>
          <p:cNvSpPr txBox="1"/>
          <p:nvPr/>
        </p:nvSpPr>
        <p:spPr>
          <a:xfrm>
            <a:off x="5549456" y="5175665"/>
            <a:ext cx="1301117" cy="534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>
              <a:spcAft>
                <a:spcPts val="0"/>
              </a:spcAft>
            </a:pPr>
            <a:r>
              <a:rPr lang="en-GB" sz="1200" dirty="0">
                <a:ea typeface="Calibri" panose="020F0502020204030204" pitchFamily="34" charset="0"/>
                <a:cs typeface="Arial" panose="020B0604020202020204" pitchFamily="34" charset="0"/>
              </a:rPr>
              <a:t>Y/N</a:t>
            </a:r>
            <a:endParaRPr lang="en-GB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8FD612-7C02-BB42-97F7-1D9F608AA77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59" y="3377817"/>
            <a:ext cx="800887" cy="839654"/>
          </a:xfrm>
          <a:prstGeom prst="rect">
            <a:avLst/>
          </a:prstGeom>
        </p:spPr>
      </p:pic>
      <p:sp>
        <p:nvSpPr>
          <p:cNvPr id="46" name="Text Box 93">
            <a:extLst>
              <a:ext uri="{FF2B5EF4-FFF2-40B4-BE49-F238E27FC236}">
                <a16:creationId xmlns:a16="http://schemas.microsoft.com/office/drawing/2014/main" id="{20ADC747-01AF-B94E-8FE7-8976CBA8CAC9}"/>
              </a:ext>
            </a:extLst>
          </p:cNvPr>
          <p:cNvSpPr txBox="1"/>
          <p:nvPr/>
        </p:nvSpPr>
        <p:spPr>
          <a:xfrm>
            <a:off x="1153813" y="3041085"/>
            <a:ext cx="1301117" cy="534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Patient Records</a:t>
            </a:r>
            <a:endParaRPr lang="en-GB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DF0CC0-3E04-1C4B-B579-499D30913CEE}"/>
              </a:ext>
            </a:extLst>
          </p:cNvPr>
          <p:cNvCxnSpPr/>
          <p:nvPr/>
        </p:nvCxnSpPr>
        <p:spPr>
          <a:xfrm>
            <a:off x="8621104" y="2826054"/>
            <a:ext cx="1090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82">
                <a:extLst>
                  <a:ext uri="{FF2B5EF4-FFF2-40B4-BE49-F238E27FC236}">
                    <a16:creationId xmlns:a16="http://schemas.microsoft.com/office/drawing/2014/main" id="{3BFCBD68-F611-2D4B-A350-565B4DEDC964}"/>
                  </a:ext>
                </a:extLst>
              </p:cNvPr>
              <p:cNvSpPr txBox="1"/>
              <p:nvPr/>
            </p:nvSpPr>
            <p:spPr>
              <a:xfrm>
                <a:off x="8515764" y="2506109"/>
                <a:ext cx="1301184" cy="534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 Box 82">
                <a:extLst>
                  <a:ext uri="{FF2B5EF4-FFF2-40B4-BE49-F238E27FC236}">
                    <a16:creationId xmlns:a16="http://schemas.microsoft.com/office/drawing/2014/main" id="{3BFCBD68-F611-2D4B-A350-565B4DED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764" y="2506109"/>
                <a:ext cx="1301184" cy="5349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9AAB8297-C014-A346-A047-FB304953A4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4247" y="2379187"/>
            <a:ext cx="691275" cy="724458"/>
          </a:xfrm>
          <a:prstGeom prst="rect">
            <a:avLst/>
          </a:prstGeom>
        </p:spPr>
      </p:pic>
      <p:sp>
        <p:nvSpPr>
          <p:cNvPr id="51" name="Text Box 93">
            <a:extLst>
              <a:ext uri="{FF2B5EF4-FFF2-40B4-BE49-F238E27FC236}">
                <a16:creationId xmlns:a16="http://schemas.microsoft.com/office/drawing/2014/main" id="{B5ECE0BB-3AC2-CF4C-95E8-BD28171F5315}"/>
              </a:ext>
            </a:extLst>
          </p:cNvPr>
          <p:cNvSpPr txBox="1"/>
          <p:nvPr/>
        </p:nvSpPr>
        <p:spPr>
          <a:xfrm>
            <a:off x="9316651" y="2093604"/>
            <a:ext cx="1701001" cy="297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Update Patient Records</a:t>
            </a:r>
            <a:endParaRPr lang="en-GB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93">
            <a:extLst>
              <a:ext uri="{FF2B5EF4-FFF2-40B4-BE49-F238E27FC236}">
                <a16:creationId xmlns:a16="http://schemas.microsoft.com/office/drawing/2014/main" id="{0F31CA66-4CF3-9541-A52E-142AD4334497}"/>
              </a:ext>
            </a:extLst>
          </p:cNvPr>
          <p:cNvSpPr txBox="1"/>
          <p:nvPr/>
        </p:nvSpPr>
        <p:spPr>
          <a:xfrm>
            <a:off x="9516593" y="3116459"/>
            <a:ext cx="1301116" cy="534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EHR</a:t>
            </a:r>
            <a:endParaRPr lang="en-GB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1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85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Learning Machines</vt:lpstr>
      <vt:lpstr>Different opportunities for ML in healthcare  </vt:lpstr>
      <vt:lpstr>Learning Machin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Mahed Abroshan</dc:creator>
  <cp:lastModifiedBy>Mahed Abroshan</cp:lastModifiedBy>
  <cp:revision>10</cp:revision>
  <cp:lastPrinted>2020-02-25T11:04:22Z</cp:lastPrinted>
  <dcterms:created xsi:type="dcterms:W3CDTF">2020-02-20T18:35:57Z</dcterms:created>
  <dcterms:modified xsi:type="dcterms:W3CDTF">2020-02-25T11:43:16Z</dcterms:modified>
</cp:coreProperties>
</file>