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A2004E-EA19-964B-A257-21A11596B65B}" v="79" dt="2024-06-06T07:31:33.1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757"/>
    <p:restoredTop sz="94663"/>
  </p:normalViewPr>
  <p:slideViewPr>
    <p:cSldViewPr snapToGrid="0">
      <p:cViewPr varScale="1">
        <p:scale>
          <a:sx n="42" d="100"/>
          <a:sy n="42" d="100"/>
        </p:scale>
        <p:origin x="192" y="1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Mannion" userId="b24a1612-a248-482a-8bc0-16e8567362d4" providerId="ADAL" clId="{F2A2004E-EA19-964B-A257-21A11596B65B}"/>
    <pc:docChg chg="custSel addSld modSld">
      <pc:chgData name="Daniel Mannion" userId="b24a1612-a248-482a-8bc0-16e8567362d4" providerId="ADAL" clId="{F2A2004E-EA19-964B-A257-21A11596B65B}" dt="2024-06-06T07:31:35.219" v="4" actId="21"/>
      <pc:docMkLst>
        <pc:docMk/>
      </pc:docMkLst>
      <pc:sldChg chg="addSp delSp modSp new mod">
        <pc:chgData name="Daniel Mannion" userId="b24a1612-a248-482a-8bc0-16e8567362d4" providerId="ADAL" clId="{F2A2004E-EA19-964B-A257-21A11596B65B}" dt="2024-06-06T07:31:35.219" v="4" actId="21"/>
        <pc:sldMkLst>
          <pc:docMk/>
          <pc:sldMk cId="266228991" sldId="263"/>
        </pc:sldMkLst>
        <pc:spChg chg="del">
          <ac:chgData name="Daniel Mannion" userId="b24a1612-a248-482a-8bc0-16e8567362d4" providerId="ADAL" clId="{F2A2004E-EA19-964B-A257-21A11596B65B}" dt="2024-06-06T07:31:26.444" v="2" actId="478"/>
          <ac:spMkLst>
            <pc:docMk/>
            <pc:sldMk cId="266228991" sldId="263"/>
            <ac:spMk id="2" creationId="{8C4023A8-5E5E-E91C-A5C9-4550913584AC}"/>
          </ac:spMkLst>
        </pc:spChg>
        <pc:spChg chg="del mod">
          <ac:chgData name="Daniel Mannion" userId="b24a1612-a248-482a-8bc0-16e8567362d4" providerId="ADAL" clId="{F2A2004E-EA19-964B-A257-21A11596B65B}" dt="2024-06-06T07:31:26.444" v="2" actId="478"/>
          <ac:spMkLst>
            <pc:docMk/>
            <pc:sldMk cId="266228991" sldId="263"/>
            <ac:spMk id="3" creationId="{FC150AF5-DE6E-5E6A-13E6-D52FE7DC0BA8}"/>
          </ac:spMkLst>
        </pc:spChg>
        <pc:picChg chg="add del mod">
          <ac:chgData name="Daniel Mannion" userId="b24a1612-a248-482a-8bc0-16e8567362d4" providerId="ADAL" clId="{F2A2004E-EA19-964B-A257-21A11596B65B}" dt="2024-06-06T07:31:35.219" v="4" actId="21"/>
          <ac:picMkLst>
            <pc:docMk/>
            <pc:sldMk cId="266228991" sldId="263"/>
            <ac:picMk id="4" creationId="{46C66D0C-F9BF-2FE6-C974-D8887EB9129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2CB97-74F4-034A-9919-0F8ED2A9B23E}" type="datetimeFigureOut">
              <a:rPr lang="en-US" smtClean="0"/>
              <a:t>6/6/24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DBD99-2E9D-AD4C-B825-9372D2C75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85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DBD99-2E9D-AD4C-B825-9372D2C754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40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DBD99-2E9D-AD4C-B825-9372D2C754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26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DBD99-2E9D-AD4C-B825-9372D2C754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94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DBD99-2E9D-AD4C-B825-9372D2C754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99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13DA2-BC83-3693-6C17-DF816D0CD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84171E-C72D-F31E-3B4A-F26519438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93A66-FCC9-9A42-68CC-5E10DA166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3859-FA7E-1F49-985C-6DC72712475A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F7D66-8D4E-3BFF-39D8-C79838418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D535C-184B-1500-C4D5-CD4A39AB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ECD9-5755-1840-B883-DBCACFE87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2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2159B-D90F-BC90-D20C-6CFD2CAC3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018B41-D907-F732-A358-A7CE41BB9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686D3-88F5-4360-825E-CCC6DC3DE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3859-FA7E-1F49-985C-6DC72712475A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9208D-2D9D-5595-97B3-BE06EFE69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05E6A-604D-F062-80BE-59554D63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ECD9-5755-1840-B883-DBCACFE87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77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B9595F-F3E9-B61A-FCEE-56190BC9E8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EA8D8-5304-59AC-CCF1-B22953E4F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A037C-6647-FD42-F753-C95251FCC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3859-FA7E-1F49-985C-6DC72712475A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D3B8F-5884-F050-67D4-60D55F87B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73A6E-9FAD-8622-6DFA-86EC75D43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ECD9-5755-1840-B883-DBCACFE87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041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D2033-CE3F-7232-A0E7-D7CBBA75B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C7F70-712A-1D69-2244-CF6627146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5CC73-7D78-CB62-70AD-F37A50588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3859-FA7E-1F49-985C-6DC72712475A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76449-DFAC-6658-8DAD-D4141A8A8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578C1-56D3-8442-3F3D-06904E414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ECD9-5755-1840-B883-DBCACFE87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89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02591-029C-7651-61F7-8476DD728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190A5-F1BC-54C8-1F2B-C2485FBF1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E60A8-FBAA-319F-333D-5A1C72AE2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3859-FA7E-1F49-985C-6DC72712475A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2C975-944F-77C1-AE8F-C11FFFCDB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AE0B5-581A-B0D2-0D74-F7466E170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ECD9-5755-1840-B883-DBCACFE87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53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A6C62-0278-DA74-C104-06D1614C7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28E88-AD1D-A93B-2276-0D69504DB5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A755B5-1789-65E6-AC64-58B55529B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E7AD8-7756-81DD-40B6-D6E04F8FD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3859-FA7E-1F49-985C-6DC72712475A}" type="datetimeFigureOut">
              <a:rPr lang="en-US" smtClean="0"/>
              <a:t>6/6/24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48033-7436-1D33-DFDA-579A6E8BA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02EFB-D542-6C7F-05CC-F6C67611A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ECD9-5755-1840-B883-DBCACFE87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86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952A5-4191-8CA1-6F4C-2B8EE13D6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CE70A-414E-7541-2341-8972CA48B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3233C-63F5-812E-8D65-123C92EA7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B75A23-BF1A-8C0E-FA97-67B98D0BE9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6B19C2-BF75-36B5-86FB-D96AAC2DEA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704CC5-8AC5-62E7-0BAB-3D4B3BC1E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3859-FA7E-1F49-985C-6DC72712475A}" type="datetimeFigureOut">
              <a:rPr lang="en-US" smtClean="0"/>
              <a:t>6/6/24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351B52-136B-E01A-EB13-934EF82CC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622261-F245-3ECF-2D06-DACF10EBB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ECD9-5755-1840-B883-DBCACFE87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0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42BCE-910C-23CC-4907-ABF6A4EC8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89CB4F-85F0-3E69-2E42-A552E2E7A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3859-FA7E-1F49-985C-6DC72712475A}" type="datetimeFigureOut">
              <a:rPr lang="en-US" smtClean="0"/>
              <a:t>6/6/24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9FFE4D-FD49-4FE1-FD76-31DD4A982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708BDB-2352-E3A5-B8D1-C37B578F2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ECD9-5755-1840-B883-DBCACFE87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48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6B0A1B-6A9E-6A06-06CB-E372657FE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3859-FA7E-1F49-985C-6DC72712475A}" type="datetimeFigureOut">
              <a:rPr lang="en-US" smtClean="0"/>
              <a:t>6/6/24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BB8110-F081-01D4-0A9D-F1415A3C9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D74C4-C41D-DAEE-74BF-BB24B793F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ECD9-5755-1840-B883-DBCACFE87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15322-FB70-5A31-1C5D-C55F259DC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33FDC-E6F5-D294-8286-8E1607910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EDAB9-E6D5-5945-A12D-2A6875F94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A7400-6CF3-4CCA-58B6-8744D502A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3859-FA7E-1F49-985C-6DC72712475A}" type="datetimeFigureOut">
              <a:rPr lang="en-US" smtClean="0"/>
              <a:t>6/6/24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8392A-BFFA-EED8-FA9F-0962F8197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BE9E18-3F6E-5F38-3AA7-B2A923B92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ECD9-5755-1840-B883-DBCACFE87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04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D60BF-ECD0-CA93-E4A2-37CD6AA71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62A4E3-0C43-B28C-4B03-B8AC3FCD31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0AB9FD-E0A5-71BA-F232-64F8BDD86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E486D-22FA-52EC-7391-948B0B5B6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3859-FA7E-1F49-985C-6DC72712475A}" type="datetimeFigureOut">
              <a:rPr lang="en-US" smtClean="0"/>
              <a:t>6/6/24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B2BDE-A6F2-3364-B86A-1C83D751A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44A0F-4829-60B1-D9DD-1F674E531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ECD9-5755-1840-B883-DBCACFE87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58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8DF2A8-D3E1-8036-E32D-15DC962A4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60C3C-F9E4-7DBB-7085-8CDE78192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02909-767F-7001-F32A-C573FC85C7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833859-FA7E-1F49-985C-6DC72712475A}" type="datetimeFigureOut">
              <a:rPr lang="en-US" smtClean="0"/>
              <a:t>6/6/24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564A9-6B70-495C-96DA-45B3D65A6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1B24D-1C8C-A178-6438-1CCB1F321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5BECD9-5755-1840-B883-DBCACFE87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48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AE4EF-228B-201E-DBF6-278D23B68F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Arduino Workshop</a:t>
            </a:r>
          </a:p>
        </p:txBody>
      </p:sp>
    </p:spTree>
    <p:extLst>
      <p:ext uri="{BB962C8B-B14F-4D97-AF65-F5344CB8AC3E}">
        <p14:creationId xmlns:p14="http://schemas.microsoft.com/office/powerpoint/2010/main" val="757272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AA246-FCC0-5BC0-C575-2D3A9C2C1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4A639-1972-93DC-72C4-B7EF22B31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/>
              <a:t>Simple activity to teach basic Arduino programming in 1-2hr workshop. 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More advanced activity that could take up an afternoon.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929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CAB6AC7-C710-6F38-3CC4-AF9BB3A1EA43}"/>
              </a:ext>
            </a:extLst>
          </p:cNvPr>
          <p:cNvSpPr txBox="1"/>
          <p:nvPr/>
        </p:nvSpPr>
        <p:spPr>
          <a:xfrm>
            <a:off x="815824" y="503211"/>
            <a:ext cx="5485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Setup (</a:t>
            </a:r>
            <a:r>
              <a:rPr lang="en-US" sz="2400" b="1" dirty="0"/>
              <a:t>Short workshop</a:t>
            </a:r>
            <a:r>
              <a:rPr lang="en-US" sz="2400" dirty="0"/>
              <a:t>) : Safe cracking!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D3C6909-4381-C0FE-AE42-A860240DFF1E}"/>
              </a:ext>
            </a:extLst>
          </p:cNvPr>
          <p:cNvGrpSpPr/>
          <p:nvPr/>
        </p:nvGrpSpPr>
        <p:grpSpPr>
          <a:xfrm>
            <a:off x="4656114" y="1154998"/>
            <a:ext cx="6907428" cy="5083937"/>
            <a:chOff x="5449329" y="1011778"/>
            <a:chExt cx="6907428" cy="508393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5AE1B28-8E54-5A1E-6D7C-12D777605A7B}"/>
                </a:ext>
              </a:extLst>
            </p:cNvPr>
            <p:cNvSpPr/>
            <p:nvPr/>
          </p:nvSpPr>
          <p:spPr>
            <a:xfrm>
              <a:off x="5449330" y="1383957"/>
              <a:ext cx="6907427" cy="4711758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DFC6E5B-8E2B-323E-D9DF-6221D2D39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31819" y="1697246"/>
              <a:ext cx="4584700" cy="2514600"/>
            </a:xfrm>
            <a:prstGeom prst="rect">
              <a:avLst/>
            </a:prstGeom>
          </p:spPr>
        </p:pic>
        <p:sp>
          <p:nvSpPr>
            <p:cNvPr id="8" name="Oval Callout 7">
              <a:extLst>
                <a:ext uri="{FF2B5EF4-FFF2-40B4-BE49-F238E27FC236}">
                  <a16:creationId xmlns:a16="http://schemas.microsoft.com/office/drawing/2014/main" id="{74A3234C-42B9-4E5B-31F7-3B1F0DC09AD8}"/>
                </a:ext>
              </a:extLst>
            </p:cNvPr>
            <p:cNvSpPr/>
            <p:nvPr/>
          </p:nvSpPr>
          <p:spPr>
            <a:xfrm>
              <a:off x="9098165" y="1835675"/>
              <a:ext cx="3093835" cy="1519417"/>
            </a:xfrm>
            <a:prstGeom prst="wedgeEllipseCallout">
              <a:avLst/>
            </a:prstGeom>
            <a:solidFill>
              <a:srgbClr val="FFFFFF">
                <a:alpha val="54118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FF14963-07BF-7B97-9B15-06E0CD81346A}"/>
                </a:ext>
              </a:extLst>
            </p:cNvPr>
            <p:cNvSpPr txBox="1"/>
            <p:nvPr/>
          </p:nvSpPr>
          <p:spPr>
            <a:xfrm>
              <a:off x="9487759" y="2031216"/>
              <a:ext cx="247824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”Enter password: “</a:t>
              </a:r>
            </a:p>
            <a:p>
              <a:r>
                <a:rPr lang="en-US" dirty="0"/>
                <a:t>”Password Incorrect...”</a:t>
              </a:r>
            </a:p>
            <a:p>
              <a:r>
                <a:rPr lang="en-US" dirty="0"/>
                <a:t>“Password Correct!”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A441E24-CFA0-005A-742B-9811A0DCC6B7}"/>
                </a:ext>
              </a:extLst>
            </p:cNvPr>
            <p:cNvSpPr/>
            <p:nvPr/>
          </p:nvSpPr>
          <p:spPr>
            <a:xfrm>
              <a:off x="5449329" y="1011778"/>
              <a:ext cx="1520985" cy="3693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CF46328-2123-9AB5-8FA8-F6B06CBC77A5}"/>
                </a:ext>
              </a:extLst>
            </p:cNvPr>
            <p:cNvGrpSpPr/>
            <p:nvPr/>
          </p:nvGrpSpPr>
          <p:grpSpPr>
            <a:xfrm>
              <a:off x="5899502" y="4407387"/>
              <a:ext cx="4417017" cy="1177872"/>
              <a:chOff x="2092271" y="449450"/>
              <a:chExt cx="4417017" cy="1177872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23A8357-9618-CF86-86D0-C7F97F48AAB7}"/>
                  </a:ext>
                </a:extLst>
              </p:cNvPr>
              <p:cNvSpPr/>
              <p:nvPr/>
            </p:nvSpPr>
            <p:spPr>
              <a:xfrm>
                <a:off x="2092271" y="449451"/>
                <a:ext cx="4417017" cy="1177871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1" name="Picture 2" descr="Momentary Off-(On) Push Button Switch 16mm 3A SPST Red Black Blue Green  Yellow | eBay">
                <a:extLst>
                  <a:ext uri="{FF2B5EF4-FFF2-40B4-BE49-F238E27FC236}">
                    <a16:creationId xmlns:a16="http://schemas.microsoft.com/office/drawing/2014/main" id="{19DED49C-FE4E-37F4-5D18-D2F4C8DA01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4313" b="67683"/>
              <a:stretch/>
            </p:blipFill>
            <p:spPr bwMode="auto">
              <a:xfrm>
                <a:off x="2330578" y="712391"/>
                <a:ext cx="720000" cy="6519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4" descr="Momentary Off-(On) Push Button Switch 16mm 3A SPST Red Black Blue Green  Yellow | eBay">
                <a:extLst>
                  <a:ext uri="{FF2B5EF4-FFF2-40B4-BE49-F238E27FC236}">
                    <a16:creationId xmlns:a16="http://schemas.microsoft.com/office/drawing/2014/main" id="{B6F778D6-E189-66C1-0D38-06FB5DF34A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399" r="25913" b="67683"/>
              <a:stretch/>
            </p:blipFill>
            <p:spPr bwMode="auto">
              <a:xfrm>
                <a:off x="3347634" y="644381"/>
                <a:ext cx="795105" cy="72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6" descr="Momentary Off-(On) Push Button Switch 16mm 3A SPST Red Black Blue Green  Yellow | eBay">
                <a:extLst>
                  <a:ext uri="{FF2B5EF4-FFF2-40B4-BE49-F238E27FC236}">
                    <a16:creationId xmlns:a16="http://schemas.microsoft.com/office/drawing/2014/main" id="{4DC1CA47-A248-72B7-455D-4C22F94CCA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299" t="34125" r="16177" b="33559"/>
              <a:stretch/>
            </p:blipFill>
            <p:spPr bwMode="auto">
              <a:xfrm>
                <a:off x="4439795" y="685464"/>
                <a:ext cx="724616" cy="72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6" descr="Momentary Off-(On) Push Button Switch 16mm 3A SPST Red Black Blue Green  Yellow | eBay">
                <a:extLst>
                  <a:ext uri="{FF2B5EF4-FFF2-40B4-BE49-F238E27FC236}">
                    <a16:creationId xmlns:a16="http://schemas.microsoft.com/office/drawing/2014/main" id="{3DA92210-D337-C849-8536-C993348A44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511" t="34125" r="51394" b="33559"/>
              <a:stretch/>
            </p:blipFill>
            <p:spPr bwMode="auto">
              <a:xfrm>
                <a:off x="5461467" y="685464"/>
                <a:ext cx="871049" cy="72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9F2FE2E-9146-6DB0-0AAE-28D9EF0027B8}"/>
                  </a:ext>
                </a:extLst>
              </p:cNvPr>
              <p:cNvSpPr txBox="1"/>
              <p:nvPr/>
            </p:nvSpPr>
            <p:spPr>
              <a:xfrm>
                <a:off x="2177150" y="449450"/>
                <a:ext cx="10929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Switches</a:t>
                </a:r>
              </a:p>
            </p:txBody>
          </p:sp>
        </p:grpSp>
        <p:pic>
          <p:nvPicPr>
            <p:cNvPr id="17" name="Graphic 16" descr="Right pointing backhand index with solid fill">
              <a:extLst>
                <a:ext uri="{FF2B5EF4-FFF2-40B4-BE49-F238E27FC236}">
                  <a16:creationId xmlns:a16="http://schemas.microsoft.com/office/drawing/2014/main" id="{095D0CCA-1B28-1AA3-A55E-F3D61E43CA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9312651">
              <a:off x="5958355" y="4996589"/>
              <a:ext cx="914400" cy="9144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66DE21A-770D-9CCD-B8AF-BAA91255F8B9}"/>
                </a:ext>
              </a:extLst>
            </p:cNvPr>
            <p:cNvSpPr txBox="1"/>
            <p:nvPr/>
          </p:nvSpPr>
          <p:spPr>
            <a:xfrm>
              <a:off x="5449330" y="1016926"/>
              <a:ext cx="12371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The ”Safe”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462C0C0-FB45-261D-D270-A621A3D9FFFE}"/>
              </a:ext>
            </a:extLst>
          </p:cNvPr>
          <p:cNvSpPr txBox="1"/>
          <p:nvPr/>
        </p:nvSpPr>
        <p:spPr>
          <a:xfrm>
            <a:off x="6361650" y="1116652"/>
            <a:ext cx="282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Already built for students</a:t>
            </a:r>
          </a:p>
        </p:txBody>
      </p:sp>
    </p:spTree>
    <p:extLst>
      <p:ext uri="{BB962C8B-B14F-4D97-AF65-F5344CB8AC3E}">
        <p14:creationId xmlns:p14="http://schemas.microsoft.com/office/powerpoint/2010/main" val="3422499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11AE24-882A-15E3-4017-D5AD9C790E50}"/>
              </a:ext>
            </a:extLst>
          </p:cNvPr>
          <p:cNvSpPr/>
          <p:nvPr/>
        </p:nvSpPr>
        <p:spPr>
          <a:xfrm>
            <a:off x="485720" y="1506384"/>
            <a:ext cx="3944398" cy="471175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Arduino | DroneBot Workshop">
            <a:extLst>
              <a:ext uri="{FF2B5EF4-FFF2-40B4-BE49-F238E27FC236}">
                <a16:creationId xmlns:a16="http://schemas.microsoft.com/office/drawing/2014/main" id="{BE942B8C-15AB-7FF8-CB14-58B568C9D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201260" y="3442067"/>
            <a:ext cx="2365789" cy="167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AB6AC7-C710-6F38-3CC4-AF9BB3A1EA43}"/>
              </a:ext>
            </a:extLst>
          </p:cNvPr>
          <p:cNvSpPr txBox="1"/>
          <p:nvPr/>
        </p:nvSpPr>
        <p:spPr>
          <a:xfrm>
            <a:off x="815824" y="503211"/>
            <a:ext cx="5485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Setup (</a:t>
            </a:r>
            <a:r>
              <a:rPr lang="en-US" sz="2400" b="1" dirty="0"/>
              <a:t>Short workshop</a:t>
            </a:r>
            <a:r>
              <a:rPr lang="en-US" sz="2400" dirty="0"/>
              <a:t>) : Safe cracking!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D3C6909-4381-C0FE-AE42-A860240DFF1E}"/>
              </a:ext>
            </a:extLst>
          </p:cNvPr>
          <p:cNvGrpSpPr/>
          <p:nvPr/>
        </p:nvGrpSpPr>
        <p:grpSpPr>
          <a:xfrm>
            <a:off x="4656115" y="1154998"/>
            <a:ext cx="6907427" cy="5083937"/>
            <a:chOff x="5449330" y="1011778"/>
            <a:chExt cx="6907427" cy="508393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5AE1B28-8E54-5A1E-6D7C-12D777605A7B}"/>
                </a:ext>
              </a:extLst>
            </p:cNvPr>
            <p:cNvSpPr/>
            <p:nvPr/>
          </p:nvSpPr>
          <p:spPr>
            <a:xfrm>
              <a:off x="5449330" y="1383957"/>
              <a:ext cx="6907427" cy="4711758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DFC6E5B-8E2B-323E-D9DF-6221D2D39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31819" y="1697246"/>
              <a:ext cx="4584700" cy="2514600"/>
            </a:xfrm>
            <a:prstGeom prst="rect">
              <a:avLst/>
            </a:prstGeom>
          </p:spPr>
        </p:pic>
        <p:sp>
          <p:nvSpPr>
            <p:cNvPr id="8" name="Oval Callout 7">
              <a:extLst>
                <a:ext uri="{FF2B5EF4-FFF2-40B4-BE49-F238E27FC236}">
                  <a16:creationId xmlns:a16="http://schemas.microsoft.com/office/drawing/2014/main" id="{74A3234C-42B9-4E5B-31F7-3B1F0DC09AD8}"/>
                </a:ext>
              </a:extLst>
            </p:cNvPr>
            <p:cNvSpPr/>
            <p:nvPr/>
          </p:nvSpPr>
          <p:spPr>
            <a:xfrm>
              <a:off x="9098165" y="1835675"/>
              <a:ext cx="3093835" cy="1519417"/>
            </a:xfrm>
            <a:prstGeom prst="wedgeEllipseCallout">
              <a:avLst/>
            </a:prstGeom>
            <a:solidFill>
              <a:srgbClr val="FFFFFF">
                <a:alpha val="54118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FF14963-07BF-7B97-9B15-06E0CD81346A}"/>
                </a:ext>
              </a:extLst>
            </p:cNvPr>
            <p:cNvSpPr txBox="1"/>
            <p:nvPr/>
          </p:nvSpPr>
          <p:spPr>
            <a:xfrm>
              <a:off x="9487759" y="2031216"/>
              <a:ext cx="247824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”Enter password: “</a:t>
              </a:r>
            </a:p>
            <a:p>
              <a:r>
                <a:rPr lang="en-US" dirty="0"/>
                <a:t>”Password Incorrect...”</a:t>
              </a:r>
            </a:p>
            <a:p>
              <a:r>
                <a:rPr lang="en-US" dirty="0"/>
                <a:t>“Password Correct!”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A441E24-CFA0-005A-742B-9811A0DCC6B7}"/>
                </a:ext>
              </a:extLst>
            </p:cNvPr>
            <p:cNvSpPr/>
            <p:nvPr/>
          </p:nvSpPr>
          <p:spPr>
            <a:xfrm>
              <a:off x="5449330" y="1011778"/>
              <a:ext cx="1520986" cy="3693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CF46328-2123-9AB5-8FA8-F6B06CBC77A5}"/>
                </a:ext>
              </a:extLst>
            </p:cNvPr>
            <p:cNvGrpSpPr/>
            <p:nvPr/>
          </p:nvGrpSpPr>
          <p:grpSpPr>
            <a:xfrm>
              <a:off x="5899502" y="4407387"/>
              <a:ext cx="4417017" cy="1177872"/>
              <a:chOff x="2092271" y="449450"/>
              <a:chExt cx="4417017" cy="1177872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23A8357-9618-CF86-86D0-C7F97F48AAB7}"/>
                  </a:ext>
                </a:extLst>
              </p:cNvPr>
              <p:cNvSpPr/>
              <p:nvPr/>
            </p:nvSpPr>
            <p:spPr>
              <a:xfrm>
                <a:off x="2092271" y="449451"/>
                <a:ext cx="4417017" cy="1177871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1" name="Picture 2" descr="Momentary Off-(On) Push Button Switch 16mm 3A SPST Red Black Blue Green  Yellow | eBay">
                <a:extLst>
                  <a:ext uri="{FF2B5EF4-FFF2-40B4-BE49-F238E27FC236}">
                    <a16:creationId xmlns:a16="http://schemas.microsoft.com/office/drawing/2014/main" id="{19DED49C-FE4E-37F4-5D18-D2F4C8DA01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4313" b="67683"/>
              <a:stretch/>
            </p:blipFill>
            <p:spPr bwMode="auto">
              <a:xfrm>
                <a:off x="2330578" y="712391"/>
                <a:ext cx="720000" cy="6519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4" descr="Momentary Off-(On) Push Button Switch 16mm 3A SPST Red Black Blue Green  Yellow | eBay">
                <a:extLst>
                  <a:ext uri="{FF2B5EF4-FFF2-40B4-BE49-F238E27FC236}">
                    <a16:creationId xmlns:a16="http://schemas.microsoft.com/office/drawing/2014/main" id="{B6F778D6-E189-66C1-0D38-06FB5DF34A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399" r="25913" b="67683"/>
              <a:stretch/>
            </p:blipFill>
            <p:spPr bwMode="auto">
              <a:xfrm>
                <a:off x="3347634" y="644381"/>
                <a:ext cx="795105" cy="72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6" descr="Momentary Off-(On) Push Button Switch 16mm 3A SPST Red Black Blue Green  Yellow | eBay">
                <a:extLst>
                  <a:ext uri="{FF2B5EF4-FFF2-40B4-BE49-F238E27FC236}">
                    <a16:creationId xmlns:a16="http://schemas.microsoft.com/office/drawing/2014/main" id="{4DC1CA47-A248-72B7-455D-4C22F94CCA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299" t="34125" r="16177" b="33559"/>
              <a:stretch/>
            </p:blipFill>
            <p:spPr bwMode="auto">
              <a:xfrm>
                <a:off x="4439795" y="685464"/>
                <a:ext cx="724616" cy="72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6" descr="Momentary Off-(On) Push Button Switch 16mm 3A SPST Red Black Blue Green  Yellow | eBay">
                <a:extLst>
                  <a:ext uri="{FF2B5EF4-FFF2-40B4-BE49-F238E27FC236}">
                    <a16:creationId xmlns:a16="http://schemas.microsoft.com/office/drawing/2014/main" id="{3DA92210-D337-C849-8536-C993348A44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511" t="34125" r="51394" b="33559"/>
              <a:stretch/>
            </p:blipFill>
            <p:spPr bwMode="auto">
              <a:xfrm>
                <a:off x="5461467" y="685464"/>
                <a:ext cx="871049" cy="72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9F2FE2E-9146-6DB0-0AAE-28D9EF0027B8}"/>
                  </a:ext>
                </a:extLst>
              </p:cNvPr>
              <p:cNvSpPr txBox="1"/>
              <p:nvPr/>
            </p:nvSpPr>
            <p:spPr>
              <a:xfrm>
                <a:off x="2177150" y="449450"/>
                <a:ext cx="10929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Switches</a:t>
                </a:r>
              </a:p>
            </p:txBody>
          </p:sp>
        </p:grpSp>
        <p:pic>
          <p:nvPicPr>
            <p:cNvPr id="17" name="Graphic 16" descr="Right pointing backhand index with solid fill">
              <a:extLst>
                <a:ext uri="{FF2B5EF4-FFF2-40B4-BE49-F238E27FC236}">
                  <a16:creationId xmlns:a16="http://schemas.microsoft.com/office/drawing/2014/main" id="{095D0CCA-1B28-1AA3-A55E-F3D61E43CA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9312651">
              <a:off x="5958355" y="4996589"/>
              <a:ext cx="914400" cy="9144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66DE21A-770D-9CCD-B8AF-BAA91255F8B9}"/>
                </a:ext>
              </a:extLst>
            </p:cNvPr>
            <p:cNvSpPr txBox="1"/>
            <p:nvPr/>
          </p:nvSpPr>
          <p:spPr>
            <a:xfrm>
              <a:off x="5449330" y="1016926"/>
              <a:ext cx="1705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The ”Safe”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7D4A5997-BC04-1B4C-AF06-963F0C9B3303}"/>
              </a:ext>
            </a:extLst>
          </p:cNvPr>
          <p:cNvSpPr/>
          <p:nvPr/>
        </p:nvSpPr>
        <p:spPr>
          <a:xfrm>
            <a:off x="485719" y="1134205"/>
            <a:ext cx="1520986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C951A6-D800-86AA-1298-4EDE3A5C3A3D}"/>
              </a:ext>
            </a:extLst>
          </p:cNvPr>
          <p:cNvSpPr txBox="1"/>
          <p:nvPr/>
        </p:nvSpPr>
        <p:spPr>
          <a:xfrm>
            <a:off x="485719" y="1139353"/>
            <a:ext cx="1705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”Cracker”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BE65045E-5B06-04C9-CA62-26DA68363333}"/>
              </a:ext>
            </a:extLst>
          </p:cNvPr>
          <p:cNvSpPr/>
          <p:nvPr/>
        </p:nvSpPr>
        <p:spPr>
          <a:xfrm>
            <a:off x="3260035" y="4800600"/>
            <a:ext cx="2146852" cy="228600"/>
          </a:xfrm>
          <a:custGeom>
            <a:avLst/>
            <a:gdLst>
              <a:gd name="connsiteX0" fmla="*/ 0 w 2146852"/>
              <a:gd name="connsiteY0" fmla="*/ 0 h 228600"/>
              <a:gd name="connsiteX1" fmla="*/ 695739 w 2146852"/>
              <a:gd name="connsiteY1" fmla="*/ 0 h 228600"/>
              <a:gd name="connsiteX2" fmla="*/ 1639956 w 2146852"/>
              <a:gd name="connsiteY2" fmla="*/ 0 h 228600"/>
              <a:gd name="connsiteX3" fmla="*/ 1639956 w 2146852"/>
              <a:gd name="connsiteY3" fmla="*/ 228600 h 228600"/>
              <a:gd name="connsiteX4" fmla="*/ 1639956 w 2146852"/>
              <a:gd name="connsiteY4" fmla="*/ 228600 h 228600"/>
              <a:gd name="connsiteX5" fmla="*/ 2146852 w 2146852"/>
              <a:gd name="connsiteY5" fmla="*/ 2286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6852" h="228600">
                <a:moveTo>
                  <a:pt x="0" y="0"/>
                </a:moveTo>
                <a:lnTo>
                  <a:pt x="695739" y="0"/>
                </a:lnTo>
                <a:lnTo>
                  <a:pt x="1639956" y="0"/>
                </a:lnTo>
                <a:lnTo>
                  <a:pt x="1639956" y="228600"/>
                </a:lnTo>
                <a:lnTo>
                  <a:pt x="1639956" y="228600"/>
                </a:lnTo>
                <a:lnTo>
                  <a:pt x="2146852" y="228600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83BE6233-1ADC-08A8-2E36-8314A8B46341}"/>
              </a:ext>
            </a:extLst>
          </p:cNvPr>
          <p:cNvSpPr/>
          <p:nvPr/>
        </p:nvSpPr>
        <p:spPr>
          <a:xfrm>
            <a:off x="3200400" y="4452730"/>
            <a:ext cx="3170583" cy="506896"/>
          </a:xfrm>
          <a:custGeom>
            <a:avLst/>
            <a:gdLst>
              <a:gd name="connsiteX0" fmla="*/ 3170583 w 3170583"/>
              <a:gd name="connsiteY0" fmla="*/ 506896 h 506896"/>
              <a:gd name="connsiteX1" fmla="*/ 3170583 w 3170583"/>
              <a:gd name="connsiteY1" fmla="*/ 0 h 506896"/>
              <a:gd name="connsiteX2" fmla="*/ 0 w 3170583"/>
              <a:gd name="connsiteY2" fmla="*/ 0 h 506896"/>
              <a:gd name="connsiteX3" fmla="*/ 0 w 3170583"/>
              <a:gd name="connsiteY3" fmla="*/ 89453 h 506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0583" h="506896">
                <a:moveTo>
                  <a:pt x="3170583" y="506896"/>
                </a:moveTo>
                <a:lnTo>
                  <a:pt x="3170583" y="0"/>
                </a:lnTo>
                <a:lnTo>
                  <a:pt x="0" y="0"/>
                </a:lnTo>
                <a:lnTo>
                  <a:pt x="0" y="89453"/>
                </a:lnTo>
              </a:path>
            </a:pathLst>
          </a:cu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CF024D43-5818-5E16-C344-1BAD70FD3439}"/>
              </a:ext>
            </a:extLst>
          </p:cNvPr>
          <p:cNvSpPr/>
          <p:nvPr/>
        </p:nvSpPr>
        <p:spPr>
          <a:xfrm>
            <a:off x="3160643" y="4273826"/>
            <a:ext cx="4333461" cy="715617"/>
          </a:xfrm>
          <a:custGeom>
            <a:avLst/>
            <a:gdLst>
              <a:gd name="connsiteX0" fmla="*/ 4333461 w 4333461"/>
              <a:gd name="connsiteY0" fmla="*/ 715617 h 715617"/>
              <a:gd name="connsiteX1" fmla="*/ 4154557 w 4333461"/>
              <a:gd name="connsiteY1" fmla="*/ 715617 h 715617"/>
              <a:gd name="connsiteX2" fmla="*/ 4154557 w 4333461"/>
              <a:gd name="connsiteY2" fmla="*/ 159026 h 715617"/>
              <a:gd name="connsiteX3" fmla="*/ 4005470 w 4333461"/>
              <a:gd name="connsiteY3" fmla="*/ 159026 h 715617"/>
              <a:gd name="connsiteX4" fmla="*/ 3419061 w 4333461"/>
              <a:gd name="connsiteY4" fmla="*/ 159026 h 715617"/>
              <a:gd name="connsiteX5" fmla="*/ 3419061 w 4333461"/>
              <a:gd name="connsiteY5" fmla="*/ 0 h 715617"/>
              <a:gd name="connsiteX6" fmla="*/ 0 w 4333461"/>
              <a:gd name="connsiteY6" fmla="*/ 0 h 715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3461" h="715617">
                <a:moveTo>
                  <a:pt x="4333461" y="715617"/>
                </a:moveTo>
                <a:lnTo>
                  <a:pt x="4154557" y="715617"/>
                </a:lnTo>
                <a:lnTo>
                  <a:pt x="4154557" y="159026"/>
                </a:lnTo>
                <a:lnTo>
                  <a:pt x="4005470" y="159026"/>
                </a:lnTo>
                <a:lnTo>
                  <a:pt x="3419061" y="159026"/>
                </a:lnTo>
                <a:lnTo>
                  <a:pt x="3419061" y="0"/>
                </a:lnTo>
                <a:lnTo>
                  <a:pt x="0" y="0"/>
                </a:ln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AEE1BCF8-7A0B-A017-F0A7-34D680D0095A}"/>
              </a:ext>
            </a:extLst>
          </p:cNvPr>
          <p:cNvSpPr/>
          <p:nvPr/>
        </p:nvSpPr>
        <p:spPr>
          <a:xfrm>
            <a:off x="3220278" y="4015409"/>
            <a:ext cx="5436705" cy="1003852"/>
          </a:xfrm>
          <a:custGeom>
            <a:avLst/>
            <a:gdLst>
              <a:gd name="connsiteX0" fmla="*/ 5436705 w 5436705"/>
              <a:gd name="connsiteY0" fmla="*/ 1003852 h 1003852"/>
              <a:gd name="connsiteX1" fmla="*/ 5188226 w 5436705"/>
              <a:gd name="connsiteY1" fmla="*/ 1003852 h 1003852"/>
              <a:gd name="connsiteX2" fmla="*/ 5188226 w 5436705"/>
              <a:gd name="connsiteY2" fmla="*/ 407504 h 1003852"/>
              <a:gd name="connsiteX3" fmla="*/ 4253948 w 5436705"/>
              <a:gd name="connsiteY3" fmla="*/ 407504 h 1003852"/>
              <a:gd name="connsiteX4" fmla="*/ 4253948 w 5436705"/>
              <a:gd name="connsiteY4" fmla="*/ 228600 h 1003852"/>
              <a:gd name="connsiteX5" fmla="*/ 3687418 w 5436705"/>
              <a:gd name="connsiteY5" fmla="*/ 228600 h 1003852"/>
              <a:gd name="connsiteX6" fmla="*/ 3687418 w 5436705"/>
              <a:gd name="connsiteY6" fmla="*/ 0 h 1003852"/>
              <a:gd name="connsiteX7" fmla="*/ 0 w 5436705"/>
              <a:gd name="connsiteY7" fmla="*/ 0 h 1003852"/>
              <a:gd name="connsiteX8" fmla="*/ 0 w 5436705"/>
              <a:gd name="connsiteY8" fmla="*/ 159026 h 10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36705" h="1003852">
                <a:moveTo>
                  <a:pt x="5436705" y="1003852"/>
                </a:moveTo>
                <a:lnTo>
                  <a:pt x="5188226" y="1003852"/>
                </a:lnTo>
                <a:lnTo>
                  <a:pt x="5188226" y="407504"/>
                </a:lnTo>
                <a:lnTo>
                  <a:pt x="4253948" y="407504"/>
                </a:lnTo>
                <a:lnTo>
                  <a:pt x="4253948" y="228600"/>
                </a:lnTo>
                <a:lnTo>
                  <a:pt x="3687418" y="228600"/>
                </a:lnTo>
                <a:lnTo>
                  <a:pt x="3687418" y="0"/>
                </a:lnTo>
                <a:lnTo>
                  <a:pt x="0" y="0"/>
                </a:lnTo>
                <a:lnTo>
                  <a:pt x="0" y="159026"/>
                </a:ln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136C15-2044-A999-6E53-2FC543583635}"/>
              </a:ext>
            </a:extLst>
          </p:cNvPr>
          <p:cNvSpPr txBox="1"/>
          <p:nvPr/>
        </p:nvSpPr>
        <p:spPr>
          <a:xfrm>
            <a:off x="661086" y="1658588"/>
            <a:ext cx="3649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Aim: Write code to crack the safe</a:t>
            </a:r>
          </a:p>
          <a:p>
            <a:r>
              <a:rPr lang="en-US" dirty="0"/>
              <a:t>Learning </a:t>
            </a:r>
            <a:r>
              <a:rPr lang="en-US" dirty="0" err="1"/>
              <a:t>Objs</a:t>
            </a:r>
            <a:r>
              <a:rPr lang="en-US" dirty="0"/>
              <a:t>: Basic Arduino wiring, Programming (variables, if/else, logic, digital IO pins)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D83D2B-A60B-ED4B-6433-3A94D9D5658D}"/>
              </a:ext>
            </a:extLst>
          </p:cNvPr>
          <p:cNvSpPr txBox="1"/>
          <p:nvPr/>
        </p:nvSpPr>
        <p:spPr>
          <a:xfrm>
            <a:off x="6361650" y="1116652"/>
            <a:ext cx="282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Already built for students</a:t>
            </a:r>
          </a:p>
        </p:txBody>
      </p:sp>
    </p:spTree>
    <p:extLst>
      <p:ext uri="{BB962C8B-B14F-4D97-AF65-F5344CB8AC3E}">
        <p14:creationId xmlns:p14="http://schemas.microsoft.com/office/powerpoint/2010/main" val="4148835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CAB6AC7-C710-6F38-3CC4-AF9BB3A1EA43}"/>
              </a:ext>
            </a:extLst>
          </p:cNvPr>
          <p:cNvSpPr txBox="1"/>
          <p:nvPr/>
        </p:nvSpPr>
        <p:spPr>
          <a:xfrm>
            <a:off x="815824" y="503211"/>
            <a:ext cx="5424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Setup (</a:t>
            </a:r>
            <a:r>
              <a:rPr lang="en-US" sz="2400" b="1" dirty="0"/>
              <a:t>Long workshop</a:t>
            </a:r>
            <a:r>
              <a:rPr lang="en-US" sz="2400" dirty="0"/>
              <a:t>) : Build the safe!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D3C6909-4381-C0FE-AE42-A860240DFF1E}"/>
              </a:ext>
            </a:extLst>
          </p:cNvPr>
          <p:cNvGrpSpPr/>
          <p:nvPr/>
        </p:nvGrpSpPr>
        <p:grpSpPr>
          <a:xfrm>
            <a:off x="4656115" y="1154998"/>
            <a:ext cx="6907427" cy="5083937"/>
            <a:chOff x="5449330" y="1011778"/>
            <a:chExt cx="6907427" cy="508393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5AE1B28-8E54-5A1E-6D7C-12D777605A7B}"/>
                </a:ext>
              </a:extLst>
            </p:cNvPr>
            <p:cNvSpPr/>
            <p:nvPr/>
          </p:nvSpPr>
          <p:spPr>
            <a:xfrm>
              <a:off x="5449330" y="1383957"/>
              <a:ext cx="6907427" cy="4711758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DFC6E5B-8E2B-323E-D9DF-6221D2D39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31819" y="1697246"/>
              <a:ext cx="4584700" cy="2514600"/>
            </a:xfrm>
            <a:prstGeom prst="rect">
              <a:avLst/>
            </a:prstGeom>
          </p:spPr>
        </p:pic>
        <p:sp>
          <p:nvSpPr>
            <p:cNvPr id="8" name="Oval Callout 7">
              <a:extLst>
                <a:ext uri="{FF2B5EF4-FFF2-40B4-BE49-F238E27FC236}">
                  <a16:creationId xmlns:a16="http://schemas.microsoft.com/office/drawing/2014/main" id="{74A3234C-42B9-4E5B-31F7-3B1F0DC09AD8}"/>
                </a:ext>
              </a:extLst>
            </p:cNvPr>
            <p:cNvSpPr/>
            <p:nvPr/>
          </p:nvSpPr>
          <p:spPr>
            <a:xfrm>
              <a:off x="9098165" y="1835675"/>
              <a:ext cx="3093835" cy="1519417"/>
            </a:xfrm>
            <a:prstGeom prst="wedgeEllipseCallout">
              <a:avLst/>
            </a:prstGeom>
            <a:solidFill>
              <a:srgbClr val="FFFFFF">
                <a:alpha val="54118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FF14963-07BF-7B97-9B15-06E0CD81346A}"/>
                </a:ext>
              </a:extLst>
            </p:cNvPr>
            <p:cNvSpPr txBox="1"/>
            <p:nvPr/>
          </p:nvSpPr>
          <p:spPr>
            <a:xfrm>
              <a:off x="9487759" y="2031216"/>
              <a:ext cx="247824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”Enter password: “</a:t>
              </a:r>
            </a:p>
            <a:p>
              <a:r>
                <a:rPr lang="en-US" dirty="0"/>
                <a:t>”Password Incorrect...”</a:t>
              </a:r>
            </a:p>
            <a:p>
              <a:r>
                <a:rPr lang="en-US" dirty="0"/>
                <a:t>“Password Correct!”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A441E24-CFA0-005A-742B-9811A0DCC6B7}"/>
                </a:ext>
              </a:extLst>
            </p:cNvPr>
            <p:cNvSpPr/>
            <p:nvPr/>
          </p:nvSpPr>
          <p:spPr>
            <a:xfrm>
              <a:off x="5449330" y="1011778"/>
              <a:ext cx="1520986" cy="3693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CF46328-2123-9AB5-8FA8-F6B06CBC77A5}"/>
                </a:ext>
              </a:extLst>
            </p:cNvPr>
            <p:cNvGrpSpPr/>
            <p:nvPr/>
          </p:nvGrpSpPr>
          <p:grpSpPr>
            <a:xfrm>
              <a:off x="5899502" y="4407387"/>
              <a:ext cx="4417017" cy="1177872"/>
              <a:chOff x="2092271" y="449450"/>
              <a:chExt cx="4417017" cy="1177872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23A8357-9618-CF86-86D0-C7F97F48AAB7}"/>
                  </a:ext>
                </a:extLst>
              </p:cNvPr>
              <p:cNvSpPr/>
              <p:nvPr/>
            </p:nvSpPr>
            <p:spPr>
              <a:xfrm>
                <a:off x="2092271" y="449451"/>
                <a:ext cx="4417017" cy="1177871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1" name="Picture 2" descr="Momentary Off-(On) Push Button Switch 16mm 3A SPST Red Black Blue Green  Yellow | eBay">
                <a:extLst>
                  <a:ext uri="{FF2B5EF4-FFF2-40B4-BE49-F238E27FC236}">
                    <a16:creationId xmlns:a16="http://schemas.microsoft.com/office/drawing/2014/main" id="{19DED49C-FE4E-37F4-5D18-D2F4C8DA01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4313" b="67683"/>
              <a:stretch/>
            </p:blipFill>
            <p:spPr bwMode="auto">
              <a:xfrm>
                <a:off x="2330578" y="712391"/>
                <a:ext cx="720000" cy="6519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4" descr="Momentary Off-(On) Push Button Switch 16mm 3A SPST Red Black Blue Green  Yellow | eBay">
                <a:extLst>
                  <a:ext uri="{FF2B5EF4-FFF2-40B4-BE49-F238E27FC236}">
                    <a16:creationId xmlns:a16="http://schemas.microsoft.com/office/drawing/2014/main" id="{B6F778D6-E189-66C1-0D38-06FB5DF34A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399" r="25913" b="67683"/>
              <a:stretch/>
            </p:blipFill>
            <p:spPr bwMode="auto">
              <a:xfrm>
                <a:off x="3347634" y="644381"/>
                <a:ext cx="795105" cy="72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6" descr="Momentary Off-(On) Push Button Switch 16mm 3A SPST Red Black Blue Green  Yellow | eBay">
                <a:extLst>
                  <a:ext uri="{FF2B5EF4-FFF2-40B4-BE49-F238E27FC236}">
                    <a16:creationId xmlns:a16="http://schemas.microsoft.com/office/drawing/2014/main" id="{4DC1CA47-A248-72B7-455D-4C22F94CCA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299" t="34125" r="16177" b="33559"/>
              <a:stretch/>
            </p:blipFill>
            <p:spPr bwMode="auto">
              <a:xfrm>
                <a:off x="4439795" y="685464"/>
                <a:ext cx="724616" cy="72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6" descr="Momentary Off-(On) Push Button Switch 16mm 3A SPST Red Black Blue Green  Yellow | eBay">
                <a:extLst>
                  <a:ext uri="{FF2B5EF4-FFF2-40B4-BE49-F238E27FC236}">
                    <a16:creationId xmlns:a16="http://schemas.microsoft.com/office/drawing/2014/main" id="{3DA92210-D337-C849-8536-C993348A44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511" t="34125" r="51394" b="33559"/>
              <a:stretch/>
            </p:blipFill>
            <p:spPr bwMode="auto">
              <a:xfrm>
                <a:off x="5461467" y="685464"/>
                <a:ext cx="871049" cy="72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9F2FE2E-9146-6DB0-0AAE-28D9EF0027B8}"/>
                  </a:ext>
                </a:extLst>
              </p:cNvPr>
              <p:cNvSpPr txBox="1"/>
              <p:nvPr/>
            </p:nvSpPr>
            <p:spPr>
              <a:xfrm>
                <a:off x="2177150" y="449450"/>
                <a:ext cx="10929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Switches</a:t>
                </a:r>
              </a:p>
            </p:txBody>
          </p:sp>
        </p:grpSp>
        <p:pic>
          <p:nvPicPr>
            <p:cNvPr id="17" name="Graphic 16" descr="Right pointing backhand index with solid fill">
              <a:extLst>
                <a:ext uri="{FF2B5EF4-FFF2-40B4-BE49-F238E27FC236}">
                  <a16:creationId xmlns:a16="http://schemas.microsoft.com/office/drawing/2014/main" id="{095D0CCA-1B28-1AA3-A55E-F3D61E43CA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9312651">
              <a:off x="5958355" y="4996589"/>
              <a:ext cx="914400" cy="9144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66DE21A-770D-9CCD-B8AF-BAA91255F8B9}"/>
                </a:ext>
              </a:extLst>
            </p:cNvPr>
            <p:cNvSpPr txBox="1"/>
            <p:nvPr/>
          </p:nvSpPr>
          <p:spPr>
            <a:xfrm>
              <a:off x="5449330" y="1016926"/>
              <a:ext cx="1705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The ”Safe”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67136C15-2044-A999-6E53-2FC543583635}"/>
              </a:ext>
            </a:extLst>
          </p:cNvPr>
          <p:cNvSpPr txBox="1"/>
          <p:nvPr/>
        </p:nvSpPr>
        <p:spPr>
          <a:xfrm>
            <a:off x="761602" y="1084892"/>
            <a:ext cx="36496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Aim: Write code to crack the safe</a:t>
            </a:r>
          </a:p>
          <a:p>
            <a:r>
              <a:rPr lang="en-US" dirty="0"/>
              <a:t>Learning </a:t>
            </a:r>
            <a:r>
              <a:rPr lang="en-US" dirty="0" err="1"/>
              <a:t>Objs</a:t>
            </a:r>
            <a:r>
              <a:rPr lang="en-US" dirty="0"/>
              <a:t>: </a:t>
            </a:r>
          </a:p>
          <a:p>
            <a:pPr marL="285750" indent="-285750">
              <a:buFontTx/>
              <a:buChar char="-"/>
            </a:pPr>
            <a:r>
              <a:rPr lang="en-US" dirty="0"/>
              <a:t>More advanced Arduino wiring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Programming (variables, if/else, logic, digital IO pins)</a:t>
            </a:r>
          </a:p>
          <a:p>
            <a:pPr marL="285750" indent="-285750">
              <a:buFontTx/>
              <a:buChar char="-"/>
            </a:pPr>
            <a:r>
              <a:rPr lang="en-US" dirty="0"/>
              <a:t>finite state machines</a:t>
            </a:r>
          </a:p>
          <a:p>
            <a:pPr marL="285750" indent="-285750">
              <a:buFontTx/>
              <a:buChar char="-"/>
            </a:pPr>
            <a:r>
              <a:rPr lang="en-US" dirty="0"/>
              <a:t>Using LCD screens</a:t>
            </a:r>
          </a:p>
        </p:txBody>
      </p:sp>
    </p:spTree>
    <p:extLst>
      <p:ext uri="{BB962C8B-B14F-4D97-AF65-F5344CB8AC3E}">
        <p14:creationId xmlns:p14="http://schemas.microsoft.com/office/powerpoint/2010/main" val="2709150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FF97A-D0E1-E4DD-8ED2-AE80432B4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Costings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644D31-90A7-7909-7121-312C8C24E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050055"/>
              </p:ext>
            </p:extLst>
          </p:nvPr>
        </p:nvGraphicFramePr>
        <p:xfrm>
          <a:off x="711201" y="1690688"/>
          <a:ext cx="8127999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3030657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1170159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50790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per kit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75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Arduino Boards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377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LCD 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6-9 (Depending on supplier)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6-9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10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Buttons (x4)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05949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C5995B2-687A-0210-9A7D-782692880736}"/>
              </a:ext>
            </a:extLst>
          </p:cNvPr>
          <p:cNvSpPr txBox="1"/>
          <p:nvPr/>
        </p:nvSpPr>
        <p:spPr>
          <a:xfrm>
            <a:off x="5300133" y="3776134"/>
            <a:ext cx="385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Total cost approx. (£50-£60) per kit. </a:t>
            </a:r>
          </a:p>
        </p:txBody>
      </p:sp>
    </p:spTree>
    <p:extLst>
      <p:ext uri="{BB962C8B-B14F-4D97-AF65-F5344CB8AC3E}">
        <p14:creationId xmlns:p14="http://schemas.microsoft.com/office/powerpoint/2010/main" val="2806992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228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0A0B400-F630-45E6-BF22-C3045C205CC1}"/>
              </a:ext>
            </a:extLst>
          </p:cNvPr>
          <p:cNvGrpSpPr/>
          <p:nvPr/>
        </p:nvGrpSpPr>
        <p:grpSpPr>
          <a:xfrm>
            <a:off x="2092271" y="449450"/>
            <a:ext cx="4417017" cy="1177872"/>
            <a:chOff x="2092271" y="449450"/>
            <a:chExt cx="4417017" cy="117787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255B18D-0CB4-7D97-F824-DFE327E1F2A5}"/>
                </a:ext>
              </a:extLst>
            </p:cNvPr>
            <p:cNvSpPr/>
            <p:nvPr/>
          </p:nvSpPr>
          <p:spPr>
            <a:xfrm>
              <a:off x="2092271" y="449451"/>
              <a:ext cx="4417017" cy="1177871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50" name="Picture 2" descr="Momentary Off-(On) Push Button Switch 16mm 3A SPST Red Black Blue Green  Yellow | eBay">
              <a:extLst>
                <a:ext uri="{FF2B5EF4-FFF2-40B4-BE49-F238E27FC236}">
                  <a16:creationId xmlns:a16="http://schemas.microsoft.com/office/drawing/2014/main" id="{645D390D-5057-1B07-C3D0-55EFB2F769C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4313" b="67683"/>
            <a:stretch/>
          </p:blipFill>
          <p:spPr bwMode="auto">
            <a:xfrm>
              <a:off x="2330578" y="712391"/>
              <a:ext cx="720000" cy="651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Momentary Off-(On) Push Button Switch 16mm 3A SPST Red Black Blue Green  Yellow | eBay">
              <a:extLst>
                <a:ext uri="{FF2B5EF4-FFF2-40B4-BE49-F238E27FC236}">
                  <a16:creationId xmlns:a16="http://schemas.microsoft.com/office/drawing/2014/main" id="{2A2FBAC3-762A-C908-B29C-5B59490528E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399" r="25913" b="67683"/>
            <a:stretch/>
          </p:blipFill>
          <p:spPr bwMode="auto">
            <a:xfrm>
              <a:off x="3347634" y="644381"/>
              <a:ext cx="795105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Momentary Off-(On) Push Button Switch 16mm 3A SPST Red Black Blue Green  Yellow | eBay">
              <a:extLst>
                <a:ext uri="{FF2B5EF4-FFF2-40B4-BE49-F238E27FC236}">
                  <a16:creationId xmlns:a16="http://schemas.microsoft.com/office/drawing/2014/main" id="{3316510E-A3BE-BD9F-B3E0-E8974582E7E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299" t="34125" r="16177" b="33559"/>
            <a:stretch/>
          </p:blipFill>
          <p:spPr bwMode="auto">
            <a:xfrm>
              <a:off x="4439795" y="685464"/>
              <a:ext cx="724616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6" descr="Momentary Off-(On) Push Button Switch 16mm 3A SPST Red Black Blue Green  Yellow | eBay">
              <a:extLst>
                <a:ext uri="{FF2B5EF4-FFF2-40B4-BE49-F238E27FC236}">
                  <a16:creationId xmlns:a16="http://schemas.microsoft.com/office/drawing/2014/main" id="{E72F1DD3-70AF-ACCC-C431-C7AC7F2646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11" t="34125" r="51394" b="33559"/>
            <a:stretch/>
          </p:blipFill>
          <p:spPr bwMode="auto">
            <a:xfrm>
              <a:off x="5461467" y="685464"/>
              <a:ext cx="871049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873BA3-6014-E70E-3DBE-80C91BBD33CA}"/>
                </a:ext>
              </a:extLst>
            </p:cNvPr>
            <p:cNvSpPr txBox="1"/>
            <p:nvPr/>
          </p:nvSpPr>
          <p:spPr>
            <a:xfrm>
              <a:off x="2177150" y="449450"/>
              <a:ext cx="1092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Switches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0552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228</Words>
  <Application>Microsoft Macintosh PowerPoint</Application>
  <PresentationFormat>Widescreen</PresentationFormat>
  <Paragraphs>52</Paragraphs>
  <Slides>8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Arduino Workshop</vt:lpstr>
      <vt:lpstr>Aims</vt:lpstr>
      <vt:lpstr>PowerPoint Presentation</vt:lpstr>
      <vt:lpstr>PowerPoint Presentation</vt:lpstr>
      <vt:lpstr>PowerPoint Presentation</vt:lpstr>
      <vt:lpstr>Costings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Workshop</dc:title>
  <dc:creator>Daniel Mannion</dc:creator>
  <cp:lastModifiedBy>Daniel Mannion</cp:lastModifiedBy>
  <cp:revision>1</cp:revision>
  <dcterms:created xsi:type="dcterms:W3CDTF">2024-05-14T07:53:22Z</dcterms:created>
  <dcterms:modified xsi:type="dcterms:W3CDTF">2024-06-06T07:31:49Z</dcterms:modified>
</cp:coreProperties>
</file>