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421" r:id="rId5"/>
  </p:sldIdLst>
  <p:sldSz cx="21383625" cy="30275213"/>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1652878"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330575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49586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661150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8264384"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9917261"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11570136"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13223014"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552" userDrawn="1">
          <p15:clr>
            <a:srgbClr val="A4A3A4"/>
          </p15:clr>
        </p15:guide>
        <p15:guide id="2" orient="horz" pos="1613" userDrawn="1">
          <p15:clr>
            <a:srgbClr val="A4A3A4"/>
          </p15:clr>
        </p15:guide>
        <p15:guide id="3" orient="horz" pos="4538" userDrawn="1">
          <p15:clr>
            <a:srgbClr val="A4A3A4"/>
          </p15:clr>
        </p15:guide>
        <p15:guide id="4" orient="horz" pos="4143" userDrawn="1">
          <p15:clr>
            <a:srgbClr val="A4A3A4"/>
          </p15:clr>
        </p15:guide>
        <p15:guide id="5" pos="9167" userDrawn="1">
          <p15:clr>
            <a:srgbClr val="A4A3A4"/>
          </p15:clr>
        </p15:guide>
        <p15:guide id="6" pos="635" userDrawn="1">
          <p15:clr>
            <a:srgbClr val="A4A3A4"/>
          </p15:clr>
        </p15:guide>
        <p15:guide id="7" pos="12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DFF"/>
    <a:srgbClr val="00FFFF"/>
    <a:srgbClr val="66FFCC"/>
    <a:srgbClr val="3DF5A2"/>
    <a:srgbClr val="CCFF99"/>
    <a:srgbClr val="00FF40"/>
    <a:srgbClr val="E0F27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72C66-2BC6-44B8-938E-1B547A8FE202}" v="10" dt="2019-01-03T16:57:03.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8889" autoAdjust="0"/>
  </p:normalViewPr>
  <p:slideViewPr>
    <p:cSldViewPr>
      <p:cViewPr>
        <p:scale>
          <a:sx n="30" d="100"/>
          <a:sy n="30" d="100"/>
        </p:scale>
        <p:origin x="1012" y="16"/>
      </p:cViewPr>
      <p:guideLst>
        <p:guide orient="horz" pos="16552"/>
        <p:guide orient="horz" pos="1613"/>
        <p:guide orient="horz" pos="4538"/>
        <p:guide orient="horz" pos="4143"/>
        <p:guide pos="9167"/>
        <p:guide pos="635"/>
        <p:guide pos="12840"/>
      </p:guideLst>
    </p:cSldViewPr>
  </p:slideViewPr>
  <p:outlineViewPr>
    <p:cViewPr>
      <p:scale>
        <a:sx n="33" d="100"/>
        <a:sy n="33" d="100"/>
      </p:scale>
      <p:origin x="0" y="-772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1"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1"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19/03/2019</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9" y="4722814"/>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1"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1"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extLst>
      <p:ext uri="{BB962C8B-B14F-4D97-AF65-F5344CB8AC3E}">
        <p14:creationId xmlns:p14="http://schemas.microsoft.com/office/powerpoint/2010/main" val="694913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339" kern="1200">
        <a:solidFill>
          <a:schemeClr val="tx1"/>
        </a:solidFill>
        <a:latin typeface="+mn-lt"/>
        <a:ea typeface="+mn-ea"/>
        <a:cs typeface="+mn-cs"/>
      </a:defRPr>
    </a:lvl1pPr>
    <a:lvl2pPr marL="1652878" algn="l" rtl="0" eaLnBrk="0" fontAlgn="base" hangingPunct="0">
      <a:spcBef>
        <a:spcPct val="30000"/>
      </a:spcBef>
      <a:spcAft>
        <a:spcPct val="0"/>
      </a:spcAft>
      <a:defRPr sz="4339" kern="1200">
        <a:solidFill>
          <a:schemeClr val="tx1"/>
        </a:solidFill>
        <a:latin typeface="+mn-lt"/>
        <a:ea typeface="+mn-ea"/>
        <a:cs typeface="+mn-cs"/>
      </a:defRPr>
    </a:lvl2pPr>
    <a:lvl3pPr marL="3305753" algn="l" rtl="0" eaLnBrk="0" fontAlgn="base" hangingPunct="0">
      <a:spcBef>
        <a:spcPct val="30000"/>
      </a:spcBef>
      <a:spcAft>
        <a:spcPct val="0"/>
      </a:spcAft>
      <a:defRPr sz="4339" kern="1200">
        <a:solidFill>
          <a:schemeClr val="tx1"/>
        </a:solidFill>
        <a:latin typeface="+mn-lt"/>
        <a:ea typeface="+mn-ea"/>
        <a:cs typeface="+mn-cs"/>
      </a:defRPr>
    </a:lvl3pPr>
    <a:lvl4pPr marL="4958631" algn="l" rtl="0" eaLnBrk="0" fontAlgn="base" hangingPunct="0">
      <a:spcBef>
        <a:spcPct val="30000"/>
      </a:spcBef>
      <a:spcAft>
        <a:spcPct val="0"/>
      </a:spcAft>
      <a:defRPr sz="4339" kern="1200">
        <a:solidFill>
          <a:schemeClr val="tx1"/>
        </a:solidFill>
        <a:latin typeface="+mn-lt"/>
        <a:ea typeface="+mn-ea"/>
        <a:cs typeface="+mn-cs"/>
      </a:defRPr>
    </a:lvl4pPr>
    <a:lvl5pPr marL="6611506" algn="l" rtl="0" eaLnBrk="0" fontAlgn="base" hangingPunct="0">
      <a:spcBef>
        <a:spcPct val="30000"/>
      </a:spcBef>
      <a:spcAft>
        <a:spcPct val="0"/>
      </a:spcAft>
      <a:defRPr sz="4339" kern="1200">
        <a:solidFill>
          <a:schemeClr val="tx1"/>
        </a:solidFill>
        <a:latin typeface="+mn-lt"/>
        <a:ea typeface="+mn-ea"/>
        <a:cs typeface="+mn-cs"/>
      </a:defRPr>
    </a:lvl5pPr>
    <a:lvl6pPr marL="8264384" algn="l" defTabSz="3305753" rtl="0" eaLnBrk="1" latinLnBrk="0" hangingPunct="1">
      <a:defRPr sz="4339" kern="1200">
        <a:solidFill>
          <a:schemeClr val="tx1"/>
        </a:solidFill>
        <a:latin typeface="+mn-lt"/>
        <a:ea typeface="+mn-ea"/>
        <a:cs typeface="+mn-cs"/>
      </a:defRPr>
    </a:lvl6pPr>
    <a:lvl7pPr marL="9917261" algn="l" defTabSz="3305753" rtl="0" eaLnBrk="1" latinLnBrk="0" hangingPunct="1">
      <a:defRPr sz="4339" kern="1200">
        <a:solidFill>
          <a:schemeClr val="tx1"/>
        </a:solidFill>
        <a:latin typeface="+mn-lt"/>
        <a:ea typeface="+mn-ea"/>
        <a:cs typeface="+mn-cs"/>
      </a:defRPr>
    </a:lvl7pPr>
    <a:lvl8pPr marL="11570136" algn="l" defTabSz="3305753" rtl="0" eaLnBrk="1" latinLnBrk="0" hangingPunct="1">
      <a:defRPr sz="4339" kern="1200">
        <a:solidFill>
          <a:schemeClr val="tx1"/>
        </a:solidFill>
        <a:latin typeface="+mn-lt"/>
        <a:ea typeface="+mn-ea"/>
        <a:cs typeface="+mn-cs"/>
      </a:defRPr>
    </a:lvl8pPr>
    <a:lvl9pPr marL="13223014" algn="l" defTabSz="3305753" rtl="0" eaLnBrk="1" latinLnBrk="0" hangingPunct="1">
      <a:defRPr sz="433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no content">
    <p:bg>
      <p:bgRef idx="1001">
        <a:schemeClr val="bg1"/>
      </p:bgRef>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F904751-9EE1-4DB6-B09E-77626C669030}"/>
              </a:ext>
            </a:extLst>
          </p:cNvPr>
          <p:cNvSpPr>
            <a:spLocks noGrp="1"/>
          </p:cNvSpPr>
          <p:nvPr>
            <p:ph type="pic" sz="quarter" idx="17" hasCustomPrompt="1"/>
          </p:nvPr>
        </p:nvSpPr>
        <p:spPr>
          <a:xfrm>
            <a:off x="17216803" y="5917675"/>
            <a:ext cx="3087272" cy="1353531"/>
          </a:xfrm>
        </p:spPr>
        <p:txBody>
          <a:bodyPr/>
          <a:lstStyle>
            <a:lvl1pPr>
              <a:defRPr sz="3398" b="0"/>
            </a:lvl1pPr>
          </a:lstStyle>
          <a:p>
            <a:pPr lvl="0"/>
            <a:r>
              <a:rPr lang="en-US" noProof="0" dirty="0"/>
              <a:t>Click icon to add logo</a:t>
            </a:r>
            <a:endParaRPr lang="en-GB" noProof="0" dirty="0"/>
          </a:p>
        </p:txBody>
      </p:sp>
      <p:sp>
        <p:nvSpPr>
          <p:cNvPr id="14" name="Picture Placeholder 12">
            <a:extLst>
              <a:ext uri="{FF2B5EF4-FFF2-40B4-BE49-F238E27FC236}">
                <a16:creationId xmlns:a16="http://schemas.microsoft.com/office/drawing/2014/main" id="{22F065E0-AB54-4AB9-A84A-377510BEBAE0}"/>
              </a:ext>
            </a:extLst>
          </p:cNvPr>
          <p:cNvSpPr>
            <a:spLocks noGrp="1"/>
          </p:cNvSpPr>
          <p:nvPr>
            <p:ph type="pic" sz="quarter" idx="18" hasCustomPrompt="1"/>
          </p:nvPr>
        </p:nvSpPr>
        <p:spPr>
          <a:xfrm>
            <a:off x="17216803" y="3992481"/>
            <a:ext cx="3035934" cy="1353601"/>
          </a:xfrm>
        </p:spPr>
        <p:txBody>
          <a:bodyPr/>
          <a:lstStyle>
            <a:lvl1pPr>
              <a:defRPr sz="3398" b="0"/>
            </a:lvl1pPr>
          </a:lstStyle>
          <a:p>
            <a:pPr lvl="0"/>
            <a:r>
              <a:rPr lang="en-US" noProof="0" dirty="0"/>
              <a:t>Click icon to add logo</a:t>
            </a:r>
            <a:endParaRPr lang="en-GB" noProof="0" dirty="0"/>
          </a:p>
        </p:txBody>
      </p:sp>
      <p:sp>
        <p:nvSpPr>
          <p:cNvPr id="18" name="Picture Placeholder 12">
            <a:extLst>
              <a:ext uri="{FF2B5EF4-FFF2-40B4-BE49-F238E27FC236}">
                <a16:creationId xmlns:a16="http://schemas.microsoft.com/office/drawing/2014/main" id="{CE1BB0E8-CE9E-4142-B79B-7973A1270ACF}"/>
              </a:ext>
            </a:extLst>
          </p:cNvPr>
          <p:cNvSpPr>
            <a:spLocks noGrp="1"/>
          </p:cNvSpPr>
          <p:nvPr>
            <p:ph type="pic" sz="quarter" idx="20" hasCustomPrompt="1"/>
          </p:nvPr>
        </p:nvSpPr>
        <p:spPr>
          <a:xfrm>
            <a:off x="17216803" y="7842801"/>
            <a:ext cx="3087272" cy="1353531"/>
          </a:xfrm>
        </p:spPr>
        <p:txBody>
          <a:bodyPr/>
          <a:lstStyle>
            <a:lvl1pPr>
              <a:defRPr sz="3398" b="0"/>
            </a:lvl1pPr>
          </a:lstStyle>
          <a:p>
            <a:pPr lvl="0"/>
            <a:r>
              <a:rPr lang="en-US" noProof="0" dirty="0"/>
              <a:t>Click icon to add logo</a:t>
            </a:r>
            <a:endParaRPr lang="en-GB" noProof="0" dirty="0"/>
          </a:p>
        </p:txBody>
      </p:sp>
    </p:spTree>
    <p:extLst>
      <p:ext uri="{BB962C8B-B14F-4D97-AF65-F5344CB8AC3E}">
        <p14:creationId xmlns:p14="http://schemas.microsoft.com/office/powerpoint/2010/main" val="239762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1009784" y="2541627"/>
            <a:ext cx="19364060" cy="275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title style</a:t>
            </a:r>
            <a:endParaRPr lang="en-GB" altLang="en-US" dirty="0"/>
          </a:p>
        </p:txBody>
      </p:sp>
      <p:sp>
        <p:nvSpPr>
          <p:cNvPr id="9" name="Text Placeholder 2">
            <a:extLst>
              <a:ext uri="{FF2B5EF4-FFF2-40B4-BE49-F238E27FC236}">
                <a16:creationId xmlns:a16="http://schemas.microsoft.com/office/drawing/2014/main" id="{34455644-C1FD-42B3-BDFA-124BA5B4642F}"/>
              </a:ext>
            </a:extLst>
          </p:cNvPr>
          <p:cNvSpPr>
            <a:spLocks noGrp="1"/>
          </p:cNvSpPr>
          <p:nvPr>
            <p:ph type="body" idx="1"/>
          </p:nvPr>
        </p:nvSpPr>
        <p:spPr>
          <a:xfrm>
            <a:off x="1009783" y="6197836"/>
            <a:ext cx="8694420" cy="16147909"/>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Tree>
  </p:cSld>
  <p:clrMap bg1="lt1" tx1="dk1" bg2="lt2" tx2="dk2" accent1="accent1" accent2="accent2" accent3="accent3" accent4="accent4" accent5="accent5" accent6="accent6" hlink="hlink" folHlink="folHlink"/>
  <p:sldLayoutIdLst>
    <p:sldLayoutId id="2147483987" r:id="rId1"/>
  </p:sldLayoutIdLst>
  <p:hf hdr="0"/>
  <p:txStyles>
    <p:titleStyle>
      <a:lvl1pPr algn="l" rtl="0" eaLnBrk="0" fontAlgn="base" hangingPunct="0">
        <a:lnSpc>
          <a:spcPct val="85000"/>
        </a:lnSpc>
        <a:spcBef>
          <a:spcPct val="0"/>
        </a:spcBef>
        <a:spcAft>
          <a:spcPct val="0"/>
        </a:spcAft>
        <a:defRPr sz="4205" b="1" kern="1200">
          <a:solidFill>
            <a:schemeClr val="tx1"/>
          </a:solidFill>
          <a:latin typeface="+mj-lt"/>
          <a:ea typeface="+mj-ea"/>
          <a:cs typeface="+mj-cs"/>
        </a:defRPr>
      </a:lvl1pPr>
      <a:lvl2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5pPr>
      <a:lvl6pPr marL="915463" algn="l" rtl="0" fontAlgn="base">
        <a:lnSpc>
          <a:spcPct val="85000"/>
        </a:lnSpc>
        <a:spcBef>
          <a:spcPct val="0"/>
        </a:spcBef>
        <a:spcAft>
          <a:spcPct val="0"/>
        </a:spcAft>
        <a:defRPr sz="4205" b="1">
          <a:solidFill>
            <a:schemeClr val="tx1"/>
          </a:solidFill>
          <a:latin typeface="Arial" panose="020B0604020202020204" pitchFamily="34" charset="0"/>
        </a:defRPr>
      </a:lvl6pPr>
      <a:lvl7pPr marL="1830927" algn="l" rtl="0" fontAlgn="base">
        <a:lnSpc>
          <a:spcPct val="85000"/>
        </a:lnSpc>
        <a:spcBef>
          <a:spcPct val="0"/>
        </a:spcBef>
        <a:spcAft>
          <a:spcPct val="0"/>
        </a:spcAft>
        <a:defRPr sz="4205" b="1">
          <a:solidFill>
            <a:schemeClr val="tx1"/>
          </a:solidFill>
          <a:latin typeface="Arial" panose="020B0604020202020204" pitchFamily="34" charset="0"/>
        </a:defRPr>
      </a:lvl7pPr>
      <a:lvl8pPr marL="2746389" algn="l" rtl="0" fontAlgn="base">
        <a:lnSpc>
          <a:spcPct val="85000"/>
        </a:lnSpc>
        <a:spcBef>
          <a:spcPct val="0"/>
        </a:spcBef>
        <a:spcAft>
          <a:spcPct val="0"/>
        </a:spcAft>
        <a:defRPr sz="4205" b="1">
          <a:solidFill>
            <a:schemeClr val="tx1"/>
          </a:solidFill>
          <a:latin typeface="Arial" panose="020B0604020202020204" pitchFamily="34" charset="0"/>
        </a:defRPr>
      </a:lvl8pPr>
      <a:lvl9pPr marL="3661852" algn="l" rtl="0" fontAlgn="base">
        <a:lnSpc>
          <a:spcPct val="85000"/>
        </a:lnSpc>
        <a:spcBef>
          <a:spcPct val="0"/>
        </a:spcBef>
        <a:spcAft>
          <a:spcPct val="0"/>
        </a:spcAft>
        <a:defRPr sz="4205" b="1">
          <a:solidFill>
            <a:schemeClr val="tx1"/>
          </a:solidFill>
          <a:latin typeface="Arial" panose="020B0604020202020204" pitchFamily="34" charset="0"/>
        </a:defRPr>
      </a:lvl9pPr>
    </p:titleStyle>
    <p:bodyStyle>
      <a:lvl1pPr algn="l" rtl="0" eaLnBrk="0" fontAlgn="base" hangingPunct="0">
        <a:spcBef>
          <a:spcPct val="0"/>
        </a:spcBef>
        <a:spcAft>
          <a:spcPct val="0"/>
        </a:spcAft>
        <a:buFont typeface="Arial" panose="020B0604020202020204" pitchFamily="34" charset="0"/>
        <a:defRPr sz="4205" b="1" kern="120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4205" kern="1200">
          <a:solidFill>
            <a:schemeClr val="tx1"/>
          </a:solidFill>
          <a:latin typeface="+mn-lt"/>
          <a:ea typeface="+mn-ea"/>
          <a:cs typeface="+mn-cs"/>
        </a:defRPr>
      </a:lvl2pPr>
      <a:lvl3pPr marL="864605"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3pPr>
      <a:lvl4pPr marL="1729207"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4pPr>
      <a:lvl5pPr marL="2593812"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5pPr>
      <a:lvl6pPr marL="3460017" indent="-504587" algn="l" defTabSz="1830927"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021" indent="-504587" algn="l" defTabSz="1830927"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5973" indent="-457731" algn="l" defTabSz="1830927"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436" indent="-457731" algn="l" defTabSz="1830927"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p:bodyStyle>
    <p:otherStyle>
      <a:defPPr>
        <a:defRPr lang="en-US"/>
      </a:defPPr>
      <a:lvl1pPr marL="0" algn="l" defTabSz="1830927" rtl="0" eaLnBrk="1" latinLnBrk="0" hangingPunct="1">
        <a:defRPr sz="3605" kern="1200">
          <a:solidFill>
            <a:schemeClr val="tx1"/>
          </a:solidFill>
          <a:latin typeface="+mn-lt"/>
          <a:ea typeface="+mn-ea"/>
          <a:cs typeface="+mn-cs"/>
        </a:defRPr>
      </a:lvl1pPr>
      <a:lvl2pPr marL="915463" algn="l" defTabSz="1830927" rtl="0" eaLnBrk="1" latinLnBrk="0" hangingPunct="1">
        <a:defRPr sz="3605" kern="1200">
          <a:solidFill>
            <a:schemeClr val="tx1"/>
          </a:solidFill>
          <a:latin typeface="+mn-lt"/>
          <a:ea typeface="+mn-ea"/>
          <a:cs typeface="+mn-cs"/>
        </a:defRPr>
      </a:lvl2pPr>
      <a:lvl3pPr marL="1830927" algn="l" defTabSz="1830927" rtl="0" eaLnBrk="1" latinLnBrk="0" hangingPunct="1">
        <a:defRPr sz="3605" kern="1200">
          <a:solidFill>
            <a:schemeClr val="tx1"/>
          </a:solidFill>
          <a:latin typeface="+mn-lt"/>
          <a:ea typeface="+mn-ea"/>
          <a:cs typeface="+mn-cs"/>
        </a:defRPr>
      </a:lvl3pPr>
      <a:lvl4pPr marL="2746389" algn="l" defTabSz="1830927" rtl="0" eaLnBrk="1" latinLnBrk="0" hangingPunct="1">
        <a:defRPr sz="3605" kern="1200">
          <a:solidFill>
            <a:schemeClr val="tx1"/>
          </a:solidFill>
          <a:latin typeface="+mn-lt"/>
          <a:ea typeface="+mn-ea"/>
          <a:cs typeface="+mn-cs"/>
        </a:defRPr>
      </a:lvl4pPr>
      <a:lvl5pPr marL="3661852" algn="l" defTabSz="1830927" rtl="0" eaLnBrk="1" latinLnBrk="0" hangingPunct="1">
        <a:defRPr sz="3605" kern="1200">
          <a:solidFill>
            <a:schemeClr val="tx1"/>
          </a:solidFill>
          <a:latin typeface="+mn-lt"/>
          <a:ea typeface="+mn-ea"/>
          <a:cs typeface="+mn-cs"/>
        </a:defRPr>
      </a:lvl5pPr>
      <a:lvl6pPr marL="4577315" algn="l" defTabSz="1830927" rtl="0" eaLnBrk="1" latinLnBrk="0" hangingPunct="1">
        <a:defRPr sz="3605" kern="1200">
          <a:solidFill>
            <a:schemeClr val="tx1"/>
          </a:solidFill>
          <a:latin typeface="+mn-lt"/>
          <a:ea typeface="+mn-ea"/>
          <a:cs typeface="+mn-cs"/>
        </a:defRPr>
      </a:lvl6pPr>
      <a:lvl7pPr marL="5492779" algn="l" defTabSz="1830927" rtl="0" eaLnBrk="1" latinLnBrk="0" hangingPunct="1">
        <a:defRPr sz="3605" kern="1200">
          <a:solidFill>
            <a:schemeClr val="tx1"/>
          </a:solidFill>
          <a:latin typeface="+mn-lt"/>
          <a:ea typeface="+mn-ea"/>
          <a:cs typeface="+mn-cs"/>
        </a:defRPr>
      </a:lvl7pPr>
      <a:lvl8pPr marL="6408241" algn="l" defTabSz="1830927" rtl="0" eaLnBrk="1" latinLnBrk="0" hangingPunct="1">
        <a:defRPr sz="3605" kern="1200">
          <a:solidFill>
            <a:schemeClr val="tx1"/>
          </a:solidFill>
          <a:latin typeface="+mn-lt"/>
          <a:ea typeface="+mn-ea"/>
          <a:cs typeface="+mn-cs"/>
        </a:defRPr>
      </a:lvl8pPr>
      <a:lvl9pPr marL="7323704" algn="l" defTabSz="1830927" rtl="0" eaLnBrk="1" latinLnBrk="0" hangingPunct="1">
        <a:defRPr sz="36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lan-turing-institute/the-turing-way" TargetMode="External"/><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1E3837F-4831-4565-A55A-A95D3AB77A5A}"/>
              </a:ext>
            </a:extLst>
          </p:cNvPr>
          <p:cNvGrpSpPr/>
          <p:nvPr/>
        </p:nvGrpSpPr>
        <p:grpSpPr>
          <a:xfrm>
            <a:off x="3209925" y="-1508"/>
            <a:ext cx="18173700" cy="3422382"/>
            <a:chOff x="3209925" y="-1508"/>
            <a:chExt cx="18173700" cy="3422382"/>
          </a:xfrm>
        </p:grpSpPr>
        <p:sp>
          <p:nvSpPr>
            <p:cNvPr id="5" name="Freeform: Shape 4">
              <a:extLst>
                <a:ext uri="{FF2B5EF4-FFF2-40B4-BE49-F238E27FC236}">
                  <a16:creationId xmlns:a16="http://schemas.microsoft.com/office/drawing/2014/main" id="{868B8513-8161-43CF-8EC5-0846A5ECA377}"/>
                </a:ext>
              </a:extLst>
            </p:cNvPr>
            <p:cNvSpPr/>
            <p:nvPr/>
          </p:nvSpPr>
          <p:spPr>
            <a:xfrm>
              <a:off x="3209925" y="-1508"/>
              <a:ext cx="18173700" cy="3422382"/>
            </a:xfrm>
            <a:custGeom>
              <a:avLst/>
              <a:gdLst>
                <a:gd name="connsiteX0" fmla="*/ 0 w 18148300"/>
                <a:gd name="connsiteY0" fmla="*/ 0 h 4000500"/>
                <a:gd name="connsiteX1" fmla="*/ 15875000 w 18148300"/>
                <a:gd name="connsiteY1" fmla="*/ 4000500 h 4000500"/>
                <a:gd name="connsiteX2" fmla="*/ 18148300 w 18148300"/>
                <a:gd name="connsiteY2" fmla="*/ 1485900 h 4000500"/>
                <a:gd name="connsiteX3" fmla="*/ 18148300 w 18148300"/>
                <a:gd name="connsiteY3" fmla="*/ 12700 h 4000500"/>
                <a:gd name="connsiteX4" fmla="*/ 0 w 18148300"/>
                <a:gd name="connsiteY4" fmla="*/ 0 h 4000500"/>
                <a:gd name="connsiteX0" fmla="*/ 0 w 18161000"/>
                <a:gd name="connsiteY0" fmla="*/ 12875 h 4013375"/>
                <a:gd name="connsiteX1" fmla="*/ 15875000 w 18161000"/>
                <a:gd name="connsiteY1" fmla="*/ 4013375 h 4013375"/>
                <a:gd name="connsiteX2" fmla="*/ 18148300 w 18161000"/>
                <a:gd name="connsiteY2" fmla="*/ 1498775 h 4013375"/>
                <a:gd name="connsiteX3" fmla="*/ 18161000 w 18161000"/>
                <a:gd name="connsiteY3" fmla="*/ 0 h 4013375"/>
                <a:gd name="connsiteX4" fmla="*/ 0 w 18161000"/>
                <a:gd name="connsiteY4" fmla="*/ 12875 h 4013375"/>
                <a:gd name="connsiteX0" fmla="*/ 0 w 18173700"/>
                <a:gd name="connsiteY0" fmla="*/ 0 h 4026157"/>
                <a:gd name="connsiteX1" fmla="*/ 15887700 w 18173700"/>
                <a:gd name="connsiteY1" fmla="*/ 4026157 h 4026157"/>
                <a:gd name="connsiteX2" fmla="*/ 18161000 w 18173700"/>
                <a:gd name="connsiteY2" fmla="*/ 1511557 h 4026157"/>
                <a:gd name="connsiteX3" fmla="*/ 18173700 w 18173700"/>
                <a:gd name="connsiteY3" fmla="*/ 12782 h 4026157"/>
                <a:gd name="connsiteX4" fmla="*/ 0 w 18173700"/>
                <a:gd name="connsiteY4" fmla="*/ 0 h 4026157"/>
                <a:gd name="connsiteX0" fmla="*/ 0 w 18173700"/>
                <a:gd name="connsiteY0" fmla="*/ 1722 h 4027879"/>
                <a:gd name="connsiteX1" fmla="*/ 15887700 w 18173700"/>
                <a:gd name="connsiteY1" fmla="*/ 4027879 h 4027879"/>
                <a:gd name="connsiteX2" fmla="*/ 18161000 w 18173700"/>
                <a:gd name="connsiteY2" fmla="*/ 1513279 h 4027879"/>
                <a:gd name="connsiteX3" fmla="*/ 18173700 w 18173700"/>
                <a:gd name="connsiteY3" fmla="*/ 0 h 4027879"/>
                <a:gd name="connsiteX4" fmla="*/ 0 w 18173700"/>
                <a:gd name="connsiteY4" fmla="*/ 1722 h 4027879"/>
                <a:gd name="connsiteX0" fmla="*/ 0 w 18173700"/>
                <a:gd name="connsiteY0" fmla="*/ 1722 h 4027879"/>
                <a:gd name="connsiteX1" fmla="*/ 15887700 w 18173700"/>
                <a:gd name="connsiteY1" fmla="*/ 4027879 h 4027879"/>
                <a:gd name="connsiteX2" fmla="*/ 18173700 w 18173700"/>
                <a:gd name="connsiteY2" fmla="*/ 1527784 h 4027879"/>
                <a:gd name="connsiteX3" fmla="*/ 18173700 w 18173700"/>
                <a:gd name="connsiteY3" fmla="*/ 0 h 4027879"/>
                <a:gd name="connsiteX4" fmla="*/ 0 w 18173700"/>
                <a:gd name="connsiteY4" fmla="*/ 1722 h 4027879"/>
                <a:gd name="connsiteX0" fmla="*/ 0 w 18199100"/>
                <a:gd name="connsiteY0" fmla="*/ 1722 h 4027879"/>
                <a:gd name="connsiteX1" fmla="*/ 15887700 w 18199100"/>
                <a:gd name="connsiteY1" fmla="*/ 4027879 h 4027879"/>
                <a:gd name="connsiteX2" fmla="*/ 18199100 w 18199100"/>
                <a:gd name="connsiteY2" fmla="*/ 2354548 h 4027879"/>
                <a:gd name="connsiteX3" fmla="*/ 18173700 w 18199100"/>
                <a:gd name="connsiteY3" fmla="*/ 0 h 4027879"/>
                <a:gd name="connsiteX4" fmla="*/ 0 w 18199100"/>
                <a:gd name="connsiteY4" fmla="*/ 1722 h 4027879"/>
                <a:gd name="connsiteX0" fmla="*/ 0 w 18173700"/>
                <a:gd name="connsiteY0" fmla="*/ 1722 h 4027879"/>
                <a:gd name="connsiteX1" fmla="*/ 15887700 w 18173700"/>
                <a:gd name="connsiteY1" fmla="*/ 4027879 h 4027879"/>
                <a:gd name="connsiteX2" fmla="*/ 18148300 w 18173700"/>
                <a:gd name="connsiteY2" fmla="*/ 2383558 h 4027879"/>
                <a:gd name="connsiteX3" fmla="*/ 18173700 w 18173700"/>
                <a:gd name="connsiteY3" fmla="*/ 0 h 4027879"/>
                <a:gd name="connsiteX4" fmla="*/ 0 w 18173700"/>
                <a:gd name="connsiteY4" fmla="*/ 1722 h 4027879"/>
                <a:gd name="connsiteX0" fmla="*/ 0 w 18173700"/>
                <a:gd name="connsiteY0" fmla="*/ 1722 h 4027879"/>
                <a:gd name="connsiteX1" fmla="*/ 15887700 w 18173700"/>
                <a:gd name="connsiteY1" fmla="*/ 4027879 h 4027879"/>
                <a:gd name="connsiteX2" fmla="*/ 18173700 w 18173700"/>
                <a:gd name="connsiteY2" fmla="*/ 2369053 h 4027879"/>
                <a:gd name="connsiteX3" fmla="*/ 18173700 w 18173700"/>
                <a:gd name="connsiteY3" fmla="*/ 0 h 4027879"/>
                <a:gd name="connsiteX4" fmla="*/ 0 w 18173700"/>
                <a:gd name="connsiteY4" fmla="*/ 1722 h 40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73700" h="4027879">
                  <a:moveTo>
                    <a:pt x="0" y="1722"/>
                  </a:moveTo>
                  <a:lnTo>
                    <a:pt x="15887700" y="4027879"/>
                  </a:lnTo>
                  <a:lnTo>
                    <a:pt x="18173700" y="2369053"/>
                  </a:lnTo>
                  <a:lnTo>
                    <a:pt x="18173700" y="0"/>
                  </a:lnTo>
                  <a:lnTo>
                    <a:pt x="0" y="1722"/>
                  </a:lnTo>
                  <a:close/>
                </a:path>
              </a:pathLst>
            </a:custGeom>
            <a:solidFill>
              <a:srgbClr val="007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en-GB" dirty="0"/>
            </a:p>
          </p:txBody>
        </p:sp>
        <p:pic>
          <p:nvPicPr>
            <p:cNvPr id="6" name="Picture 5">
              <a:extLst>
                <a:ext uri="{FF2B5EF4-FFF2-40B4-BE49-F238E27FC236}">
                  <a16:creationId xmlns:a16="http://schemas.microsoft.com/office/drawing/2014/main" id="{508E91C1-8725-45C8-AC68-A6BE495BE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82642" y="769170"/>
              <a:ext cx="3062620" cy="1342725"/>
            </a:xfrm>
            <a:prstGeom prst="rect">
              <a:avLst/>
            </a:prstGeom>
          </p:spPr>
        </p:pic>
      </p:grpSp>
      <p:sp>
        <p:nvSpPr>
          <p:cNvPr id="7" name="Text Placeholder 8">
            <a:extLst>
              <a:ext uri="{FF2B5EF4-FFF2-40B4-BE49-F238E27FC236}">
                <a16:creationId xmlns:a16="http://schemas.microsoft.com/office/drawing/2014/main" id="{8C509A3C-C794-4EB6-A0BF-36693D2F2AE5}"/>
              </a:ext>
            </a:extLst>
          </p:cNvPr>
          <p:cNvSpPr txBox="1">
            <a:spLocks/>
          </p:cNvSpPr>
          <p:nvPr/>
        </p:nvSpPr>
        <p:spPr>
          <a:xfrm>
            <a:off x="956308" y="6747311"/>
            <a:ext cx="19314706" cy="203759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000" dirty="0"/>
              <a:t>Turing Way Project, Rebecca Arnold, Louise Bowler, Sarah Gibson, Patricia </a:t>
            </a:r>
            <a:r>
              <a:rPr lang="en-US" sz="4000" dirty="0" err="1"/>
              <a:t>Herterich</a:t>
            </a:r>
            <a:r>
              <a:rPr lang="en-US" sz="4000" dirty="0"/>
              <a:t>, Rosie </a:t>
            </a:r>
            <a:r>
              <a:rPr lang="en-US" sz="4000" dirty="0" err="1"/>
              <a:t>Higman</a:t>
            </a:r>
            <a:r>
              <a:rPr lang="en-US" sz="4000" dirty="0"/>
              <a:t>, Anna </a:t>
            </a:r>
            <a:r>
              <a:rPr lang="en-US" sz="4000" dirty="0" err="1"/>
              <a:t>Krystalli</a:t>
            </a:r>
            <a:r>
              <a:rPr lang="en-US" sz="4000" dirty="0"/>
              <a:t>, Alexander </a:t>
            </a:r>
            <a:r>
              <a:rPr lang="en-US" sz="4000" dirty="0" err="1"/>
              <a:t>Morely</a:t>
            </a:r>
            <a:r>
              <a:rPr lang="en-US" sz="4000" dirty="0"/>
              <a:t>, Martin O’Reilly &amp; Kirstie Whitaker.</a:t>
            </a:r>
          </a:p>
          <a:p>
            <a:r>
              <a:rPr lang="en-US" sz="4000" dirty="0">
                <a:hlinkClick r:id="rId3"/>
              </a:rPr>
              <a:t>https://github.com/alan-turing-institute/the-turing-way</a:t>
            </a:r>
            <a:endParaRPr lang="en-US" sz="4000" dirty="0"/>
          </a:p>
          <a:p>
            <a:endParaRPr lang="en-GB" sz="4000" dirty="0"/>
          </a:p>
        </p:txBody>
      </p:sp>
      <p:grpSp>
        <p:nvGrpSpPr>
          <p:cNvPr id="17" name="Group 16">
            <a:extLst>
              <a:ext uri="{FF2B5EF4-FFF2-40B4-BE49-F238E27FC236}">
                <a16:creationId xmlns:a16="http://schemas.microsoft.com/office/drawing/2014/main" id="{9EBD0580-D144-4782-A440-80E3271D4E26}"/>
              </a:ext>
            </a:extLst>
          </p:cNvPr>
          <p:cNvGrpSpPr/>
          <p:nvPr/>
        </p:nvGrpSpPr>
        <p:grpSpPr>
          <a:xfrm>
            <a:off x="985558" y="9016925"/>
            <a:ext cx="9143999" cy="20666296"/>
            <a:chOff x="989695" y="10239094"/>
            <a:chExt cx="9144000" cy="11953327"/>
          </a:xfrm>
        </p:grpSpPr>
        <p:sp>
          <p:nvSpPr>
            <p:cNvPr id="8" name="Content Placeholder 2">
              <a:extLst>
                <a:ext uri="{FF2B5EF4-FFF2-40B4-BE49-F238E27FC236}">
                  <a16:creationId xmlns:a16="http://schemas.microsoft.com/office/drawing/2014/main" id="{F23EB4A7-99F3-464F-B667-48EBB1567A47}"/>
                </a:ext>
              </a:extLst>
            </p:cNvPr>
            <p:cNvSpPr txBox="1">
              <a:spLocks/>
            </p:cNvSpPr>
            <p:nvPr/>
          </p:nvSpPr>
          <p:spPr>
            <a:xfrm>
              <a:off x="989695" y="10313070"/>
              <a:ext cx="9144000" cy="11879351"/>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Writing the Book</a:t>
              </a:r>
            </a:p>
            <a:p>
              <a:r>
                <a:rPr lang="en-GB" sz="3600" dirty="0"/>
                <a:t>Reproducible research is necessary to ensure that scientific work can be trusted. This requires access to the underlying data and the analysis code. The goal is to ensure that all results can be independently verified and built upon in future work. </a:t>
              </a:r>
              <a:r>
                <a:rPr lang="en-GB" sz="3600" b="1" i="1" u="sng" dirty="0"/>
                <a:t>This is often easier said than done.</a:t>
              </a:r>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r>
                <a:rPr lang="en-GB" sz="3600" i="1" dirty="0"/>
                <a:t>The Turing Way</a:t>
              </a:r>
              <a:r>
                <a:rPr lang="en-GB" sz="3600" dirty="0"/>
                <a:t> is a handbook to support students, their supervisors, and funders to learn the skills to make reproducible data science "too easy not to do".</a:t>
              </a:r>
            </a:p>
            <a:p>
              <a:pPr marL="571500" indent="-571500">
                <a:spcAft>
                  <a:spcPts val="1200"/>
                </a:spcAft>
                <a:buFont typeface="Arial" panose="020B0604020202020204" pitchFamily="34" charset="0"/>
                <a:buChar char="•"/>
              </a:pPr>
              <a:r>
                <a:rPr lang="en-GB" sz="3600" dirty="0"/>
                <a:t>Checklists for researchers, their supervisors and grant administrators.</a:t>
              </a:r>
            </a:p>
            <a:p>
              <a:pPr marL="571500" indent="-571500">
                <a:spcAft>
                  <a:spcPts val="1200"/>
                </a:spcAft>
                <a:buFont typeface="Arial" panose="020B0604020202020204" pitchFamily="34" charset="0"/>
                <a:buChar char="•"/>
              </a:pPr>
              <a:r>
                <a:rPr lang="en-GB" sz="3600" dirty="0"/>
                <a:t>Case studies &amp; personal experiences.</a:t>
              </a:r>
            </a:p>
          </p:txBody>
        </p:sp>
        <p:cxnSp>
          <p:nvCxnSpPr>
            <p:cNvPr id="9" name="Straight Connector 8">
              <a:extLst>
                <a:ext uri="{FF2B5EF4-FFF2-40B4-BE49-F238E27FC236}">
                  <a16:creationId xmlns:a16="http://schemas.microsoft.com/office/drawing/2014/main" id="{040E5B00-98F1-454B-9CCC-B41495F2A8D6}"/>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F426A76-37A6-4F45-80EF-5FDFEEA03557}"/>
              </a:ext>
            </a:extLst>
          </p:cNvPr>
          <p:cNvGrpSpPr/>
          <p:nvPr/>
        </p:nvGrpSpPr>
        <p:grpSpPr>
          <a:xfrm>
            <a:off x="985558" y="3992482"/>
            <a:ext cx="15272824" cy="3184473"/>
            <a:chOff x="985558" y="2536206"/>
            <a:chExt cx="15272824" cy="4598891"/>
          </a:xfrm>
        </p:grpSpPr>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985558" y="2536206"/>
              <a:ext cx="15272824" cy="0"/>
            </a:xfrm>
            <a:prstGeom prst="line">
              <a:avLst/>
            </a:prstGeom>
            <a:ln w="165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8">
              <a:extLst>
                <a:ext uri="{FF2B5EF4-FFF2-40B4-BE49-F238E27FC236}">
                  <a16:creationId xmlns:a16="http://schemas.microsoft.com/office/drawing/2014/main" id="{8E7A188D-8FE4-484E-8BE3-69BA216E7AD8}"/>
                </a:ext>
              </a:extLst>
            </p:cNvPr>
            <p:cNvSpPr txBox="1">
              <a:spLocks/>
            </p:cNvSpPr>
            <p:nvPr/>
          </p:nvSpPr>
          <p:spPr>
            <a:xfrm>
              <a:off x="985558" y="2616924"/>
              <a:ext cx="15272824" cy="4518173"/>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8500" b="1" dirty="0"/>
                <a:t>The Turing Way: A </a:t>
              </a:r>
              <a:r>
                <a:rPr lang="en-GB" sz="8500" b="1" dirty="0"/>
                <a:t>guide for reproducible data science</a:t>
              </a:r>
              <a:endParaRPr lang="en-US" sz="8500" b="1" dirty="0"/>
            </a:p>
          </p:txBody>
        </p:sp>
      </p:grpSp>
      <p:grpSp>
        <p:nvGrpSpPr>
          <p:cNvPr id="18" name="Group 17">
            <a:extLst>
              <a:ext uri="{FF2B5EF4-FFF2-40B4-BE49-F238E27FC236}">
                <a16:creationId xmlns:a16="http://schemas.microsoft.com/office/drawing/2014/main" id="{75165000-6173-4E87-AA3C-2F2714247BDF}"/>
              </a:ext>
            </a:extLst>
          </p:cNvPr>
          <p:cNvGrpSpPr/>
          <p:nvPr/>
        </p:nvGrpSpPr>
        <p:grpSpPr>
          <a:xfrm>
            <a:off x="11160000" y="9016926"/>
            <a:ext cx="9143999" cy="12473382"/>
            <a:chOff x="989695" y="10239094"/>
            <a:chExt cx="9144000" cy="8545924"/>
          </a:xfrm>
        </p:grpSpPr>
        <p:sp>
          <p:nvSpPr>
            <p:cNvPr id="19" name="Content Placeholder 2">
              <a:extLst>
                <a:ext uri="{FF2B5EF4-FFF2-40B4-BE49-F238E27FC236}">
                  <a16:creationId xmlns:a16="http://schemas.microsoft.com/office/drawing/2014/main" id="{39AED88A-6704-4D7E-929B-27AADDF4CE08}"/>
                </a:ext>
              </a:extLst>
            </p:cNvPr>
            <p:cNvSpPr txBox="1">
              <a:spLocks/>
            </p:cNvSpPr>
            <p:nvPr/>
          </p:nvSpPr>
          <p:spPr>
            <a:xfrm>
              <a:off x="989695" y="10313070"/>
              <a:ext cx="9144000" cy="8471948"/>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A Turing Hosted </a:t>
              </a:r>
              <a:r>
                <a:rPr lang="en-US" sz="4400" b="1" dirty="0" err="1"/>
                <a:t>BinderHub</a:t>
              </a:r>
              <a:endParaRPr lang="en-US" sz="4400" dirty="0"/>
            </a:p>
            <a:p>
              <a:r>
                <a:rPr lang="en-GB" sz="3600" dirty="0"/>
                <a:t>Binder allows you to create custom computing environments that can be shared and used by many remote users. It is powered by </a:t>
              </a:r>
              <a:r>
                <a:rPr lang="en-GB" sz="3600" dirty="0" err="1"/>
                <a:t>BinderHub</a:t>
              </a:r>
              <a:r>
                <a:rPr lang="en-GB" sz="3600" dirty="0"/>
                <a:t>, an open-source tool that deploys the Binder service in the cloud.</a:t>
              </a:r>
            </a:p>
            <a:p>
              <a:endParaRPr lang="en-GB" sz="3600" dirty="0"/>
            </a:p>
            <a:p>
              <a:endParaRPr lang="en-GB" sz="3600" dirty="0"/>
            </a:p>
            <a:p>
              <a:endParaRPr lang="en-GB" sz="3600" dirty="0"/>
            </a:p>
            <a:p>
              <a:endParaRPr lang="en-GB" sz="3600" dirty="0"/>
            </a:p>
            <a:p>
              <a:endParaRPr lang="en-GB" sz="3600" dirty="0"/>
            </a:p>
            <a:p>
              <a:endParaRPr lang="en-US" sz="3600" dirty="0"/>
            </a:p>
            <a:p>
              <a:endParaRPr lang="en-US" sz="5400" dirty="0"/>
            </a:p>
            <a:p>
              <a:r>
                <a:rPr lang="en-US" sz="3600" dirty="0"/>
                <a:t>The Turing Way team is building a Turing hosted </a:t>
              </a:r>
              <a:r>
                <a:rPr lang="en-US" sz="3600" dirty="0" err="1"/>
                <a:t>BinderHub</a:t>
              </a:r>
              <a:r>
                <a:rPr lang="en-US" sz="3600" dirty="0"/>
                <a:t> to support private code and data and to give Turing researchers enhanced computational resources.</a:t>
              </a:r>
            </a:p>
          </p:txBody>
        </p:sp>
        <p:cxnSp>
          <p:nvCxnSpPr>
            <p:cNvPr id="20" name="Straight Connector 19">
              <a:extLst>
                <a:ext uri="{FF2B5EF4-FFF2-40B4-BE49-F238E27FC236}">
                  <a16:creationId xmlns:a16="http://schemas.microsoft.com/office/drawing/2014/main" id="{623A40B7-DBCA-4B56-AA86-7DC9B29096CB}"/>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61E1B8FE-8328-4C18-B04E-764AA45F2FCD}"/>
              </a:ext>
            </a:extLst>
          </p:cNvPr>
          <p:cNvGrpSpPr/>
          <p:nvPr/>
        </p:nvGrpSpPr>
        <p:grpSpPr>
          <a:xfrm>
            <a:off x="11160000" y="21598280"/>
            <a:ext cx="9143999" cy="8676933"/>
            <a:chOff x="989695" y="10239094"/>
            <a:chExt cx="9144000" cy="8545924"/>
          </a:xfrm>
        </p:grpSpPr>
        <p:sp>
          <p:nvSpPr>
            <p:cNvPr id="22" name="Content Placeholder 2">
              <a:extLst>
                <a:ext uri="{FF2B5EF4-FFF2-40B4-BE49-F238E27FC236}">
                  <a16:creationId xmlns:a16="http://schemas.microsoft.com/office/drawing/2014/main" id="{62393751-1944-41BA-9AD0-3309DDEF3692}"/>
                </a:ext>
              </a:extLst>
            </p:cNvPr>
            <p:cNvSpPr txBox="1">
              <a:spLocks/>
            </p:cNvSpPr>
            <p:nvPr/>
          </p:nvSpPr>
          <p:spPr>
            <a:xfrm>
              <a:off x="989695" y="10313070"/>
              <a:ext cx="9144000" cy="8471948"/>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Building the Community</a:t>
              </a:r>
            </a:p>
            <a:p>
              <a:r>
                <a:rPr lang="en-US" sz="3600" dirty="0"/>
                <a:t>The Turing Way is openly developed and licensed (CC-BY and MIT). It actively seeks to build its community by making it easy to contribute to the project.</a:t>
              </a:r>
            </a:p>
            <a:p>
              <a:pPr marL="571500" indent="-571500">
                <a:spcAft>
                  <a:spcPts val="1200"/>
                </a:spcAft>
                <a:buFont typeface="Arial" panose="020B0604020202020204" pitchFamily="34" charset="0"/>
                <a:buChar char="•"/>
              </a:pPr>
              <a:r>
                <a:rPr lang="en-US" sz="3600" dirty="0"/>
                <a:t>Project is openly managed using GitHub issues and pull requests (15 contributors to date).</a:t>
              </a:r>
            </a:p>
            <a:p>
              <a:pPr marL="571500" indent="-571500">
                <a:spcAft>
                  <a:spcPts val="1200"/>
                </a:spcAft>
                <a:buFont typeface="Arial" panose="020B0604020202020204" pitchFamily="34" charset="0"/>
                <a:buChar char="•"/>
              </a:pPr>
              <a:r>
                <a:rPr lang="en-US" sz="3600" dirty="0"/>
                <a:t>Community discussion is open by default, as closed as necessary.</a:t>
              </a:r>
            </a:p>
            <a:p>
              <a:pPr marL="571500" indent="-571500">
                <a:spcAft>
                  <a:spcPts val="1200"/>
                </a:spcAft>
                <a:buFont typeface="Arial" panose="020B0604020202020204" pitchFamily="34" charset="0"/>
                <a:buChar char="•"/>
              </a:pPr>
              <a:r>
                <a:rPr lang="en-US" sz="3600" dirty="0"/>
                <a:t>Workshops: two for researchers, one for IT professionals and research engineers.</a:t>
              </a:r>
            </a:p>
            <a:p>
              <a:pPr marL="571500" indent="-571500">
                <a:spcAft>
                  <a:spcPts val="1200"/>
                </a:spcAft>
                <a:buFont typeface="Arial" panose="020B0604020202020204" pitchFamily="34" charset="0"/>
                <a:buChar char="•"/>
              </a:pPr>
              <a:r>
                <a:rPr lang="en-US" sz="3600" dirty="0"/>
                <a:t>Mailing list (170 subscribers to date).</a:t>
              </a:r>
              <a:endParaRPr lang="en-US" sz="4000" dirty="0"/>
            </a:p>
          </p:txBody>
        </p:sp>
        <p:cxnSp>
          <p:nvCxnSpPr>
            <p:cNvPr id="23" name="Straight Connector 22">
              <a:extLst>
                <a:ext uri="{FF2B5EF4-FFF2-40B4-BE49-F238E27FC236}">
                  <a16:creationId xmlns:a16="http://schemas.microsoft.com/office/drawing/2014/main" id="{DDE5D412-CC42-459C-BB33-61D73C3A92DA}"/>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25A052-2BAB-4D9E-9EEA-0E65B1687CCE}"/>
              </a:ext>
            </a:extLst>
          </p:cNvPr>
          <p:cNvGrpSpPr/>
          <p:nvPr/>
        </p:nvGrpSpPr>
        <p:grpSpPr>
          <a:xfrm>
            <a:off x="986400" y="26303232"/>
            <a:ext cx="9144000" cy="3596097"/>
            <a:chOff x="989695" y="10239094"/>
            <a:chExt cx="9523002" cy="7361845"/>
          </a:xfrm>
        </p:grpSpPr>
        <p:sp>
          <p:nvSpPr>
            <p:cNvPr id="25" name="Content Placeholder 2">
              <a:extLst>
                <a:ext uri="{FF2B5EF4-FFF2-40B4-BE49-F238E27FC236}">
                  <a16:creationId xmlns:a16="http://schemas.microsoft.com/office/drawing/2014/main" id="{A897C53E-6133-45CC-BFAC-D44EA07421CC}"/>
                </a:ext>
              </a:extLst>
            </p:cNvPr>
            <p:cNvSpPr txBox="1">
              <a:spLocks/>
            </p:cNvSpPr>
            <p:nvPr/>
          </p:nvSpPr>
          <p:spPr>
            <a:xfrm>
              <a:off x="989695" y="10313073"/>
              <a:ext cx="9523002" cy="7287866"/>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Contact</a:t>
              </a:r>
            </a:p>
            <a:p>
              <a:pPr>
                <a:spcAft>
                  <a:spcPts val="600"/>
                </a:spcAft>
              </a:pPr>
              <a:r>
                <a:rPr lang="en-GB" sz="3200" dirty="0"/>
                <a:t>	#</a:t>
              </a:r>
              <a:r>
                <a:rPr lang="en-GB" sz="3200" dirty="0" err="1"/>
                <a:t>TuringWay</a:t>
              </a:r>
              <a:r>
                <a:rPr lang="en-GB" sz="3200" dirty="0"/>
                <a:t> and @</a:t>
              </a:r>
              <a:r>
                <a:rPr lang="en-GB" sz="3200" dirty="0" err="1"/>
                <a:t>kirstie_j</a:t>
              </a:r>
              <a:endParaRPr lang="en-GB" sz="3200" dirty="0"/>
            </a:p>
            <a:p>
              <a:pPr>
                <a:lnSpc>
                  <a:spcPct val="200000"/>
                </a:lnSpc>
                <a:spcAft>
                  <a:spcPts val="600"/>
                </a:spcAft>
              </a:pPr>
              <a:r>
                <a:rPr lang="en-GB" sz="3200" dirty="0"/>
                <a:t>	github.com/</a:t>
              </a:r>
              <a:r>
                <a:rPr lang="en-GB" sz="3200" dirty="0" err="1"/>
                <a:t>alan</a:t>
              </a:r>
              <a:r>
                <a:rPr lang="en-GB" sz="3200" dirty="0"/>
                <a:t>-</a:t>
              </a:r>
              <a:r>
                <a:rPr lang="en-GB" sz="3200" dirty="0" err="1"/>
                <a:t>turing</a:t>
              </a:r>
              <a:r>
                <a:rPr lang="en-GB" sz="3200" dirty="0"/>
                <a:t>-institute/the-</a:t>
              </a:r>
              <a:r>
                <a:rPr lang="en-GB" sz="3200" dirty="0" err="1"/>
                <a:t>turing</a:t>
              </a:r>
              <a:r>
                <a:rPr lang="en-GB" sz="3200" dirty="0"/>
                <a:t>-way</a:t>
              </a:r>
            </a:p>
            <a:p>
              <a:pPr>
                <a:lnSpc>
                  <a:spcPct val="200000"/>
                </a:lnSpc>
                <a:spcAft>
                  <a:spcPts val="600"/>
                </a:spcAft>
              </a:pPr>
              <a:r>
                <a:rPr lang="en-GB" sz="3200" dirty="0"/>
                <a:t>	gitter.im/</a:t>
              </a:r>
              <a:r>
                <a:rPr lang="en-GB" sz="3200" dirty="0" err="1"/>
                <a:t>alan</a:t>
              </a:r>
              <a:r>
                <a:rPr lang="en-GB" sz="3200" dirty="0"/>
                <a:t>-</a:t>
              </a:r>
              <a:r>
                <a:rPr lang="en-GB" sz="3200" dirty="0" err="1"/>
                <a:t>turing</a:t>
              </a:r>
              <a:r>
                <a:rPr lang="en-GB" sz="3200" dirty="0"/>
                <a:t>-institute/the-</a:t>
              </a:r>
              <a:r>
                <a:rPr lang="en-GB" sz="3200" dirty="0" err="1"/>
                <a:t>turing</a:t>
              </a:r>
              <a:r>
                <a:rPr lang="en-GB" sz="3200" dirty="0"/>
                <a:t>-way </a:t>
              </a:r>
              <a:endParaRPr lang="en-US" sz="3200" dirty="0"/>
            </a:p>
          </p:txBody>
        </p:sp>
        <p:cxnSp>
          <p:nvCxnSpPr>
            <p:cNvPr id="26" name="Straight Connector 25">
              <a:extLst>
                <a:ext uri="{FF2B5EF4-FFF2-40B4-BE49-F238E27FC236}">
                  <a16:creationId xmlns:a16="http://schemas.microsoft.com/office/drawing/2014/main" id="{F940C543-CC14-46B1-8BC4-08014BE1DF08}"/>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8" name="Picture 2" descr="https://pmcdeadline2.files.wordpress.com/2014/06/twitter-logo.png?w=9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400" y="27162942"/>
            <a:ext cx="756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https://encrypted-tbn0.gstatic.com/images?q=tbn:ANd9GcTr1WT7d5fbNTZQ1D5DHIbJJT3BNXcw7iIi7tZfZKE_FtzBPcQs05G-VS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400" y="28135050"/>
            <a:ext cx="756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86400" y="29107158"/>
            <a:ext cx="759523"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C4B20E6A-AC23-482F-8B51-F0333A59F1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00755" y="4450737"/>
            <a:ext cx="4426394" cy="1161928"/>
          </a:xfrm>
          <a:prstGeom prst="rect">
            <a:avLst/>
          </a:prstGeom>
        </p:spPr>
      </p:pic>
      <p:pic>
        <p:nvPicPr>
          <p:cNvPr id="12" name="Picture 2" descr="https://lh6.googleusercontent.com/KtKTZWuMtlOHDWOzPAw2ruMMqryXd88AHCz0Jjg1nwwIFQrjL9DeCCH0MA68HBhuV6CbboJiWz3DIrSRGyQY0Uf_XjaGWXDTgaL_uHDvnbRIx32llbXCGruTyWZsF8WfQi5NL4o3KX4">
            <a:extLst>
              <a:ext uri="{FF2B5EF4-FFF2-40B4-BE49-F238E27FC236}">
                <a16:creationId xmlns:a16="http://schemas.microsoft.com/office/drawing/2014/main" id="{395D03F7-B578-49B9-8395-D0318C6A0F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3391" y="14061729"/>
            <a:ext cx="8640000" cy="61164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36F0D7E-E2C0-4BA2-B14E-D61E27FCF09D}"/>
              </a:ext>
            </a:extLst>
          </p:cNvPr>
          <p:cNvSpPr txBox="1"/>
          <p:nvPr/>
        </p:nvSpPr>
        <p:spPr>
          <a:xfrm>
            <a:off x="956308" y="20106158"/>
            <a:ext cx="9144000" cy="1224136"/>
          </a:xfrm>
          <a:prstGeom prst="rect">
            <a:avLst/>
          </a:prstGeom>
          <a:noFill/>
        </p:spPr>
        <p:txBody>
          <a:bodyPr wrap="square" lIns="0" tIns="0" rIns="0" bIns="0" rtlCol="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3200" b="0" i="1" u="none" strike="noStrike" kern="1200" cap="none" spc="0" normalizeH="0" baseline="0" noProof="0" dirty="0">
                <a:ln>
                  <a:noFill/>
                </a:ln>
                <a:solidFill>
                  <a:prstClr val="black"/>
                </a:solidFill>
                <a:effectLst/>
                <a:uLnTx/>
                <a:uFillTx/>
                <a:latin typeface="+mn-lt"/>
                <a:ea typeface="+mn-ea"/>
                <a:cs typeface="+mn-cs"/>
              </a:rPr>
              <a:t>Initial chapters for the Turing Way showing those that are prerequisites for the others.</a:t>
            </a:r>
          </a:p>
        </p:txBody>
      </p:sp>
      <p:pic>
        <p:nvPicPr>
          <p:cNvPr id="33" name="Picture 32">
            <a:extLst>
              <a:ext uri="{FF2B5EF4-FFF2-40B4-BE49-F238E27FC236}">
                <a16:creationId xmlns:a16="http://schemas.microsoft.com/office/drawing/2014/main" id="{8B935E45-6618-4AFF-839E-600F3A690B39}"/>
              </a:ext>
            </a:extLst>
          </p:cNvPr>
          <p:cNvPicPr>
            <a:picLocks noChangeAspect="1"/>
          </p:cNvPicPr>
          <p:nvPr/>
        </p:nvPicPr>
        <p:blipFill>
          <a:blip r:embed="rId9"/>
          <a:stretch>
            <a:fillRect/>
          </a:stretch>
        </p:blipFill>
        <p:spPr>
          <a:xfrm>
            <a:off x="11771999" y="12989553"/>
            <a:ext cx="7920000" cy="4636100"/>
          </a:xfrm>
          <a:prstGeom prst="rect">
            <a:avLst/>
          </a:prstGeom>
        </p:spPr>
      </p:pic>
      <p:sp>
        <p:nvSpPr>
          <p:cNvPr id="35" name="TextBox 34">
            <a:extLst>
              <a:ext uri="{FF2B5EF4-FFF2-40B4-BE49-F238E27FC236}">
                <a16:creationId xmlns:a16="http://schemas.microsoft.com/office/drawing/2014/main" id="{A2FF6CA9-66DC-4CC4-9B8B-63630D3CA289}"/>
              </a:ext>
            </a:extLst>
          </p:cNvPr>
          <p:cNvSpPr txBox="1"/>
          <p:nvPr/>
        </p:nvSpPr>
        <p:spPr>
          <a:xfrm>
            <a:off x="11160000" y="17585878"/>
            <a:ext cx="9144000" cy="1224136"/>
          </a:xfrm>
          <a:prstGeom prst="rect">
            <a:avLst/>
          </a:prstGeom>
          <a:noFill/>
        </p:spPr>
        <p:txBody>
          <a:bodyPr wrap="square" lIns="0" tIns="0" rIns="0" bIns="0" rtlCol="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3200" i="1" dirty="0">
                <a:solidFill>
                  <a:prstClr val="black"/>
                </a:solidFill>
                <a:latin typeface="+mn-lt"/>
                <a:cs typeface="+mn-cs"/>
              </a:rPr>
              <a:t>Schematic of the building blocks that </a:t>
            </a:r>
            <a:r>
              <a:rPr lang="en-GB" sz="3200" i="1" dirty="0" err="1">
                <a:solidFill>
                  <a:prstClr val="black"/>
                </a:solidFill>
                <a:latin typeface="+mn-lt"/>
                <a:cs typeface="+mn-cs"/>
              </a:rPr>
              <a:t>BinderHub</a:t>
            </a:r>
            <a:r>
              <a:rPr lang="en-GB" sz="3200" i="1" dirty="0">
                <a:solidFill>
                  <a:prstClr val="black"/>
                </a:solidFill>
                <a:latin typeface="+mn-lt"/>
                <a:cs typeface="+mn-cs"/>
              </a:rPr>
              <a:t> uses to support a reproducible workflow.</a:t>
            </a:r>
            <a:endParaRPr kumimoji="0" lang="en-GB" sz="3200" b="0" i="1"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330821798"/>
      </p:ext>
    </p:extLst>
  </p:cSld>
  <p:clrMapOvr>
    <a:masterClrMapping/>
  </p:clrMapOvr>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AA62DCEA4FAE4394823B509BA2709F" ma:contentTypeVersion="" ma:contentTypeDescription="Create a new document." ma:contentTypeScope="" ma:versionID="f5f144880e0222ce0d875f5b6d538bcd">
  <xsd:schema xmlns:xsd="http://www.w3.org/2001/XMLSchema" xmlns:xs="http://www.w3.org/2001/XMLSchema" xmlns:p="http://schemas.microsoft.com/office/2006/metadata/properties" xmlns:ns2="ddc16f2e-ac79-420b-bf02-152a3fab2b22" xmlns:ns3="e5618448-e42b-40ea-80d2-fe7c2030a18b" targetNamespace="http://schemas.microsoft.com/office/2006/metadata/properties" ma:root="true" ma:fieldsID="d8f14032b450dcf0b5dfeee191d447cb" ns2:_="" ns3:_="">
    <xsd:import namespace="ddc16f2e-ac79-420b-bf02-152a3fab2b22"/>
    <xsd:import namespace="e5618448-e42b-40ea-80d2-fe7c2030a1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18448-e42b-40ea-80d2-fe7c2030a18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D3EDB7-0ABD-4BC6-9C2A-32E4FC10473A}">
  <ds:schemaRefs>
    <ds:schemaRef ds:uri="http://purl.org/dc/terms/"/>
    <ds:schemaRef ds:uri="http://schemas.microsoft.com/office/2006/documentManagement/types"/>
    <ds:schemaRef ds:uri="http://purl.org/dc/dcmitype/"/>
    <ds:schemaRef ds:uri="ddc16f2e-ac79-420b-bf02-152a3fab2b22"/>
    <ds:schemaRef ds:uri="e5618448-e42b-40ea-80d2-fe7c2030a18b"/>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64CD6DA-8304-4A4D-8306-73EF63B662CF}">
  <ds:schemaRefs>
    <ds:schemaRef ds:uri="http://schemas.microsoft.com/sharepoint/v3/contenttype/forms"/>
  </ds:schemaRefs>
</ds:datastoreItem>
</file>

<file path=customXml/itemProps3.xml><?xml version="1.0" encoding="utf-8"?>
<ds:datastoreItem xmlns:ds="http://schemas.openxmlformats.org/officeDocument/2006/customXml" ds:itemID="{83222D89-EE76-4C3D-A65F-59E335B623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e5618448-e42b-40ea-80d2-fe7c2030a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22592</TotalTime>
  <Words>331</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Yellow Balloon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Alan Turing Institute</dc:title>
  <dc:creator>Sophie Mclvor</dc:creator>
  <cp:lastModifiedBy>Kirstie Whitaker</cp:lastModifiedBy>
  <cp:revision>116</cp:revision>
  <cp:lastPrinted>2017-11-14T13:34:51Z</cp:lastPrinted>
  <dcterms:created xsi:type="dcterms:W3CDTF">2017-03-06T16:45:41Z</dcterms:created>
  <dcterms:modified xsi:type="dcterms:W3CDTF">2019-03-19T08:24:20Z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Keywords">
    <vt:lpwstr/>
  </property>
  <property fmtid="{D5CDD505-2E9C-101B-9397-08002B2CF9AE}" pid="3" name="ContentTypeId">
    <vt:lpwstr>0x01010059AA62DCEA4FAE4394823B509BA2709F</vt:lpwstr>
  </property>
</Properties>
</file>