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Fjalla One" panose="02000506040000020004" pitchFamily="2" charset="0"/>
      <p:regular r:id="rId9"/>
    </p:embeddedFon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0605" autoAdjust="0"/>
  </p:normalViewPr>
  <p:slideViewPr>
    <p:cSldViewPr snapToGrid="0">
      <p:cViewPr varScale="1">
        <p:scale>
          <a:sx n="69" d="100"/>
          <a:sy n="69" d="100"/>
        </p:scale>
        <p:origin x="44" y="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8a65eaa2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8a65eaa2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 my final project, I did a full genome assembly and analysis of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Nitrosomonas sp. Ls35.</a:t>
            </a:r>
            <a:b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the bottom of this slide is a picture of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N. </a:t>
            </a:r>
            <a:r>
              <a:rPr lang="en-US" sz="1800" b="0" i="1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eutropha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from Wikimedia Commons.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5f3dd9d1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35f3dd9d1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scope of this study will include:</a:t>
            </a:r>
            <a:endParaRPr lang="en-US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 assembly, in which many smaller reads of DNA are combined into a smaller number of larger scaffolds, and</a:t>
            </a:r>
            <a:endParaRPr lang="en-US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Genome annotation and analysis, in which individual genes and their locations are identified.</a:t>
            </a:r>
            <a:endParaRPr lang="en-US" dirty="0">
              <a:effectLst/>
            </a:endParaRPr>
          </a:p>
          <a:p>
            <a:pPr rtl="0"/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reason I chose this organism is that Nitrosomonas is a name that comes up frequently in the aquarium hobby. It is a nitrifying bacteria that, along with other species, convert ammonia into less toxic and more bioavailable forms of nitrogen. Without it, aquarium keeping wouldn’t be possible.</a:t>
            </a:r>
            <a:endParaRPr lang="en-US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3dd9d12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3dd9d12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first step was assembly. </a:t>
            </a:r>
            <a:r>
              <a:rPr lang="en-US" dirty="0" err="1"/>
              <a:t>SPAdes</a:t>
            </a:r>
            <a:r>
              <a:rPr lang="en-US" dirty="0"/>
              <a:t> and </a:t>
            </a:r>
            <a:r>
              <a:rPr lang="en-US" dirty="0" err="1"/>
              <a:t>ABySS</a:t>
            </a:r>
            <a:r>
              <a:rPr lang="en-US" dirty="0"/>
              <a:t> are two different genome assemblers that were used on the forward and reverse reads provided. QUAST was then used to analyze the quality of the assemblies.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SPAdes</a:t>
            </a:r>
            <a:r>
              <a:rPr lang="en-US" dirty="0"/>
              <a:t> returned a greater number of errors, but it was able to assemble the genome into a significantly fewer number of larger contigs, so I used the </a:t>
            </a:r>
            <a:r>
              <a:rPr lang="en-US" dirty="0" err="1"/>
              <a:t>SPAdes</a:t>
            </a:r>
            <a:r>
              <a:rPr lang="en-US" dirty="0"/>
              <a:t> output for the following steps.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f3dd9d12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f3dd9d12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Genome annotation was used to identify genes and their locations within the genome.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Of note, we have the genes </a:t>
            </a:r>
            <a:r>
              <a:rPr lang="en-US" dirty="0" err="1"/>
              <a:t>amoA</a:t>
            </a:r>
            <a:r>
              <a:rPr lang="en-US" dirty="0"/>
              <a:t> and </a:t>
            </a:r>
            <a:r>
              <a:rPr lang="en-US" dirty="0" err="1"/>
              <a:t>amoB</a:t>
            </a:r>
            <a:r>
              <a:rPr lang="en-US" dirty="0"/>
              <a:t>, which code for the alpha ad beta subunits of ammonia monooxygenase enzyme. This converts ammonia into hydroxylamine, the first step in its eventual conversion to nitrate.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Other genes associated with nitrifying bacteria, such as </a:t>
            </a:r>
            <a:r>
              <a:rPr lang="en-US" dirty="0" err="1"/>
              <a:t>amoC</a:t>
            </a:r>
            <a:r>
              <a:rPr lang="en-US" dirty="0"/>
              <a:t> and </a:t>
            </a:r>
            <a:r>
              <a:rPr lang="en-US" dirty="0" err="1"/>
              <a:t>hzo</a:t>
            </a:r>
            <a:r>
              <a:rPr lang="en-US" dirty="0"/>
              <a:t>, are not necessarily present in every species of </a:t>
            </a:r>
            <a:r>
              <a:rPr lang="en-US" dirty="0" err="1"/>
              <a:t>Nitosomonas</a:t>
            </a:r>
            <a:r>
              <a:rPr lang="en-US" dirty="0"/>
              <a:t>, and were not found here.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35f3dd9d12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35f3dd9d12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 identify the genome to an organism, I first had to locate and identify its 16S rRNA sequence.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Barrnap finds the location of multiple nucleotide sequences, including those associated with 16S and 23S rRNA.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Bedtools</a:t>
            </a:r>
            <a:r>
              <a:rPr lang="en-US" dirty="0"/>
              <a:t> provides the actual nucleotide sequences, which are the input to nucleotide BLAST to match them to an organism.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16S rRNA sequence returned results for </a:t>
            </a:r>
            <a:r>
              <a:rPr lang="en-US" dirty="0" err="1"/>
              <a:t>Bosea</a:t>
            </a:r>
            <a:r>
              <a:rPr lang="en-US" dirty="0"/>
              <a:t>, a genus that I had never heard of, so I tried again with the 23S rRNA sequence, and again retrieved </a:t>
            </a:r>
            <a:r>
              <a:rPr lang="en-US" dirty="0" err="1"/>
              <a:t>Bosea</a:t>
            </a:r>
            <a:r>
              <a:rPr lang="en-US" dirty="0"/>
              <a:t> spp. Results.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Working with the </a:t>
            </a:r>
            <a:r>
              <a:rPr lang="en-US" dirty="0" err="1"/>
              <a:t>topr</a:t>
            </a:r>
            <a:r>
              <a:rPr lang="en-US" dirty="0"/>
              <a:t> results from BLAST, I downloaded the genomes for </a:t>
            </a:r>
            <a:r>
              <a:rPr lang="en-US" dirty="0" err="1"/>
              <a:t>Bosea</a:t>
            </a:r>
            <a:r>
              <a:rPr lang="en-US" dirty="0"/>
              <a:t> </a:t>
            </a:r>
            <a:r>
              <a:rPr lang="en-US" dirty="0" err="1"/>
              <a:t>vestrisii</a:t>
            </a:r>
            <a:r>
              <a:rPr lang="en-US" dirty="0"/>
              <a:t> and B. </a:t>
            </a:r>
            <a:r>
              <a:rPr lang="en-US" dirty="0" err="1"/>
              <a:t>beijingensis</a:t>
            </a:r>
            <a:r>
              <a:rPr lang="en-US" dirty="0"/>
              <a:t>. </a:t>
            </a:r>
            <a:r>
              <a:rPr lang="en-US" dirty="0" err="1"/>
              <a:t>FastANI</a:t>
            </a:r>
            <a:r>
              <a:rPr lang="en-US" dirty="0"/>
              <a:t> was used to determine average nucleotide identity (basically, genetic similarity) between my genome and those of given “neighbors.”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FastANI</a:t>
            </a:r>
            <a:r>
              <a:rPr lang="en-US" dirty="0"/>
              <a:t> found average nucleotide identities in the mid-80s for both species of </a:t>
            </a:r>
            <a:r>
              <a:rPr lang="en-US" dirty="0" err="1"/>
              <a:t>Bosea</a:t>
            </a:r>
            <a:r>
              <a:rPr lang="en-US" dirty="0"/>
              <a:t>. When I attempted to run it with Nitrosomonas neighbors, it returned a blank file, meaning there was little similarity between the genomes.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5f3dd9d12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35f3dd9d12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Finally, I ran my genome through PathogenFinder2 to see the probability that the organism was pathogenic to humans. Nitrosomonas doesn’t interact with humans, but I’ve never heard of </a:t>
            </a:r>
            <a:r>
              <a:rPr lang="en-US" dirty="0" err="1"/>
              <a:t>Bosea</a:t>
            </a:r>
            <a:r>
              <a:rPr lang="en-US" dirty="0"/>
              <a:t>, so I thought it might be interesting to run it. The numbers were a little higher than expected, but overall, my </a:t>
            </a:r>
            <a:r>
              <a:rPr lang="en-US" i="1" dirty="0" err="1"/>
              <a:t>Bosea</a:t>
            </a:r>
            <a:r>
              <a:rPr lang="en-US" i="1" dirty="0"/>
              <a:t> sp</a:t>
            </a:r>
            <a:r>
              <a:rPr lang="en-US" dirty="0"/>
              <a:t>. was determined to have human nonpathogenic capacity.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155CC"/>
            </a:gs>
            <a:gs pos="100000">
              <a:srgbClr val="3D85C6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2877" y="2500650"/>
            <a:ext cx="3648987" cy="2490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11708" y="448056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Nitrosomonas sp. Ls35</a:t>
            </a:r>
            <a:endParaRPr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44">
                <a:solidFill>
                  <a:schemeClr val="lt2"/>
                </a:solidFill>
              </a:rPr>
              <a:t>Genome Assembly and Analysis</a:t>
            </a:r>
            <a:endParaRPr sz="3644">
              <a:solidFill>
                <a:schemeClr val="lt2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A4C2F4"/>
                </a:solidFill>
              </a:rPr>
              <a:t>Alan Vinzant</a:t>
            </a:r>
            <a:endParaRPr sz="3644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82863" y="4683300"/>
            <a:ext cx="3000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highlight>
                  <a:schemeClr val="lt2"/>
                </a:highlight>
              </a:rPr>
              <a:t>Asw-hamburg, CC BY 3.0, via Wikimedia Commons</a:t>
            </a:r>
            <a:endParaRPr sz="80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Genome assembly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Genome analysis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Reasoning for choosing species</a:t>
            </a:r>
            <a:endParaRPr dirty="0"/>
          </a:p>
          <a:p>
            <a:pPr marL="914400" lvl="1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Aquatic nitrifying bacteria</a:t>
            </a:r>
            <a:endParaRPr dirty="0"/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63" name="Google Shape;63;p14" title="20250306_213151(2).jpg"/>
          <p:cNvPicPr preferRelativeResize="0"/>
          <p:nvPr/>
        </p:nvPicPr>
        <p:blipFill rotWithShape="1">
          <a:blip r:embed="rId3">
            <a:alphaModFix/>
          </a:blip>
          <a:srcRect l="35685" r="-2374"/>
          <a:stretch/>
        </p:blipFill>
        <p:spPr>
          <a:xfrm>
            <a:off x="5269075" y="0"/>
            <a:ext cx="4572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Screenshot_20250514_220024_Gallery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3412750"/>
            <a:ext cx="1959300" cy="1959300"/>
          </a:xfrm>
          <a:prstGeom prst="flowChartDelay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2311900" y="1152475"/>
            <a:ext cx="652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311700" y="445069"/>
            <a:ext cx="1830825" cy="4123970"/>
            <a:chOff x="799469" y="1147334"/>
            <a:chExt cx="1830825" cy="2848832"/>
          </a:xfrm>
        </p:grpSpPr>
        <p:sp>
          <p:nvSpPr>
            <p:cNvPr id="71" name="Google Shape;71;p15"/>
            <p:cNvSpPr/>
            <p:nvPr/>
          </p:nvSpPr>
          <p:spPr>
            <a:xfrm>
              <a:off x="799469" y="1147334"/>
              <a:ext cx="1830825" cy="2848832"/>
            </a:xfrm>
            <a:custGeom>
              <a:avLst/>
              <a:gdLst/>
              <a:ahLst/>
              <a:cxnLst/>
              <a:rect l="l" t="t" r="r" b="b"/>
              <a:pathLst>
                <a:path w="134669" h="209550" extrusionOk="0">
                  <a:moveTo>
                    <a:pt x="13654" y="0"/>
                  </a:moveTo>
                  <a:lnTo>
                    <a:pt x="12073" y="287"/>
                  </a:lnTo>
                  <a:lnTo>
                    <a:pt x="10636" y="719"/>
                  </a:lnTo>
                  <a:lnTo>
                    <a:pt x="9198" y="1150"/>
                  </a:lnTo>
                  <a:lnTo>
                    <a:pt x="7905" y="1868"/>
                  </a:lnTo>
                  <a:lnTo>
                    <a:pt x="6611" y="2587"/>
                  </a:lnTo>
                  <a:lnTo>
                    <a:pt x="5462" y="3449"/>
                  </a:lnTo>
                  <a:lnTo>
                    <a:pt x="4455" y="4455"/>
                  </a:lnTo>
                  <a:lnTo>
                    <a:pt x="3449" y="5462"/>
                  </a:lnTo>
                  <a:lnTo>
                    <a:pt x="2587" y="6755"/>
                  </a:lnTo>
                  <a:lnTo>
                    <a:pt x="1725" y="7905"/>
                  </a:lnTo>
                  <a:lnTo>
                    <a:pt x="1150" y="9342"/>
                  </a:lnTo>
                  <a:lnTo>
                    <a:pt x="575" y="10636"/>
                  </a:lnTo>
                  <a:lnTo>
                    <a:pt x="287" y="12073"/>
                  </a:lnTo>
                  <a:lnTo>
                    <a:pt x="0" y="13654"/>
                  </a:lnTo>
                  <a:lnTo>
                    <a:pt x="0" y="15235"/>
                  </a:lnTo>
                  <a:lnTo>
                    <a:pt x="0" y="194315"/>
                  </a:lnTo>
                  <a:lnTo>
                    <a:pt x="0" y="195896"/>
                  </a:lnTo>
                  <a:lnTo>
                    <a:pt x="287" y="197333"/>
                  </a:lnTo>
                  <a:lnTo>
                    <a:pt x="575" y="198771"/>
                  </a:lnTo>
                  <a:lnTo>
                    <a:pt x="1150" y="200208"/>
                  </a:lnTo>
                  <a:lnTo>
                    <a:pt x="1725" y="201501"/>
                  </a:lnTo>
                  <a:lnTo>
                    <a:pt x="2587" y="202795"/>
                  </a:lnTo>
                  <a:lnTo>
                    <a:pt x="3449" y="203945"/>
                  </a:lnTo>
                  <a:lnTo>
                    <a:pt x="4455" y="205095"/>
                  </a:lnTo>
                  <a:lnTo>
                    <a:pt x="5462" y="206101"/>
                  </a:lnTo>
                  <a:lnTo>
                    <a:pt x="6611" y="206963"/>
                  </a:lnTo>
                  <a:lnTo>
                    <a:pt x="7905" y="207682"/>
                  </a:lnTo>
                  <a:lnTo>
                    <a:pt x="9198" y="208256"/>
                  </a:lnTo>
                  <a:lnTo>
                    <a:pt x="10636" y="208831"/>
                  </a:lnTo>
                  <a:lnTo>
                    <a:pt x="12073" y="209263"/>
                  </a:lnTo>
                  <a:lnTo>
                    <a:pt x="13654" y="209406"/>
                  </a:lnTo>
                  <a:lnTo>
                    <a:pt x="15091" y="209550"/>
                  </a:lnTo>
                  <a:lnTo>
                    <a:pt x="119434" y="209550"/>
                  </a:lnTo>
                  <a:lnTo>
                    <a:pt x="121015" y="209406"/>
                  </a:lnTo>
                  <a:lnTo>
                    <a:pt x="122453" y="209263"/>
                  </a:lnTo>
                  <a:lnTo>
                    <a:pt x="123890" y="208831"/>
                  </a:lnTo>
                  <a:lnTo>
                    <a:pt x="125327" y="208256"/>
                  </a:lnTo>
                  <a:lnTo>
                    <a:pt x="126620" y="207682"/>
                  </a:lnTo>
                  <a:lnTo>
                    <a:pt x="127914" y="206963"/>
                  </a:lnTo>
                  <a:lnTo>
                    <a:pt x="129064" y="206101"/>
                  </a:lnTo>
                  <a:lnTo>
                    <a:pt x="130214" y="205095"/>
                  </a:lnTo>
                  <a:lnTo>
                    <a:pt x="131076" y="203945"/>
                  </a:lnTo>
                  <a:lnTo>
                    <a:pt x="132082" y="202795"/>
                  </a:lnTo>
                  <a:lnTo>
                    <a:pt x="132801" y="201501"/>
                  </a:lnTo>
                  <a:lnTo>
                    <a:pt x="133375" y="200208"/>
                  </a:lnTo>
                  <a:lnTo>
                    <a:pt x="133950" y="198771"/>
                  </a:lnTo>
                  <a:lnTo>
                    <a:pt x="134382" y="197333"/>
                  </a:lnTo>
                  <a:lnTo>
                    <a:pt x="134525" y="195896"/>
                  </a:lnTo>
                  <a:lnTo>
                    <a:pt x="134669" y="194315"/>
                  </a:lnTo>
                  <a:lnTo>
                    <a:pt x="134669" y="70712"/>
                  </a:lnTo>
                  <a:lnTo>
                    <a:pt x="134525" y="69131"/>
                  </a:lnTo>
                  <a:lnTo>
                    <a:pt x="134382" y="67550"/>
                  </a:lnTo>
                  <a:lnTo>
                    <a:pt x="133950" y="66113"/>
                  </a:lnTo>
                  <a:lnTo>
                    <a:pt x="133375" y="64676"/>
                  </a:lnTo>
                  <a:lnTo>
                    <a:pt x="132801" y="63382"/>
                  </a:lnTo>
                  <a:lnTo>
                    <a:pt x="132082" y="62089"/>
                  </a:lnTo>
                  <a:lnTo>
                    <a:pt x="131076" y="60939"/>
                  </a:lnTo>
                  <a:lnTo>
                    <a:pt x="130214" y="59933"/>
                  </a:lnTo>
                  <a:lnTo>
                    <a:pt x="129064" y="58927"/>
                  </a:lnTo>
                  <a:lnTo>
                    <a:pt x="127914" y="58065"/>
                  </a:lnTo>
                  <a:lnTo>
                    <a:pt x="126620" y="57346"/>
                  </a:lnTo>
                  <a:lnTo>
                    <a:pt x="125327" y="56627"/>
                  </a:lnTo>
                  <a:lnTo>
                    <a:pt x="123890" y="56196"/>
                  </a:lnTo>
                  <a:lnTo>
                    <a:pt x="122453" y="55765"/>
                  </a:lnTo>
                  <a:lnTo>
                    <a:pt x="121015" y="55478"/>
                  </a:lnTo>
                  <a:lnTo>
                    <a:pt x="95576" y="55478"/>
                  </a:lnTo>
                  <a:lnTo>
                    <a:pt x="93995" y="55334"/>
                  </a:lnTo>
                  <a:lnTo>
                    <a:pt x="92414" y="55190"/>
                  </a:lnTo>
                  <a:lnTo>
                    <a:pt x="90977" y="54759"/>
                  </a:lnTo>
                  <a:lnTo>
                    <a:pt x="89540" y="54184"/>
                  </a:lnTo>
                  <a:lnTo>
                    <a:pt x="88246" y="53609"/>
                  </a:lnTo>
                  <a:lnTo>
                    <a:pt x="86953" y="52891"/>
                  </a:lnTo>
                  <a:lnTo>
                    <a:pt x="85803" y="52028"/>
                  </a:lnTo>
                  <a:lnTo>
                    <a:pt x="84797" y="51022"/>
                  </a:lnTo>
                  <a:lnTo>
                    <a:pt x="83791" y="49872"/>
                  </a:lnTo>
                  <a:lnTo>
                    <a:pt x="82929" y="48723"/>
                  </a:lnTo>
                  <a:lnTo>
                    <a:pt x="82210" y="47429"/>
                  </a:lnTo>
                  <a:lnTo>
                    <a:pt x="81491" y="46135"/>
                  </a:lnTo>
                  <a:lnTo>
                    <a:pt x="81060" y="44698"/>
                  </a:lnTo>
                  <a:lnTo>
                    <a:pt x="80629" y="43261"/>
                  </a:lnTo>
                  <a:lnTo>
                    <a:pt x="80341" y="41824"/>
                  </a:lnTo>
                  <a:lnTo>
                    <a:pt x="80341" y="40243"/>
                  </a:lnTo>
                  <a:lnTo>
                    <a:pt x="80341" y="15235"/>
                  </a:lnTo>
                  <a:lnTo>
                    <a:pt x="80198" y="13654"/>
                  </a:lnTo>
                  <a:lnTo>
                    <a:pt x="80054" y="12073"/>
                  </a:lnTo>
                  <a:lnTo>
                    <a:pt x="79623" y="10636"/>
                  </a:lnTo>
                  <a:lnTo>
                    <a:pt x="79048" y="9342"/>
                  </a:lnTo>
                  <a:lnTo>
                    <a:pt x="78473" y="7905"/>
                  </a:lnTo>
                  <a:lnTo>
                    <a:pt x="77754" y="6755"/>
                  </a:lnTo>
                  <a:lnTo>
                    <a:pt x="76892" y="5462"/>
                  </a:lnTo>
                  <a:lnTo>
                    <a:pt x="75886" y="4455"/>
                  </a:lnTo>
                  <a:lnTo>
                    <a:pt x="74736" y="3449"/>
                  </a:lnTo>
                  <a:lnTo>
                    <a:pt x="73586" y="2587"/>
                  </a:lnTo>
                  <a:lnTo>
                    <a:pt x="72293" y="1868"/>
                  </a:lnTo>
                  <a:lnTo>
                    <a:pt x="70999" y="1150"/>
                  </a:lnTo>
                  <a:lnTo>
                    <a:pt x="69562" y="719"/>
                  </a:lnTo>
                  <a:lnTo>
                    <a:pt x="68125" y="287"/>
                  </a:lnTo>
                  <a:lnTo>
                    <a:pt x="66688" y="0"/>
                  </a:ln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918694" y="2414831"/>
              <a:ext cx="1585200" cy="14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75" rIns="0" bIns="1827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SPAdes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v3.15.5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ABySS 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v2.3.7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QUAST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v5.0.2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918694" y="1243373"/>
              <a:ext cx="864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800" b="1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01</a:t>
              </a:r>
              <a:endParaRPr sz="58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74" name="Google Shape;74;p15"/>
          <p:cNvSpPr txBox="1"/>
          <p:nvPr/>
        </p:nvSpPr>
        <p:spPr>
          <a:xfrm>
            <a:off x="426625" y="1828657"/>
            <a:ext cx="15852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rPr>
              <a:t>Assembly</a:t>
            </a:r>
            <a:endParaRPr sz="2400">
              <a:solidFill>
                <a:srgbClr val="01010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50738"/>
            <a:ext cx="3069102" cy="3419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18652" y="1150750"/>
            <a:ext cx="3061252" cy="341985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/>
          <p:nvPr/>
        </p:nvSpPr>
        <p:spPr>
          <a:xfrm>
            <a:off x="3697808" y="2174900"/>
            <a:ext cx="2274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5"/>
          <p:cNvSpPr/>
          <p:nvPr/>
        </p:nvSpPr>
        <p:spPr>
          <a:xfrm>
            <a:off x="3694191" y="2660904"/>
            <a:ext cx="1371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5"/>
          <p:cNvSpPr/>
          <p:nvPr/>
        </p:nvSpPr>
        <p:spPr>
          <a:xfrm>
            <a:off x="7026209" y="2176272"/>
            <a:ext cx="2274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7022592" y="2662276"/>
            <a:ext cx="1371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3694176" y="4125900"/>
            <a:ext cx="2544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7026193" y="4125900"/>
            <a:ext cx="254400" cy="105000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2286000" y="4570600"/>
            <a:ext cx="13014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SPAdes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5618650" y="4613850"/>
            <a:ext cx="13014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ABySS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16"/>
          <p:cNvGrpSpPr/>
          <p:nvPr/>
        </p:nvGrpSpPr>
        <p:grpSpPr>
          <a:xfrm>
            <a:off x="311700" y="445069"/>
            <a:ext cx="1830825" cy="4123970"/>
            <a:chOff x="799469" y="1147334"/>
            <a:chExt cx="1830825" cy="2848832"/>
          </a:xfrm>
        </p:grpSpPr>
        <p:sp>
          <p:nvSpPr>
            <p:cNvPr id="90" name="Google Shape;90;p16"/>
            <p:cNvSpPr/>
            <p:nvPr/>
          </p:nvSpPr>
          <p:spPr>
            <a:xfrm>
              <a:off x="799469" y="1147334"/>
              <a:ext cx="1830825" cy="2848832"/>
            </a:xfrm>
            <a:custGeom>
              <a:avLst/>
              <a:gdLst/>
              <a:ahLst/>
              <a:cxnLst/>
              <a:rect l="l" t="t" r="r" b="b"/>
              <a:pathLst>
                <a:path w="134669" h="209550" extrusionOk="0">
                  <a:moveTo>
                    <a:pt x="13654" y="0"/>
                  </a:moveTo>
                  <a:lnTo>
                    <a:pt x="12073" y="287"/>
                  </a:lnTo>
                  <a:lnTo>
                    <a:pt x="10636" y="719"/>
                  </a:lnTo>
                  <a:lnTo>
                    <a:pt x="9198" y="1150"/>
                  </a:lnTo>
                  <a:lnTo>
                    <a:pt x="7905" y="1868"/>
                  </a:lnTo>
                  <a:lnTo>
                    <a:pt x="6611" y="2587"/>
                  </a:lnTo>
                  <a:lnTo>
                    <a:pt x="5462" y="3449"/>
                  </a:lnTo>
                  <a:lnTo>
                    <a:pt x="4455" y="4455"/>
                  </a:lnTo>
                  <a:lnTo>
                    <a:pt x="3449" y="5462"/>
                  </a:lnTo>
                  <a:lnTo>
                    <a:pt x="2587" y="6755"/>
                  </a:lnTo>
                  <a:lnTo>
                    <a:pt x="1725" y="7905"/>
                  </a:lnTo>
                  <a:lnTo>
                    <a:pt x="1150" y="9342"/>
                  </a:lnTo>
                  <a:lnTo>
                    <a:pt x="575" y="10636"/>
                  </a:lnTo>
                  <a:lnTo>
                    <a:pt x="287" y="12073"/>
                  </a:lnTo>
                  <a:lnTo>
                    <a:pt x="0" y="13654"/>
                  </a:lnTo>
                  <a:lnTo>
                    <a:pt x="0" y="15235"/>
                  </a:lnTo>
                  <a:lnTo>
                    <a:pt x="0" y="194315"/>
                  </a:lnTo>
                  <a:lnTo>
                    <a:pt x="0" y="195896"/>
                  </a:lnTo>
                  <a:lnTo>
                    <a:pt x="287" y="197333"/>
                  </a:lnTo>
                  <a:lnTo>
                    <a:pt x="575" y="198771"/>
                  </a:lnTo>
                  <a:lnTo>
                    <a:pt x="1150" y="200208"/>
                  </a:lnTo>
                  <a:lnTo>
                    <a:pt x="1725" y="201501"/>
                  </a:lnTo>
                  <a:lnTo>
                    <a:pt x="2587" y="202795"/>
                  </a:lnTo>
                  <a:lnTo>
                    <a:pt x="3449" y="203945"/>
                  </a:lnTo>
                  <a:lnTo>
                    <a:pt x="4455" y="205095"/>
                  </a:lnTo>
                  <a:lnTo>
                    <a:pt x="5462" y="206101"/>
                  </a:lnTo>
                  <a:lnTo>
                    <a:pt x="6611" y="206963"/>
                  </a:lnTo>
                  <a:lnTo>
                    <a:pt x="7905" y="207682"/>
                  </a:lnTo>
                  <a:lnTo>
                    <a:pt x="9198" y="208256"/>
                  </a:lnTo>
                  <a:lnTo>
                    <a:pt x="10636" y="208831"/>
                  </a:lnTo>
                  <a:lnTo>
                    <a:pt x="12073" y="209263"/>
                  </a:lnTo>
                  <a:lnTo>
                    <a:pt x="13654" y="209406"/>
                  </a:lnTo>
                  <a:lnTo>
                    <a:pt x="15091" y="209550"/>
                  </a:lnTo>
                  <a:lnTo>
                    <a:pt x="119434" y="209550"/>
                  </a:lnTo>
                  <a:lnTo>
                    <a:pt x="121015" y="209406"/>
                  </a:lnTo>
                  <a:lnTo>
                    <a:pt x="122453" y="209263"/>
                  </a:lnTo>
                  <a:lnTo>
                    <a:pt x="123890" y="208831"/>
                  </a:lnTo>
                  <a:lnTo>
                    <a:pt x="125327" y="208256"/>
                  </a:lnTo>
                  <a:lnTo>
                    <a:pt x="126620" y="207682"/>
                  </a:lnTo>
                  <a:lnTo>
                    <a:pt x="127914" y="206963"/>
                  </a:lnTo>
                  <a:lnTo>
                    <a:pt x="129064" y="206101"/>
                  </a:lnTo>
                  <a:lnTo>
                    <a:pt x="130214" y="205095"/>
                  </a:lnTo>
                  <a:lnTo>
                    <a:pt x="131076" y="203945"/>
                  </a:lnTo>
                  <a:lnTo>
                    <a:pt x="132082" y="202795"/>
                  </a:lnTo>
                  <a:lnTo>
                    <a:pt x="132801" y="201501"/>
                  </a:lnTo>
                  <a:lnTo>
                    <a:pt x="133375" y="200208"/>
                  </a:lnTo>
                  <a:lnTo>
                    <a:pt x="133950" y="198771"/>
                  </a:lnTo>
                  <a:lnTo>
                    <a:pt x="134382" y="197333"/>
                  </a:lnTo>
                  <a:lnTo>
                    <a:pt x="134525" y="195896"/>
                  </a:lnTo>
                  <a:lnTo>
                    <a:pt x="134669" y="194315"/>
                  </a:lnTo>
                  <a:lnTo>
                    <a:pt x="134669" y="70712"/>
                  </a:lnTo>
                  <a:lnTo>
                    <a:pt x="134525" y="69131"/>
                  </a:lnTo>
                  <a:lnTo>
                    <a:pt x="134382" y="67550"/>
                  </a:lnTo>
                  <a:lnTo>
                    <a:pt x="133950" y="66113"/>
                  </a:lnTo>
                  <a:lnTo>
                    <a:pt x="133375" y="64676"/>
                  </a:lnTo>
                  <a:lnTo>
                    <a:pt x="132801" y="63382"/>
                  </a:lnTo>
                  <a:lnTo>
                    <a:pt x="132082" y="62089"/>
                  </a:lnTo>
                  <a:lnTo>
                    <a:pt x="131076" y="60939"/>
                  </a:lnTo>
                  <a:lnTo>
                    <a:pt x="130214" y="59933"/>
                  </a:lnTo>
                  <a:lnTo>
                    <a:pt x="129064" y="58927"/>
                  </a:lnTo>
                  <a:lnTo>
                    <a:pt x="127914" y="58065"/>
                  </a:lnTo>
                  <a:lnTo>
                    <a:pt x="126620" y="57346"/>
                  </a:lnTo>
                  <a:lnTo>
                    <a:pt x="125327" y="56627"/>
                  </a:lnTo>
                  <a:lnTo>
                    <a:pt x="123890" y="56196"/>
                  </a:lnTo>
                  <a:lnTo>
                    <a:pt x="122453" y="55765"/>
                  </a:lnTo>
                  <a:lnTo>
                    <a:pt x="121015" y="55478"/>
                  </a:lnTo>
                  <a:lnTo>
                    <a:pt x="95576" y="55478"/>
                  </a:lnTo>
                  <a:lnTo>
                    <a:pt x="93995" y="55334"/>
                  </a:lnTo>
                  <a:lnTo>
                    <a:pt x="92414" y="55190"/>
                  </a:lnTo>
                  <a:lnTo>
                    <a:pt x="90977" y="54759"/>
                  </a:lnTo>
                  <a:lnTo>
                    <a:pt x="89540" y="54184"/>
                  </a:lnTo>
                  <a:lnTo>
                    <a:pt x="88246" y="53609"/>
                  </a:lnTo>
                  <a:lnTo>
                    <a:pt x="86953" y="52891"/>
                  </a:lnTo>
                  <a:lnTo>
                    <a:pt x="85803" y="52028"/>
                  </a:lnTo>
                  <a:lnTo>
                    <a:pt x="84797" y="51022"/>
                  </a:lnTo>
                  <a:lnTo>
                    <a:pt x="83791" y="49872"/>
                  </a:lnTo>
                  <a:lnTo>
                    <a:pt x="82929" y="48723"/>
                  </a:lnTo>
                  <a:lnTo>
                    <a:pt x="82210" y="47429"/>
                  </a:lnTo>
                  <a:lnTo>
                    <a:pt x="81491" y="46135"/>
                  </a:lnTo>
                  <a:lnTo>
                    <a:pt x="81060" y="44698"/>
                  </a:lnTo>
                  <a:lnTo>
                    <a:pt x="80629" y="43261"/>
                  </a:lnTo>
                  <a:lnTo>
                    <a:pt x="80341" y="41824"/>
                  </a:lnTo>
                  <a:lnTo>
                    <a:pt x="80341" y="40243"/>
                  </a:lnTo>
                  <a:lnTo>
                    <a:pt x="80341" y="15235"/>
                  </a:lnTo>
                  <a:lnTo>
                    <a:pt x="80198" y="13654"/>
                  </a:lnTo>
                  <a:lnTo>
                    <a:pt x="80054" y="12073"/>
                  </a:lnTo>
                  <a:lnTo>
                    <a:pt x="79623" y="10636"/>
                  </a:lnTo>
                  <a:lnTo>
                    <a:pt x="79048" y="9342"/>
                  </a:lnTo>
                  <a:lnTo>
                    <a:pt x="78473" y="7905"/>
                  </a:lnTo>
                  <a:lnTo>
                    <a:pt x="77754" y="6755"/>
                  </a:lnTo>
                  <a:lnTo>
                    <a:pt x="76892" y="5462"/>
                  </a:lnTo>
                  <a:lnTo>
                    <a:pt x="75886" y="4455"/>
                  </a:lnTo>
                  <a:lnTo>
                    <a:pt x="74736" y="3449"/>
                  </a:lnTo>
                  <a:lnTo>
                    <a:pt x="73586" y="2587"/>
                  </a:lnTo>
                  <a:lnTo>
                    <a:pt x="72293" y="1868"/>
                  </a:lnTo>
                  <a:lnTo>
                    <a:pt x="70999" y="1150"/>
                  </a:lnTo>
                  <a:lnTo>
                    <a:pt x="69562" y="719"/>
                  </a:lnTo>
                  <a:lnTo>
                    <a:pt x="68125" y="287"/>
                  </a:lnTo>
                  <a:lnTo>
                    <a:pt x="66688" y="0"/>
                  </a:ln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1" name="Google Shape;91;p16"/>
            <p:cNvSpPr txBox="1"/>
            <p:nvPr/>
          </p:nvSpPr>
          <p:spPr>
            <a:xfrm>
              <a:off x="918694" y="2414831"/>
              <a:ext cx="1585200" cy="149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8275" rIns="0" bIns="1827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Prokka 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Galaxy Version 1.14.6+galaxy1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92" name="Google Shape;92;p16"/>
            <p:cNvSpPr txBox="1"/>
            <p:nvPr/>
          </p:nvSpPr>
          <p:spPr>
            <a:xfrm>
              <a:off x="918694" y="1243373"/>
              <a:ext cx="864900" cy="89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800" b="1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02</a:t>
              </a:r>
              <a:endParaRPr sz="58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93" name="Google Shape;93;p16"/>
          <p:cNvSpPr txBox="1"/>
          <p:nvPr/>
        </p:nvSpPr>
        <p:spPr>
          <a:xfrm>
            <a:off x="426625" y="1828657"/>
            <a:ext cx="15852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rPr>
              <a:t>Annotation</a:t>
            </a:r>
            <a:endParaRPr sz="2400">
              <a:solidFill>
                <a:srgbClr val="01010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94" name="Google Shape;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152475"/>
            <a:ext cx="3634450" cy="346077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5997325" y="1152475"/>
            <a:ext cx="2835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Nitrification</a:t>
            </a:r>
            <a:endParaRPr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/>
              <a:t>amoA, amoB, amoC </a:t>
            </a:r>
            <a:r>
              <a:rPr lang="en" sz="900" dirty="0"/>
              <a:t>(absent)</a:t>
            </a:r>
            <a:endParaRPr sz="900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/>
              <a:t>Ammonia monooxygenase</a:t>
            </a:r>
            <a:endParaRPr sz="1300" dirty="0"/>
          </a:p>
          <a:p>
            <a:pPr marL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dirty="0"/>
              <a:t>NH</a:t>
            </a:r>
            <a:r>
              <a:rPr lang="en" sz="1300" baseline="-25000" dirty="0"/>
              <a:t>3</a:t>
            </a:r>
            <a:r>
              <a:rPr lang="en" sz="1300" dirty="0"/>
              <a:t> → NH</a:t>
            </a:r>
            <a:r>
              <a:rPr lang="en" sz="1300" baseline="-25000" dirty="0"/>
              <a:t>2</a:t>
            </a:r>
            <a:r>
              <a:rPr lang="en" sz="1300" dirty="0"/>
              <a:t>OH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5250" y="3540901"/>
            <a:ext cx="3275804" cy="10281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0445" y="3540900"/>
            <a:ext cx="3275804" cy="102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7"/>
          <p:cNvGrpSpPr/>
          <p:nvPr/>
        </p:nvGrpSpPr>
        <p:grpSpPr>
          <a:xfrm>
            <a:off x="311700" y="445069"/>
            <a:ext cx="1830825" cy="4123970"/>
            <a:chOff x="799469" y="1147334"/>
            <a:chExt cx="1830825" cy="2848832"/>
          </a:xfrm>
        </p:grpSpPr>
        <p:sp>
          <p:nvSpPr>
            <p:cNvPr id="103" name="Google Shape;103;p17"/>
            <p:cNvSpPr/>
            <p:nvPr/>
          </p:nvSpPr>
          <p:spPr>
            <a:xfrm>
              <a:off x="799469" y="1147334"/>
              <a:ext cx="1830825" cy="2848832"/>
            </a:xfrm>
            <a:custGeom>
              <a:avLst/>
              <a:gdLst/>
              <a:ahLst/>
              <a:cxnLst/>
              <a:rect l="l" t="t" r="r" b="b"/>
              <a:pathLst>
                <a:path w="134669" h="209550" extrusionOk="0">
                  <a:moveTo>
                    <a:pt x="13654" y="0"/>
                  </a:moveTo>
                  <a:lnTo>
                    <a:pt x="12073" y="287"/>
                  </a:lnTo>
                  <a:lnTo>
                    <a:pt x="10636" y="719"/>
                  </a:lnTo>
                  <a:lnTo>
                    <a:pt x="9198" y="1150"/>
                  </a:lnTo>
                  <a:lnTo>
                    <a:pt x="7905" y="1868"/>
                  </a:lnTo>
                  <a:lnTo>
                    <a:pt x="6611" y="2587"/>
                  </a:lnTo>
                  <a:lnTo>
                    <a:pt x="5462" y="3449"/>
                  </a:lnTo>
                  <a:lnTo>
                    <a:pt x="4455" y="4455"/>
                  </a:lnTo>
                  <a:lnTo>
                    <a:pt x="3449" y="5462"/>
                  </a:lnTo>
                  <a:lnTo>
                    <a:pt x="2587" y="6755"/>
                  </a:lnTo>
                  <a:lnTo>
                    <a:pt x="1725" y="7905"/>
                  </a:lnTo>
                  <a:lnTo>
                    <a:pt x="1150" y="9342"/>
                  </a:lnTo>
                  <a:lnTo>
                    <a:pt x="575" y="10636"/>
                  </a:lnTo>
                  <a:lnTo>
                    <a:pt x="287" y="12073"/>
                  </a:lnTo>
                  <a:lnTo>
                    <a:pt x="0" y="13654"/>
                  </a:lnTo>
                  <a:lnTo>
                    <a:pt x="0" y="15235"/>
                  </a:lnTo>
                  <a:lnTo>
                    <a:pt x="0" y="194315"/>
                  </a:lnTo>
                  <a:lnTo>
                    <a:pt x="0" y="195896"/>
                  </a:lnTo>
                  <a:lnTo>
                    <a:pt x="287" y="197333"/>
                  </a:lnTo>
                  <a:lnTo>
                    <a:pt x="575" y="198771"/>
                  </a:lnTo>
                  <a:lnTo>
                    <a:pt x="1150" y="200208"/>
                  </a:lnTo>
                  <a:lnTo>
                    <a:pt x="1725" y="201501"/>
                  </a:lnTo>
                  <a:lnTo>
                    <a:pt x="2587" y="202795"/>
                  </a:lnTo>
                  <a:lnTo>
                    <a:pt x="3449" y="203945"/>
                  </a:lnTo>
                  <a:lnTo>
                    <a:pt x="4455" y="205095"/>
                  </a:lnTo>
                  <a:lnTo>
                    <a:pt x="5462" y="206101"/>
                  </a:lnTo>
                  <a:lnTo>
                    <a:pt x="6611" y="206963"/>
                  </a:lnTo>
                  <a:lnTo>
                    <a:pt x="7905" y="207682"/>
                  </a:lnTo>
                  <a:lnTo>
                    <a:pt x="9198" y="208256"/>
                  </a:lnTo>
                  <a:lnTo>
                    <a:pt x="10636" y="208831"/>
                  </a:lnTo>
                  <a:lnTo>
                    <a:pt x="12073" y="209263"/>
                  </a:lnTo>
                  <a:lnTo>
                    <a:pt x="13654" y="209406"/>
                  </a:lnTo>
                  <a:lnTo>
                    <a:pt x="15091" y="209550"/>
                  </a:lnTo>
                  <a:lnTo>
                    <a:pt x="119434" y="209550"/>
                  </a:lnTo>
                  <a:lnTo>
                    <a:pt x="121015" y="209406"/>
                  </a:lnTo>
                  <a:lnTo>
                    <a:pt x="122453" y="209263"/>
                  </a:lnTo>
                  <a:lnTo>
                    <a:pt x="123890" y="208831"/>
                  </a:lnTo>
                  <a:lnTo>
                    <a:pt x="125327" y="208256"/>
                  </a:lnTo>
                  <a:lnTo>
                    <a:pt x="126620" y="207682"/>
                  </a:lnTo>
                  <a:lnTo>
                    <a:pt x="127914" y="206963"/>
                  </a:lnTo>
                  <a:lnTo>
                    <a:pt x="129064" y="206101"/>
                  </a:lnTo>
                  <a:lnTo>
                    <a:pt x="130214" y="205095"/>
                  </a:lnTo>
                  <a:lnTo>
                    <a:pt x="131076" y="203945"/>
                  </a:lnTo>
                  <a:lnTo>
                    <a:pt x="132082" y="202795"/>
                  </a:lnTo>
                  <a:lnTo>
                    <a:pt x="132801" y="201501"/>
                  </a:lnTo>
                  <a:lnTo>
                    <a:pt x="133375" y="200208"/>
                  </a:lnTo>
                  <a:lnTo>
                    <a:pt x="133950" y="198771"/>
                  </a:lnTo>
                  <a:lnTo>
                    <a:pt x="134382" y="197333"/>
                  </a:lnTo>
                  <a:lnTo>
                    <a:pt x="134525" y="195896"/>
                  </a:lnTo>
                  <a:lnTo>
                    <a:pt x="134669" y="194315"/>
                  </a:lnTo>
                  <a:lnTo>
                    <a:pt x="134669" y="70712"/>
                  </a:lnTo>
                  <a:lnTo>
                    <a:pt x="134525" y="69131"/>
                  </a:lnTo>
                  <a:lnTo>
                    <a:pt x="134382" y="67550"/>
                  </a:lnTo>
                  <a:lnTo>
                    <a:pt x="133950" y="66113"/>
                  </a:lnTo>
                  <a:lnTo>
                    <a:pt x="133375" y="64676"/>
                  </a:lnTo>
                  <a:lnTo>
                    <a:pt x="132801" y="63382"/>
                  </a:lnTo>
                  <a:lnTo>
                    <a:pt x="132082" y="62089"/>
                  </a:lnTo>
                  <a:lnTo>
                    <a:pt x="131076" y="60939"/>
                  </a:lnTo>
                  <a:lnTo>
                    <a:pt x="130214" y="59933"/>
                  </a:lnTo>
                  <a:lnTo>
                    <a:pt x="129064" y="58927"/>
                  </a:lnTo>
                  <a:lnTo>
                    <a:pt x="127914" y="58065"/>
                  </a:lnTo>
                  <a:lnTo>
                    <a:pt x="126620" y="57346"/>
                  </a:lnTo>
                  <a:lnTo>
                    <a:pt x="125327" y="56627"/>
                  </a:lnTo>
                  <a:lnTo>
                    <a:pt x="123890" y="56196"/>
                  </a:lnTo>
                  <a:lnTo>
                    <a:pt x="122453" y="55765"/>
                  </a:lnTo>
                  <a:lnTo>
                    <a:pt x="121015" y="55478"/>
                  </a:lnTo>
                  <a:lnTo>
                    <a:pt x="95576" y="55478"/>
                  </a:lnTo>
                  <a:lnTo>
                    <a:pt x="93995" y="55334"/>
                  </a:lnTo>
                  <a:lnTo>
                    <a:pt x="92414" y="55190"/>
                  </a:lnTo>
                  <a:lnTo>
                    <a:pt x="90977" y="54759"/>
                  </a:lnTo>
                  <a:lnTo>
                    <a:pt x="89540" y="54184"/>
                  </a:lnTo>
                  <a:lnTo>
                    <a:pt x="88246" y="53609"/>
                  </a:lnTo>
                  <a:lnTo>
                    <a:pt x="86953" y="52891"/>
                  </a:lnTo>
                  <a:lnTo>
                    <a:pt x="85803" y="52028"/>
                  </a:lnTo>
                  <a:lnTo>
                    <a:pt x="84797" y="51022"/>
                  </a:lnTo>
                  <a:lnTo>
                    <a:pt x="83791" y="49872"/>
                  </a:lnTo>
                  <a:lnTo>
                    <a:pt x="82929" y="48723"/>
                  </a:lnTo>
                  <a:lnTo>
                    <a:pt x="82210" y="47429"/>
                  </a:lnTo>
                  <a:lnTo>
                    <a:pt x="81491" y="46135"/>
                  </a:lnTo>
                  <a:lnTo>
                    <a:pt x="81060" y="44698"/>
                  </a:lnTo>
                  <a:lnTo>
                    <a:pt x="80629" y="43261"/>
                  </a:lnTo>
                  <a:lnTo>
                    <a:pt x="80341" y="41824"/>
                  </a:lnTo>
                  <a:lnTo>
                    <a:pt x="80341" y="40243"/>
                  </a:lnTo>
                  <a:lnTo>
                    <a:pt x="80341" y="15235"/>
                  </a:lnTo>
                  <a:lnTo>
                    <a:pt x="80198" y="13654"/>
                  </a:lnTo>
                  <a:lnTo>
                    <a:pt x="80054" y="12073"/>
                  </a:lnTo>
                  <a:lnTo>
                    <a:pt x="79623" y="10636"/>
                  </a:lnTo>
                  <a:lnTo>
                    <a:pt x="79048" y="9342"/>
                  </a:lnTo>
                  <a:lnTo>
                    <a:pt x="78473" y="7905"/>
                  </a:lnTo>
                  <a:lnTo>
                    <a:pt x="77754" y="6755"/>
                  </a:lnTo>
                  <a:lnTo>
                    <a:pt x="76892" y="5462"/>
                  </a:lnTo>
                  <a:lnTo>
                    <a:pt x="75886" y="4455"/>
                  </a:lnTo>
                  <a:lnTo>
                    <a:pt x="74736" y="3449"/>
                  </a:lnTo>
                  <a:lnTo>
                    <a:pt x="73586" y="2587"/>
                  </a:lnTo>
                  <a:lnTo>
                    <a:pt x="72293" y="1868"/>
                  </a:lnTo>
                  <a:lnTo>
                    <a:pt x="70999" y="1150"/>
                  </a:lnTo>
                  <a:lnTo>
                    <a:pt x="69562" y="719"/>
                  </a:lnTo>
                  <a:lnTo>
                    <a:pt x="68125" y="287"/>
                  </a:lnTo>
                  <a:lnTo>
                    <a:pt x="66688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7"/>
            <p:cNvSpPr txBox="1"/>
            <p:nvPr/>
          </p:nvSpPr>
          <p:spPr>
            <a:xfrm>
              <a:off x="918694" y="2414831"/>
              <a:ext cx="1585200" cy="14946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0" tIns="18275" rIns="0" bIns="1827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Barrnap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v0.9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bedtools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V2.27.1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BLASTn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v2.16.0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FastANI</a:t>
              </a:r>
              <a:endParaRPr sz="2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v1.33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05" name="Google Shape;105;p17"/>
            <p:cNvSpPr txBox="1"/>
            <p:nvPr/>
          </p:nvSpPr>
          <p:spPr>
            <a:xfrm>
              <a:off x="918694" y="1243373"/>
              <a:ext cx="864900" cy="8928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800" b="1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03</a:t>
              </a:r>
              <a:endParaRPr sz="58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106" name="Google Shape;106;p17"/>
          <p:cNvSpPr txBox="1"/>
          <p:nvPr/>
        </p:nvSpPr>
        <p:spPr>
          <a:xfrm>
            <a:off x="234350" y="1828650"/>
            <a:ext cx="17775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rPr>
              <a:t>Identification</a:t>
            </a:r>
            <a:endParaRPr sz="2400">
              <a:solidFill>
                <a:srgbClr val="01010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07" name="Google Shape;107;p17"/>
          <p:cNvPicPr preferRelativeResize="0"/>
          <p:nvPr/>
        </p:nvPicPr>
        <p:blipFill rotWithShape="1">
          <a:blip r:embed="rId5">
            <a:alphaModFix/>
          </a:blip>
          <a:srcRect t="17620" b="42781"/>
          <a:stretch/>
        </p:blipFill>
        <p:spPr>
          <a:xfrm>
            <a:off x="2275225" y="2009744"/>
            <a:ext cx="4604659" cy="14549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 rotWithShape="1">
          <a:blip r:embed="rId6">
            <a:alphaModFix/>
          </a:blip>
          <a:srcRect t="17620" b="42781"/>
          <a:stretch/>
        </p:blipFill>
        <p:spPr>
          <a:xfrm>
            <a:off x="2275242" y="445075"/>
            <a:ext cx="4604659" cy="14549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8"/>
          <p:cNvGrpSpPr/>
          <p:nvPr/>
        </p:nvGrpSpPr>
        <p:grpSpPr>
          <a:xfrm>
            <a:off x="311700" y="445069"/>
            <a:ext cx="1830825" cy="4123970"/>
            <a:chOff x="799469" y="1147334"/>
            <a:chExt cx="1830825" cy="2848832"/>
          </a:xfrm>
        </p:grpSpPr>
        <p:sp>
          <p:nvSpPr>
            <p:cNvPr id="114" name="Google Shape;114;p18"/>
            <p:cNvSpPr/>
            <p:nvPr/>
          </p:nvSpPr>
          <p:spPr>
            <a:xfrm>
              <a:off x="799469" y="1147334"/>
              <a:ext cx="1830825" cy="2848832"/>
            </a:xfrm>
            <a:custGeom>
              <a:avLst/>
              <a:gdLst/>
              <a:ahLst/>
              <a:cxnLst/>
              <a:rect l="l" t="t" r="r" b="b"/>
              <a:pathLst>
                <a:path w="134669" h="209550" extrusionOk="0">
                  <a:moveTo>
                    <a:pt x="13654" y="0"/>
                  </a:moveTo>
                  <a:lnTo>
                    <a:pt x="12073" y="287"/>
                  </a:lnTo>
                  <a:lnTo>
                    <a:pt x="10636" y="719"/>
                  </a:lnTo>
                  <a:lnTo>
                    <a:pt x="9198" y="1150"/>
                  </a:lnTo>
                  <a:lnTo>
                    <a:pt x="7905" y="1868"/>
                  </a:lnTo>
                  <a:lnTo>
                    <a:pt x="6611" y="2587"/>
                  </a:lnTo>
                  <a:lnTo>
                    <a:pt x="5462" y="3449"/>
                  </a:lnTo>
                  <a:lnTo>
                    <a:pt x="4455" y="4455"/>
                  </a:lnTo>
                  <a:lnTo>
                    <a:pt x="3449" y="5462"/>
                  </a:lnTo>
                  <a:lnTo>
                    <a:pt x="2587" y="6755"/>
                  </a:lnTo>
                  <a:lnTo>
                    <a:pt x="1725" y="7905"/>
                  </a:lnTo>
                  <a:lnTo>
                    <a:pt x="1150" y="9342"/>
                  </a:lnTo>
                  <a:lnTo>
                    <a:pt x="575" y="10636"/>
                  </a:lnTo>
                  <a:lnTo>
                    <a:pt x="287" y="12073"/>
                  </a:lnTo>
                  <a:lnTo>
                    <a:pt x="0" y="13654"/>
                  </a:lnTo>
                  <a:lnTo>
                    <a:pt x="0" y="15235"/>
                  </a:lnTo>
                  <a:lnTo>
                    <a:pt x="0" y="194315"/>
                  </a:lnTo>
                  <a:lnTo>
                    <a:pt x="0" y="195896"/>
                  </a:lnTo>
                  <a:lnTo>
                    <a:pt x="287" y="197333"/>
                  </a:lnTo>
                  <a:lnTo>
                    <a:pt x="575" y="198771"/>
                  </a:lnTo>
                  <a:lnTo>
                    <a:pt x="1150" y="200208"/>
                  </a:lnTo>
                  <a:lnTo>
                    <a:pt x="1725" y="201501"/>
                  </a:lnTo>
                  <a:lnTo>
                    <a:pt x="2587" y="202795"/>
                  </a:lnTo>
                  <a:lnTo>
                    <a:pt x="3449" y="203945"/>
                  </a:lnTo>
                  <a:lnTo>
                    <a:pt x="4455" y="205095"/>
                  </a:lnTo>
                  <a:lnTo>
                    <a:pt x="5462" y="206101"/>
                  </a:lnTo>
                  <a:lnTo>
                    <a:pt x="6611" y="206963"/>
                  </a:lnTo>
                  <a:lnTo>
                    <a:pt x="7905" y="207682"/>
                  </a:lnTo>
                  <a:lnTo>
                    <a:pt x="9198" y="208256"/>
                  </a:lnTo>
                  <a:lnTo>
                    <a:pt x="10636" y="208831"/>
                  </a:lnTo>
                  <a:lnTo>
                    <a:pt x="12073" y="209263"/>
                  </a:lnTo>
                  <a:lnTo>
                    <a:pt x="13654" y="209406"/>
                  </a:lnTo>
                  <a:lnTo>
                    <a:pt x="15091" y="209550"/>
                  </a:lnTo>
                  <a:lnTo>
                    <a:pt x="119434" y="209550"/>
                  </a:lnTo>
                  <a:lnTo>
                    <a:pt x="121015" y="209406"/>
                  </a:lnTo>
                  <a:lnTo>
                    <a:pt x="122453" y="209263"/>
                  </a:lnTo>
                  <a:lnTo>
                    <a:pt x="123890" y="208831"/>
                  </a:lnTo>
                  <a:lnTo>
                    <a:pt x="125327" y="208256"/>
                  </a:lnTo>
                  <a:lnTo>
                    <a:pt x="126620" y="207682"/>
                  </a:lnTo>
                  <a:lnTo>
                    <a:pt x="127914" y="206963"/>
                  </a:lnTo>
                  <a:lnTo>
                    <a:pt x="129064" y="206101"/>
                  </a:lnTo>
                  <a:lnTo>
                    <a:pt x="130214" y="205095"/>
                  </a:lnTo>
                  <a:lnTo>
                    <a:pt x="131076" y="203945"/>
                  </a:lnTo>
                  <a:lnTo>
                    <a:pt x="132082" y="202795"/>
                  </a:lnTo>
                  <a:lnTo>
                    <a:pt x="132801" y="201501"/>
                  </a:lnTo>
                  <a:lnTo>
                    <a:pt x="133375" y="200208"/>
                  </a:lnTo>
                  <a:lnTo>
                    <a:pt x="133950" y="198771"/>
                  </a:lnTo>
                  <a:lnTo>
                    <a:pt x="134382" y="197333"/>
                  </a:lnTo>
                  <a:lnTo>
                    <a:pt x="134525" y="195896"/>
                  </a:lnTo>
                  <a:lnTo>
                    <a:pt x="134669" y="194315"/>
                  </a:lnTo>
                  <a:lnTo>
                    <a:pt x="134669" y="70712"/>
                  </a:lnTo>
                  <a:lnTo>
                    <a:pt x="134525" y="69131"/>
                  </a:lnTo>
                  <a:lnTo>
                    <a:pt x="134382" y="67550"/>
                  </a:lnTo>
                  <a:lnTo>
                    <a:pt x="133950" y="66113"/>
                  </a:lnTo>
                  <a:lnTo>
                    <a:pt x="133375" y="64676"/>
                  </a:lnTo>
                  <a:lnTo>
                    <a:pt x="132801" y="63382"/>
                  </a:lnTo>
                  <a:lnTo>
                    <a:pt x="132082" y="62089"/>
                  </a:lnTo>
                  <a:lnTo>
                    <a:pt x="131076" y="60939"/>
                  </a:lnTo>
                  <a:lnTo>
                    <a:pt x="130214" y="59933"/>
                  </a:lnTo>
                  <a:lnTo>
                    <a:pt x="129064" y="58927"/>
                  </a:lnTo>
                  <a:lnTo>
                    <a:pt x="127914" y="58065"/>
                  </a:lnTo>
                  <a:lnTo>
                    <a:pt x="126620" y="57346"/>
                  </a:lnTo>
                  <a:lnTo>
                    <a:pt x="125327" y="56627"/>
                  </a:lnTo>
                  <a:lnTo>
                    <a:pt x="123890" y="56196"/>
                  </a:lnTo>
                  <a:lnTo>
                    <a:pt x="122453" y="55765"/>
                  </a:lnTo>
                  <a:lnTo>
                    <a:pt x="121015" y="55478"/>
                  </a:lnTo>
                  <a:lnTo>
                    <a:pt x="95576" y="55478"/>
                  </a:lnTo>
                  <a:lnTo>
                    <a:pt x="93995" y="55334"/>
                  </a:lnTo>
                  <a:lnTo>
                    <a:pt x="92414" y="55190"/>
                  </a:lnTo>
                  <a:lnTo>
                    <a:pt x="90977" y="54759"/>
                  </a:lnTo>
                  <a:lnTo>
                    <a:pt x="89540" y="54184"/>
                  </a:lnTo>
                  <a:lnTo>
                    <a:pt x="88246" y="53609"/>
                  </a:lnTo>
                  <a:lnTo>
                    <a:pt x="86953" y="52891"/>
                  </a:lnTo>
                  <a:lnTo>
                    <a:pt x="85803" y="52028"/>
                  </a:lnTo>
                  <a:lnTo>
                    <a:pt x="84797" y="51022"/>
                  </a:lnTo>
                  <a:lnTo>
                    <a:pt x="83791" y="49872"/>
                  </a:lnTo>
                  <a:lnTo>
                    <a:pt x="82929" y="48723"/>
                  </a:lnTo>
                  <a:lnTo>
                    <a:pt x="82210" y="47429"/>
                  </a:lnTo>
                  <a:lnTo>
                    <a:pt x="81491" y="46135"/>
                  </a:lnTo>
                  <a:lnTo>
                    <a:pt x="81060" y="44698"/>
                  </a:lnTo>
                  <a:lnTo>
                    <a:pt x="80629" y="43261"/>
                  </a:lnTo>
                  <a:lnTo>
                    <a:pt x="80341" y="41824"/>
                  </a:lnTo>
                  <a:lnTo>
                    <a:pt x="80341" y="40243"/>
                  </a:lnTo>
                  <a:lnTo>
                    <a:pt x="80341" y="15235"/>
                  </a:lnTo>
                  <a:lnTo>
                    <a:pt x="80198" y="13654"/>
                  </a:lnTo>
                  <a:lnTo>
                    <a:pt x="80054" y="12073"/>
                  </a:lnTo>
                  <a:lnTo>
                    <a:pt x="79623" y="10636"/>
                  </a:lnTo>
                  <a:lnTo>
                    <a:pt x="79048" y="9342"/>
                  </a:lnTo>
                  <a:lnTo>
                    <a:pt x="78473" y="7905"/>
                  </a:lnTo>
                  <a:lnTo>
                    <a:pt x="77754" y="6755"/>
                  </a:lnTo>
                  <a:lnTo>
                    <a:pt x="76892" y="5462"/>
                  </a:lnTo>
                  <a:lnTo>
                    <a:pt x="75886" y="4455"/>
                  </a:lnTo>
                  <a:lnTo>
                    <a:pt x="74736" y="3449"/>
                  </a:lnTo>
                  <a:lnTo>
                    <a:pt x="73586" y="2587"/>
                  </a:lnTo>
                  <a:lnTo>
                    <a:pt x="72293" y="1868"/>
                  </a:lnTo>
                  <a:lnTo>
                    <a:pt x="70999" y="1150"/>
                  </a:lnTo>
                  <a:lnTo>
                    <a:pt x="69562" y="719"/>
                  </a:lnTo>
                  <a:lnTo>
                    <a:pt x="68125" y="287"/>
                  </a:lnTo>
                  <a:lnTo>
                    <a:pt x="66688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  <a:effectLst>
              <a:reflection endPos="30000" dist="38100" dir="5400000" fadeDir="5400012" sy="-100000" algn="bl" rotWithShape="0"/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" name="Google Shape;115;p18"/>
            <p:cNvSpPr txBox="1"/>
            <p:nvPr/>
          </p:nvSpPr>
          <p:spPr>
            <a:xfrm>
              <a:off x="918694" y="2414831"/>
              <a:ext cx="1585200" cy="14946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0" tIns="18275" rIns="0" bIns="1827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PathogenFinder2</a:t>
              </a:r>
              <a:endParaRPr sz="19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  <a:p>
              <a:pPr marL="11430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0.5.0</a:t>
              </a:r>
              <a:endParaRPr sz="10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  <p:sp>
          <p:nvSpPr>
            <p:cNvPr id="116" name="Google Shape;116;p18"/>
            <p:cNvSpPr txBox="1"/>
            <p:nvPr/>
          </p:nvSpPr>
          <p:spPr>
            <a:xfrm>
              <a:off x="918694" y="1243373"/>
              <a:ext cx="864900" cy="892800"/>
            </a:xfrm>
            <a:prstGeom prst="rect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800" b="1">
                  <a:solidFill>
                    <a:srgbClr val="010101"/>
                  </a:solidFill>
                  <a:latin typeface="Fjalla One"/>
                  <a:ea typeface="Fjalla One"/>
                  <a:cs typeface="Fjalla One"/>
                  <a:sym typeface="Fjalla One"/>
                </a:rPr>
                <a:t>04</a:t>
              </a:r>
              <a:endParaRPr sz="58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endParaRPr>
            </a:p>
          </p:txBody>
        </p:sp>
      </p:grpSp>
      <p:sp>
        <p:nvSpPr>
          <p:cNvPr id="117" name="Google Shape;117;p18"/>
          <p:cNvSpPr txBox="1"/>
          <p:nvPr/>
        </p:nvSpPr>
        <p:spPr>
          <a:xfrm>
            <a:off x="254700" y="1828650"/>
            <a:ext cx="1757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8275" rIns="0" bIns="18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10101"/>
                </a:solidFill>
                <a:latin typeface="Fjalla One"/>
                <a:ea typeface="Fjalla One"/>
                <a:cs typeface="Fjalla One"/>
                <a:sym typeface="Fjalla One"/>
              </a:rPr>
              <a:t>Pathogenicity</a:t>
            </a:r>
            <a:endParaRPr sz="2400">
              <a:solidFill>
                <a:srgbClr val="010101"/>
              </a:solidFill>
              <a:latin typeface="Fjalla One"/>
              <a:ea typeface="Fjalla One"/>
              <a:cs typeface="Fjalla One"/>
              <a:sym typeface="Fjalla One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50000"/>
          <a:stretch/>
        </p:blipFill>
        <p:spPr>
          <a:xfrm>
            <a:off x="2375975" y="445075"/>
            <a:ext cx="5964454" cy="41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EFEFEF"/>
      </a:dk1>
      <a:lt1>
        <a:srgbClr val="FFFFFF"/>
      </a:lt1>
      <a:dk2>
        <a:srgbClr val="D9D9D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Fjalla One</vt:lpstr>
      <vt:lpstr>Arial</vt:lpstr>
      <vt:lpstr>Roboto</vt:lpstr>
      <vt:lpstr>Simple Light</vt:lpstr>
      <vt:lpstr>Nitrosomonas sp. Ls35 Genome Assembly and Analysis Alan Vinzant</vt:lpstr>
      <vt:lpstr>Introduction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Alan Vinzant</cp:lastModifiedBy>
  <cp:revision>2</cp:revision>
  <dcterms:modified xsi:type="dcterms:W3CDTF">2025-05-15T19:20:34Z</dcterms:modified>
</cp:coreProperties>
</file>