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3" r:id="rId2"/>
    <p:sldId id="322" r:id="rId3"/>
    <p:sldId id="366" r:id="rId4"/>
    <p:sldId id="372" r:id="rId5"/>
    <p:sldId id="367" r:id="rId6"/>
    <p:sldId id="368" r:id="rId7"/>
    <p:sldId id="369" r:id="rId8"/>
    <p:sldId id="370" r:id="rId9"/>
    <p:sldId id="35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44F"/>
    <a:srgbClr val="F5A838"/>
    <a:srgbClr val="2880BA"/>
    <a:srgbClr val="955BA5"/>
    <a:srgbClr val="FA9C29"/>
    <a:srgbClr val="C6BEBA"/>
    <a:srgbClr val="D0C2BA"/>
    <a:srgbClr val="918579"/>
    <a:srgbClr val="9C6BFF"/>
    <a:srgbClr val="82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79781" autoAdjust="0"/>
  </p:normalViewPr>
  <p:slideViewPr>
    <p:cSldViewPr snapToGrid="0">
      <p:cViewPr varScale="1">
        <p:scale>
          <a:sx n="91" d="100"/>
          <a:sy n="91" d="100"/>
        </p:scale>
        <p:origin x="147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Embauches</a:t>
            </a:r>
          </a:p>
        </c:rich>
      </c:tx>
      <c:layout>
        <c:manualLayout>
          <c:xMode val="edge"/>
          <c:yMode val="edge"/>
          <c:x val="0.36973247616365351"/>
          <c:y val="0.13250058754922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Feuil1!$B$2:$B$5</c:f>
              <c:numCache>
                <c:formatCode>0%</c:formatCode>
                <c:ptCount val="4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3-43E1-80E3-1DFDB718485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Feuil1!$C$2:$C$5</c:f>
              <c:numCache>
                <c:formatCode>0%</c:formatCode>
                <c:ptCount val="4"/>
                <c:pt idx="0">
                  <c:v>0.21</c:v>
                </c:pt>
                <c:pt idx="1">
                  <c:v>0.26</c:v>
                </c:pt>
                <c:pt idx="2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F3-43E1-80E3-1DFDB718485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Feuil1!$A$2:$A$5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Feuil1!$D$2:$D$5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F3-43E1-80E3-1DFDB718485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31351152"/>
        <c:axId val="331355464"/>
      </c:barChart>
      <c:catAx>
        <c:axId val="331351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355464"/>
        <c:crosses val="autoZero"/>
        <c:auto val="1"/>
        <c:lblAlgn val="ctr"/>
        <c:lblOffset val="100"/>
        <c:noMultiLvlLbl val="0"/>
      </c:catAx>
      <c:valAx>
        <c:axId val="331355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35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73926-97FF-4A5F-AAC2-9CCDC718F923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0DAFB-359E-4F5D-BA26-B94DE68A16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41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0DAFB-359E-4F5D-BA26-B94DE68A16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9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DAFB-359E-4F5D-BA26-B94DE68A160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62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b="1" dirty="0"/>
              <a:t>pure </a:t>
            </a:r>
            <a:r>
              <a:rPr lang="fr-FR" b="1" dirty="0" err="1"/>
              <a:t>player</a:t>
            </a:r>
            <a:r>
              <a:rPr lang="fr-FR" dirty="0"/>
              <a:t> : - entreprise exerçant dans un secteur d'activité unique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DAFB-359E-4F5D-BA26-B94DE68A160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52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ETP = Employé</a:t>
            </a:r>
            <a:r>
              <a:rPr lang="fr-FR" baseline="0" dirty="0"/>
              <a:t> à temps plein</a:t>
            </a:r>
          </a:p>
          <a:p>
            <a:endParaRPr lang="fr-FR" baseline="0" dirty="0"/>
          </a:p>
          <a:p>
            <a:r>
              <a:rPr lang="fr-FR" dirty="0"/>
              <a:t>FEVAD - La Fédération du e-commerce et de la vente à distance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DAFB-359E-4F5D-BA26-B94DE68A160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44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Produit</a:t>
            </a:r>
            <a:r>
              <a:rPr lang="fr-FR" baseline="0" dirty="0"/>
              <a:t>s d’entretien écolo : </a:t>
            </a:r>
            <a:r>
              <a:rPr lang="fr-FR" dirty="0"/>
              <a:t>https://www.greenweez.com/produits-d-entretien-c2283	</a:t>
            </a:r>
          </a:p>
          <a:p>
            <a:endParaRPr lang="fr-FR" dirty="0"/>
          </a:p>
          <a:p>
            <a:r>
              <a:rPr lang="fr-FR" dirty="0"/>
              <a:t>Matériel</a:t>
            </a:r>
            <a:r>
              <a:rPr lang="fr-FR" baseline="0" dirty="0"/>
              <a:t> de recyclage : </a:t>
            </a:r>
            <a:r>
              <a:rPr lang="fr-FR" dirty="0"/>
              <a:t>https://www.franceenvironnement.com/sous-rubrique/materiel-pour-le-recyclage-de-dechets</a:t>
            </a:r>
          </a:p>
          <a:p>
            <a:endParaRPr lang="fr-FR" dirty="0"/>
          </a:p>
          <a:p>
            <a:r>
              <a:rPr lang="fr-FR" dirty="0"/>
              <a:t>Enlèvement et recyclage : </a:t>
            </a:r>
          </a:p>
          <a:p>
            <a:r>
              <a:rPr lang="fr-FR" dirty="0"/>
              <a:t>https://www.e-dechet.com/solutions-deee/enlevement-sur-site/inventaire</a:t>
            </a:r>
          </a:p>
          <a:p>
            <a:r>
              <a:rPr lang="fr-FR" dirty="0"/>
              <a:t>https://www.eco-systemes.fr/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DAFB-359E-4F5D-BA26-B94DE68A160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080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DAFB-359E-4F5D-BA26-B94DE68A160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27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DAFB-359E-4F5D-BA26-B94DE68A160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202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DAFB-359E-4F5D-BA26-B94DE68A160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14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B594-7D41-4808-80A1-8E49C5E023DB}" type="datetime1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4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1A4D-ED26-4CF4-BC6A-727C7C060683}" type="datetime1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04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D4A8-5611-408E-B286-7A96FBCC0970}" type="datetime1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36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6FAD-2342-4C5C-944A-C39F309CF252}" type="datetime1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40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239D-3DEB-4C2C-9C2D-895FEDA564A5}" type="datetime1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1341-8410-4FF8-9B11-072E2F82289D}" type="datetime1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30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84C8-763E-4612-9D73-7D0219E83EE8}" type="datetime1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55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FB90-0047-4221-8CF2-40E70DD93AA6}" type="datetime1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55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29B-D02E-4E02-99E8-C95922A2BD1E}" type="datetime1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3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0B0-1CBB-4F4F-8378-A9663EB52732}" type="datetime1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9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BEE8-A82A-41A9-B7B8-7598F64C7EE3}" type="datetime1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54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9FBD-B992-46E4-AA49-86683A2528D3}" type="datetime1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F816-7AE9-4EF5-B7FE-AA53FBF190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0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jp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2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chart" Target="../charts/char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3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5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4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3.png"/><Relationship Id="rId5" Type="http://schemas.openxmlformats.org/officeDocument/2006/relationships/tags" Target="../tags/tag61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60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1.jp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image" Target="../media/image6.jpg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1" b="7085"/>
          <a:stretch/>
        </p:blipFill>
        <p:spPr>
          <a:xfrm>
            <a:off x="39818" y="3941598"/>
            <a:ext cx="12152182" cy="283580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3998" y="1849777"/>
            <a:ext cx="9144000" cy="994631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63544F"/>
                </a:solidFill>
              </a:rPr>
              <a:t>Projet E-Commerce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1</a:t>
            </a:fld>
            <a:endParaRPr lang="fr-FR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0" y="6497918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2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63544F"/>
                          </a:solidFill>
                        </a:rPr>
                        <a:t>LYON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2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MARSEILLE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2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63544F"/>
                          </a:solidFill>
                        </a:rPr>
                        <a:t>SAN FRANCISCO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2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MIAMI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2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63544F"/>
                          </a:solidFill>
                        </a:rPr>
                        <a:t>E-LEARNING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2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821020"/>
          </a:xfrm>
          <a:prstGeom prst="rect">
            <a:avLst/>
          </a:prstGeom>
          <a:solidFill>
            <a:srgbClr val="D0C2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67" y="77243"/>
            <a:ext cx="3550063" cy="1328738"/>
          </a:xfrm>
          <a:prstGeom prst="rect">
            <a:avLst/>
          </a:prstGeom>
        </p:spPr>
      </p:pic>
      <p:sp>
        <p:nvSpPr>
          <p:cNvPr id="6" name="Rectangle 5"/>
          <p:cNvSpPr/>
          <p:nvPr>
            <p:custDataLst>
              <p:tags r:id="rId7"/>
            </p:custDataLst>
          </p:nvPr>
        </p:nvSpPr>
        <p:spPr>
          <a:xfrm>
            <a:off x="1" y="1075256"/>
            <a:ext cx="945930" cy="660619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0" y="2392442"/>
            <a:ext cx="1371599" cy="660619"/>
          </a:xfrm>
          <a:prstGeom prst="rect">
            <a:avLst/>
          </a:prstGeom>
          <a:solidFill>
            <a:srgbClr val="288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>
            <p:custDataLst>
              <p:tags r:id="rId9"/>
            </p:custDataLst>
          </p:nvPr>
        </p:nvSpPr>
        <p:spPr>
          <a:xfrm>
            <a:off x="0" y="3712531"/>
            <a:ext cx="945931" cy="660619"/>
          </a:xfrm>
          <a:prstGeom prst="rect">
            <a:avLst/>
          </a:prstGeom>
          <a:solidFill>
            <a:srgbClr val="955B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>
            <p:custDataLst>
              <p:tags r:id="rId10"/>
            </p:custDataLst>
          </p:nvPr>
        </p:nvSpPr>
        <p:spPr>
          <a:xfrm>
            <a:off x="10247586" y="1075256"/>
            <a:ext cx="1936978" cy="660619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>
            <p:custDataLst>
              <p:tags r:id="rId11"/>
            </p:custDataLst>
          </p:nvPr>
        </p:nvSpPr>
        <p:spPr>
          <a:xfrm>
            <a:off x="11020097" y="2392442"/>
            <a:ext cx="1171903" cy="660619"/>
          </a:xfrm>
          <a:prstGeom prst="rect">
            <a:avLst/>
          </a:prstGeom>
          <a:solidFill>
            <a:srgbClr val="288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>
            <p:custDataLst>
              <p:tags r:id="rId12"/>
            </p:custDataLst>
          </p:nvPr>
        </p:nvSpPr>
        <p:spPr>
          <a:xfrm>
            <a:off x="10247586" y="3712531"/>
            <a:ext cx="1936978" cy="660619"/>
          </a:xfrm>
          <a:prstGeom prst="rect">
            <a:avLst/>
          </a:prstGeom>
          <a:solidFill>
            <a:srgbClr val="955B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37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312136"/>
            <a:ext cx="6889531" cy="1010661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2396"/>
            <a:ext cx="6889531" cy="920572"/>
          </a:xfrm>
        </p:spPr>
        <p:txBody>
          <a:bodyPr/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Votre mission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436774" y="5516344"/>
            <a:ext cx="1755226" cy="660619"/>
          </a:xfrm>
        </p:spPr>
        <p:txBody>
          <a:bodyPr/>
          <a:lstStyle/>
          <a:p>
            <a:pPr algn="ctr"/>
            <a:fld id="{44FFF816-7AE9-4EF5-B7FE-AA53FBF190CA}" type="slidenum">
              <a:rPr lang="fr-FR" sz="3200" b="1" smtClean="0">
                <a:solidFill>
                  <a:schemeClr val="bg1"/>
                </a:solidFill>
              </a:rPr>
              <a:pPr algn="ctr"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0" y="6479628"/>
            <a:ext cx="12192000" cy="378372"/>
          </a:xfrm>
          <a:prstGeom prst="rect">
            <a:avLst/>
          </a:prstGeom>
          <a:solidFill>
            <a:srgbClr val="D0C2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63544F"/>
                </a:solidFill>
              </a:rPr>
              <a:t>Institut G4 – 2020/2021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0" y="1625462"/>
            <a:ext cx="1008993" cy="660619"/>
          </a:xfrm>
          <a:prstGeom prst="rect">
            <a:avLst/>
          </a:prstGeom>
          <a:solidFill>
            <a:srgbClr val="288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0" y="2588746"/>
            <a:ext cx="1008993" cy="660619"/>
          </a:xfrm>
          <a:prstGeom prst="rect">
            <a:avLst/>
          </a:prstGeom>
          <a:solidFill>
            <a:srgbClr val="955B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10475738" y="5516344"/>
            <a:ext cx="1716262" cy="660619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>
            <p:custDataLst>
              <p:tags r:id="rId8"/>
            </p:custDataLst>
          </p:nvPr>
        </p:nvSpPr>
        <p:spPr>
          <a:xfrm>
            <a:off x="9375006" y="312136"/>
            <a:ext cx="2778030" cy="950832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3600" dirty="0"/>
              <a:t>E-Commerce</a:t>
            </a:r>
            <a:endParaRPr lang="fr-FR" dirty="0"/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1008993" y="1423422"/>
            <a:ext cx="10666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dirty="0">
                <a:solidFill>
                  <a:srgbClr val="63544F"/>
                </a:solidFill>
              </a:rPr>
              <a:t>Objectif 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rgbClr val="63544F"/>
                </a:solidFill>
              </a:rPr>
              <a:t>Réaliser un Site Web E-Commerce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E4C50-9A07-834B-8E44-F235BF37F63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12193" y="3232072"/>
            <a:ext cx="106664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dirty="0">
                <a:solidFill>
                  <a:srgbClr val="63544F"/>
                </a:solidFill>
              </a:rPr>
              <a:t>Timing 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rgbClr val="63544F"/>
                </a:solidFill>
              </a:rPr>
              <a:t>Démarrage : 07/12/2020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rgbClr val="63544F"/>
                </a:solidFill>
              </a:rPr>
              <a:t>Soutenance : 05/03/2020</a:t>
            </a:r>
          </a:p>
          <a:p>
            <a:endParaRPr lang="fr-FR" sz="3600" b="1" dirty="0">
              <a:solidFill>
                <a:srgbClr val="63544F"/>
              </a:solidFill>
            </a:endParaRPr>
          </a:p>
          <a:p>
            <a:endParaRPr lang="fr-FR" sz="3600" b="1" dirty="0">
              <a:solidFill>
                <a:srgbClr val="63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312136"/>
            <a:ext cx="6889531" cy="1010661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2396"/>
            <a:ext cx="6889531" cy="920572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Présentation de l’E-commerce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436774" y="5516344"/>
            <a:ext cx="1755226" cy="660619"/>
          </a:xfrm>
        </p:spPr>
        <p:txBody>
          <a:bodyPr/>
          <a:lstStyle/>
          <a:p>
            <a:pPr algn="ctr"/>
            <a:fld id="{44FFF816-7AE9-4EF5-B7FE-AA53FBF190CA}" type="slidenum">
              <a:rPr lang="fr-FR" sz="3200" b="1" smtClean="0">
                <a:solidFill>
                  <a:schemeClr val="bg1"/>
                </a:solidFill>
              </a:rPr>
              <a:pPr algn="ctr"/>
              <a:t>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0" y="6479628"/>
            <a:ext cx="12192000" cy="378372"/>
          </a:xfrm>
          <a:prstGeom prst="rect">
            <a:avLst/>
          </a:prstGeom>
          <a:solidFill>
            <a:srgbClr val="D0C2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63544F"/>
                </a:solidFill>
              </a:rPr>
              <a:t>Institut G4 – 2020/2021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0" y="1625462"/>
            <a:ext cx="1008993" cy="660619"/>
          </a:xfrm>
          <a:prstGeom prst="rect">
            <a:avLst/>
          </a:prstGeom>
          <a:solidFill>
            <a:srgbClr val="288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0" y="2588746"/>
            <a:ext cx="1008993" cy="660619"/>
          </a:xfrm>
          <a:prstGeom prst="rect">
            <a:avLst/>
          </a:prstGeom>
          <a:solidFill>
            <a:srgbClr val="955B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10475738" y="5516344"/>
            <a:ext cx="1716262" cy="660619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>
            <p:custDataLst>
              <p:tags r:id="rId8"/>
            </p:custDataLst>
          </p:nvPr>
        </p:nvSpPr>
        <p:spPr>
          <a:xfrm>
            <a:off x="9413970" y="371965"/>
            <a:ext cx="2778030" cy="950832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3600" dirty="0"/>
              <a:t>E-Commerce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81973"/>
              </p:ext>
            </p:extLst>
          </p:nvPr>
        </p:nvGraphicFramePr>
        <p:xfrm>
          <a:off x="1267374" y="2243861"/>
          <a:ext cx="9169400" cy="32126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3740710716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137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Pure-Player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TPE/PME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Magasin Physique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Autres</a:t>
                      </a:r>
                      <a:r>
                        <a:rPr lang="fr-FR" baseline="0" dirty="0"/>
                        <a:t> (indépendants, libéraux…)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44862"/>
                  </a:ext>
                </a:extLst>
              </a:tr>
              <a:tr h="567819">
                <a:tc>
                  <a:txBody>
                    <a:bodyPr/>
                    <a:lstStyle/>
                    <a:p>
                      <a:r>
                        <a:rPr lang="fr-FR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16782"/>
                  </a:ext>
                </a:extLst>
              </a:tr>
              <a:tr h="567819">
                <a:tc>
                  <a:txBody>
                    <a:bodyPr/>
                    <a:lstStyle/>
                    <a:p>
                      <a:r>
                        <a:rPr lang="fr-FR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243374"/>
                  </a:ext>
                </a:extLst>
              </a:tr>
              <a:tr h="567819">
                <a:tc>
                  <a:txBody>
                    <a:bodyPr/>
                    <a:lstStyle/>
                    <a:p>
                      <a:r>
                        <a:rPr lang="fr-FR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48341"/>
                  </a:ext>
                </a:extLst>
              </a:tr>
              <a:tr h="567819">
                <a:tc>
                  <a:txBody>
                    <a:bodyPr/>
                    <a:lstStyle/>
                    <a:p>
                      <a:r>
                        <a:rPr lang="fr-FR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4206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1267374" y="1373842"/>
            <a:ext cx="10666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dirty="0">
                <a:solidFill>
                  <a:srgbClr val="63544F"/>
                </a:solidFill>
              </a:rPr>
              <a:t>Les acteurs de l’e-commerce</a:t>
            </a:r>
          </a:p>
        </p:txBody>
      </p:sp>
    </p:spTree>
    <p:extLst>
      <p:ext uri="{BB962C8B-B14F-4D97-AF65-F5344CB8AC3E}">
        <p14:creationId xmlns:p14="http://schemas.microsoft.com/office/powerpoint/2010/main" val="11368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312136"/>
            <a:ext cx="6889531" cy="1010661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2396"/>
            <a:ext cx="6889531" cy="920572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Présentation de l’E-commerce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436774" y="5516344"/>
            <a:ext cx="1755226" cy="660619"/>
          </a:xfrm>
        </p:spPr>
        <p:txBody>
          <a:bodyPr/>
          <a:lstStyle/>
          <a:p>
            <a:pPr algn="ctr"/>
            <a:fld id="{44FFF816-7AE9-4EF5-B7FE-AA53FBF190CA}" type="slidenum">
              <a:rPr lang="fr-FR" sz="3200" b="1" smtClean="0">
                <a:solidFill>
                  <a:schemeClr val="bg1"/>
                </a:solidFill>
              </a:rPr>
              <a:pPr algn="ctr"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0" y="6479628"/>
            <a:ext cx="12192000" cy="378372"/>
          </a:xfrm>
          <a:prstGeom prst="rect">
            <a:avLst/>
          </a:prstGeom>
          <a:solidFill>
            <a:srgbClr val="D0C2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63544F"/>
                </a:solidFill>
              </a:rPr>
              <a:t>Institut G4 – 2020/2021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0" y="1625462"/>
            <a:ext cx="1008993" cy="660619"/>
          </a:xfrm>
          <a:prstGeom prst="rect">
            <a:avLst/>
          </a:prstGeom>
          <a:solidFill>
            <a:srgbClr val="288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0" y="2588746"/>
            <a:ext cx="1008993" cy="660619"/>
          </a:xfrm>
          <a:prstGeom prst="rect">
            <a:avLst/>
          </a:prstGeom>
          <a:solidFill>
            <a:srgbClr val="955B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10475738" y="5516344"/>
            <a:ext cx="1716262" cy="660619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>
            <p:custDataLst>
              <p:tags r:id="rId8"/>
            </p:custDataLst>
          </p:nvPr>
        </p:nvSpPr>
        <p:spPr>
          <a:xfrm>
            <a:off x="9413970" y="371965"/>
            <a:ext cx="2778030" cy="950832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3600" dirty="0"/>
              <a:t>E-Commerce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267374" y="2111115"/>
            <a:ext cx="54925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24% des e-commerçants annoncent vouloir effectuer</a:t>
            </a:r>
          </a:p>
          <a:p>
            <a:r>
              <a:rPr lang="fr-FR" dirty="0"/>
              <a:t>au moins une embauche en 2018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Ces intentions d'embauche représentent environ 56k emplois à créer en 2018 (sur la base des sites recensés par la </a:t>
            </a:r>
            <a:r>
              <a:rPr lang="fr-FR" dirty="0" err="1"/>
              <a:t>Fevad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moyenne les e-commerçants vont embaucher 1,35 collaborateur ETP en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embauches dans le e-Commerce représentent 28% des 200k créations d'emplois marchands prévues en France en 2018 par l'INSEE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1267374" y="1373842"/>
            <a:ext cx="5622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dirty="0">
                <a:solidFill>
                  <a:srgbClr val="63544F"/>
                </a:solidFill>
              </a:rPr>
              <a:t>Le marché de l’e-commerce</a:t>
            </a:r>
          </a:p>
        </p:txBody>
      </p:sp>
      <p:graphicFrame>
        <p:nvGraphicFramePr>
          <p:cNvPr id="49" name="Graphique 48"/>
          <p:cNvGraphicFramePr/>
          <p:nvPr>
            <p:extLst>
              <p:ext uri="{D42A27DB-BD31-4B8C-83A1-F6EECF244321}">
                <p14:modId xmlns:p14="http://schemas.microsoft.com/office/powerpoint/2010/main" val="3698003106"/>
              </p:ext>
            </p:extLst>
          </p:nvPr>
        </p:nvGraphicFramePr>
        <p:xfrm>
          <a:off x="7018298" y="1625462"/>
          <a:ext cx="4907002" cy="3624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420602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Graphic spid="4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312136"/>
            <a:ext cx="6889531" cy="1010661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2396"/>
            <a:ext cx="6889531" cy="920572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Votre Client 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436774" y="5516344"/>
            <a:ext cx="1755226" cy="660619"/>
          </a:xfrm>
        </p:spPr>
        <p:txBody>
          <a:bodyPr/>
          <a:lstStyle/>
          <a:p>
            <a:pPr algn="ctr"/>
            <a:fld id="{44FFF816-7AE9-4EF5-B7FE-AA53FBF190CA}" type="slidenum">
              <a:rPr lang="fr-FR" sz="3200" b="1" smtClean="0">
                <a:solidFill>
                  <a:schemeClr val="bg1"/>
                </a:solidFill>
              </a:rPr>
              <a:pPr algn="ctr"/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0" y="6479628"/>
            <a:ext cx="12192000" cy="378372"/>
          </a:xfrm>
          <a:prstGeom prst="rect">
            <a:avLst/>
          </a:prstGeom>
          <a:solidFill>
            <a:srgbClr val="D0C2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63544F"/>
                </a:solidFill>
              </a:rPr>
              <a:t>Institut G4 – 2020/2021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0" y="1625462"/>
            <a:ext cx="1008993" cy="660619"/>
          </a:xfrm>
          <a:prstGeom prst="rect">
            <a:avLst/>
          </a:prstGeom>
          <a:solidFill>
            <a:srgbClr val="288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0" y="2588746"/>
            <a:ext cx="1008993" cy="660619"/>
          </a:xfrm>
          <a:prstGeom prst="rect">
            <a:avLst/>
          </a:prstGeom>
          <a:solidFill>
            <a:srgbClr val="955B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10475738" y="5516344"/>
            <a:ext cx="1716262" cy="660619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>
            <p:custDataLst>
              <p:tags r:id="rId8"/>
            </p:custDataLst>
          </p:nvPr>
        </p:nvSpPr>
        <p:spPr>
          <a:xfrm>
            <a:off x="9413970" y="371965"/>
            <a:ext cx="2778030" cy="950832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3600" dirty="0"/>
              <a:t>E-Commerce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347204" y="1625462"/>
            <a:ext cx="93039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63544F"/>
                </a:solidFill>
                <a:ea typeface="Adobe Fan Heiti Std B" pitchFamily="34" charset="-128"/>
              </a:rPr>
              <a:t>Votre client </a:t>
            </a:r>
            <a:r>
              <a:rPr lang="fr-FR" sz="2800" dirty="0">
                <a:solidFill>
                  <a:srgbClr val="63544F"/>
                </a:solidFill>
                <a:ea typeface="Adobe Fan Heiti Std B" pitchFamily="34" charset="-128"/>
              </a:rPr>
              <a:t>:</a:t>
            </a:r>
            <a:endParaRPr lang="fr-FR" sz="2400" dirty="0">
              <a:solidFill>
                <a:srgbClr val="63544F"/>
              </a:solidFill>
              <a:ea typeface="Adobe Fan Heiti Std B" pitchFamily="34" charset="-128"/>
            </a:endParaRPr>
          </a:p>
          <a:p>
            <a:r>
              <a:rPr lang="fr-FR" sz="2000" dirty="0">
                <a:solidFill>
                  <a:srgbClr val="63544F"/>
                </a:solidFill>
                <a:ea typeface="Adobe Fan Heiti Std B" pitchFamily="34" charset="-128"/>
              </a:rPr>
              <a:t>Informations générales : </a:t>
            </a:r>
          </a:p>
          <a:p>
            <a:pPr>
              <a:buClr>
                <a:srgbClr val="FF0064"/>
              </a:buClr>
            </a:pPr>
            <a:r>
              <a:rPr lang="fr-FR" sz="1900" dirty="0">
                <a:solidFill>
                  <a:srgbClr val="63544F"/>
                </a:solidFill>
                <a:ea typeface="Adobe Fan Heiti Std B" pitchFamily="34" charset="-128"/>
              </a:rPr>
              <a:t>Nom : Eco-Service</a:t>
            </a:r>
          </a:p>
          <a:p>
            <a:pPr>
              <a:buClr>
                <a:srgbClr val="FF0064"/>
              </a:buClr>
            </a:pPr>
            <a:r>
              <a:rPr lang="fr-FR" sz="1900" dirty="0">
                <a:solidFill>
                  <a:srgbClr val="63544F"/>
                </a:solidFill>
                <a:ea typeface="Adobe Fan Heiti Std B" pitchFamily="34" charset="-128"/>
              </a:rPr>
              <a:t>Spécialiste dans le recyclage (appareils électriques et électroniques usagés, outils industrielles, déchets organiques…)</a:t>
            </a:r>
          </a:p>
          <a:p>
            <a:pPr>
              <a:buClr>
                <a:srgbClr val="FF0064"/>
              </a:buClr>
            </a:pPr>
            <a:r>
              <a:rPr lang="fr-FR" sz="2000" dirty="0">
                <a:solidFill>
                  <a:srgbClr val="63544F"/>
                </a:solidFill>
                <a:ea typeface="Adobe Fan Heiti Std B" pitchFamily="34" charset="-128"/>
              </a:rPr>
              <a:t>Pourquoi ? </a:t>
            </a:r>
          </a:p>
          <a:p>
            <a:pPr indent="-57150">
              <a:buClr>
                <a:srgbClr val="FF0066"/>
              </a:buClr>
            </a:pPr>
            <a:r>
              <a:rPr lang="fr-FR" sz="1900" dirty="0">
                <a:solidFill>
                  <a:srgbClr val="63544F"/>
                </a:solidFill>
                <a:ea typeface="Adobe Fan Heiti Std B" pitchFamily="34" charset="-128"/>
              </a:rPr>
              <a:t>Après 20 ans d’expérience, la société souhaite se diversifier et proposer en plus de son activité principale, de la vente au particulier des produits écoresponsable jusqu’au zéro déchet. </a:t>
            </a:r>
          </a:p>
          <a:p>
            <a:pPr indent="-57150">
              <a:buClr>
                <a:srgbClr val="FF0066"/>
              </a:buClr>
            </a:pPr>
            <a:endParaRPr lang="fr-FR" sz="1900" dirty="0">
              <a:solidFill>
                <a:srgbClr val="63544F"/>
              </a:solidFill>
              <a:ea typeface="Adobe Fan Heiti Std B" pitchFamily="34" charset="-128"/>
            </a:endParaRPr>
          </a:p>
          <a:p>
            <a:pPr indent="-57150">
              <a:buClr>
                <a:srgbClr val="FF0066"/>
              </a:buClr>
            </a:pPr>
            <a:r>
              <a:rPr lang="fr-FR" sz="1900" dirty="0">
                <a:solidFill>
                  <a:srgbClr val="63544F"/>
                </a:solidFill>
                <a:ea typeface="Adobe Fan Heiti Std B" pitchFamily="34" charset="-128"/>
              </a:rPr>
              <a:t>Les clients ?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63544F"/>
                </a:solidFill>
                <a:ea typeface="Adobe Fan Heiti Std B" pitchFamily="34" charset="-128"/>
              </a:rPr>
              <a:t>Des particuliers qui cherchent des produits écoresponsables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63544F"/>
                </a:solidFill>
                <a:ea typeface="Adobe Fan Heiti Std B" pitchFamily="34" charset="-128"/>
              </a:rPr>
              <a:t>Des sociétés qui cherchent des services (recyclages, enlèvement de déchets, matériel…)</a:t>
            </a:r>
          </a:p>
        </p:txBody>
      </p:sp>
    </p:spTree>
    <p:extLst>
      <p:ext uri="{BB962C8B-B14F-4D97-AF65-F5344CB8AC3E}">
        <p14:creationId xmlns:p14="http://schemas.microsoft.com/office/powerpoint/2010/main" val="295360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312136"/>
            <a:ext cx="6889531" cy="1010661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2396"/>
            <a:ext cx="6889531" cy="920572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Les Besoins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436774" y="5516344"/>
            <a:ext cx="1755226" cy="660619"/>
          </a:xfrm>
        </p:spPr>
        <p:txBody>
          <a:bodyPr/>
          <a:lstStyle/>
          <a:p>
            <a:pPr algn="ctr"/>
            <a:fld id="{44FFF816-7AE9-4EF5-B7FE-AA53FBF190CA}" type="slidenum">
              <a:rPr lang="fr-FR" sz="3200" b="1" smtClean="0">
                <a:solidFill>
                  <a:schemeClr val="bg1"/>
                </a:solidFill>
              </a:rPr>
              <a:pPr algn="ctr"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0" y="6479628"/>
            <a:ext cx="12192000" cy="378372"/>
          </a:xfrm>
          <a:prstGeom prst="rect">
            <a:avLst/>
          </a:prstGeom>
          <a:solidFill>
            <a:srgbClr val="D0C2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63544F"/>
                </a:solidFill>
              </a:rPr>
              <a:t>Institut G4 – 2020/2021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0" y="1625462"/>
            <a:ext cx="1008993" cy="660619"/>
          </a:xfrm>
          <a:prstGeom prst="rect">
            <a:avLst/>
          </a:prstGeom>
          <a:solidFill>
            <a:srgbClr val="288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0" y="2588746"/>
            <a:ext cx="1008993" cy="660619"/>
          </a:xfrm>
          <a:prstGeom prst="rect">
            <a:avLst/>
          </a:prstGeom>
          <a:solidFill>
            <a:srgbClr val="955B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10475738" y="5516344"/>
            <a:ext cx="1716262" cy="660619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>
            <p:custDataLst>
              <p:tags r:id="rId8"/>
            </p:custDataLst>
          </p:nvPr>
        </p:nvSpPr>
        <p:spPr>
          <a:xfrm>
            <a:off x="9413970" y="371965"/>
            <a:ext cx="2778030" cy="950832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3600" dirty="0"/>
              <a:t>E-Commerce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443862" y="1782510"/>
            <a:ext cx="8478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63544F"/>
                </a:solidFill>
                <a:ea typeface="Adobe Fan Heiti Std B" pitchFamily="34" charset="-128"/>
              </a:rPr>
              <a:t>Deux sections distinctes gérer par un seul back-office (à définir avec le client)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9334" y="2642334"/>
            <a:ext cx="5150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3544F"/>
                </a:solidFill>
                <a:ea typeface="Adobe Fan Heiti Std B" pitchFamily="34" charset="-128"/>
              </a:rPr>
              <a:t>Une dédiées à la vente de produits aux particuliers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544F"/>
                </a:solidFill>
                <a:ea typeface="Adobe Fan Heiti Std B" pitchFamily="34" charset="-128"/>
              </a:rPr>
              <a:t>Présentation de la démarche zéro déchet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544F"/>
                </a:solidFill>
                <a:ea typeface="Adobe Fan Heiti Std B" pitchFamily="34" charset="-128"/>
              </a:rPr>
              <a:t>Présentation des types de produits écoresponsable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544F"/>
                </a:solidFill>
                <a:ea typeface="Adobe Fan Heiti Std B" pitchFamily="34" charset="-128"/>
              </a:rPr>
              <a:t>Une Section avec explication et lien vers les produits en vente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544F"/>
                </a:solidFill>
                <a:ea typeface="Adobe Fan Heiti Std B" pitchFamily="34" charset="-128"/>
              </a:rPr>
              <a:t>Catalogue des produits</a:t>
            </a:r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604000" y="2397368"/>
            <a:ext cx="533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fr-FR" dirty="0">
                <a:solidFill>
                  <a:srgbClr val="63544F"/>
                </a:solidFill>
                <a:ea typeface="Adobe Fan Heiti Std B" pitchFamily="34" charset="-128"/>
              </a:rPr>
            </a:br>
            <a:r>
              <a:rPr lang="fr-FR" dirty="0">
                <a:solidFill>
                  <a:srgbClr val="63544F"/>
                </a:solidFill>
                <a:ea typeface="Adobe Fan Heiti Std B" pitchFamily="34" charset="-128"/>
              </a:rPr>
              <a:t>Une dédiées au secteur d’activité initiale de la société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544F"/>
                </a:solidFill>
                <a:ea typeface="Adobe Fan Heiti Std B" pitchFamily="34" charset="-128"/>
              </a:rPr>
              <a:t>Catalogues des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544F"/>
                </a:solidFill>
                <a:ea typeface="Adobe Fan Heiti Std B" pitchFamily="34" charset="-128"/>
              </a:rPr>
              <a:t>Devis en ligne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544F"/>
                </a:solidFill>
                <a:ea typeface="Adobe Fan Heiti Std B" pitchFamily="34" charset="-128"/>
              </a:rPr>
              <a:t>Mise en relation avec un commercial</a:t>
            </a:r>
          </a:p>
        </p:txBody>
      </p:sp>
    </p:spTree>
    <p:extLst>
      <p:ext uri="{BB962C8B-B14F-4D97-AF65-F5344CB8AC3E}">
        <p14:creationId xmlns:p14="http://schemas.microsoft.com/office/powerpoint/2010/main" val="28002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312136"/>
            <a:ext cx="6889531" cy="1010661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2396"/>
            <a:ext cx="6889531" cy="920572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Les Contraintes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436774" y="5516344"/>
            <a:ext cx="1755226" cy="660619"/>
          </a:xfrm>
        </p:spPr>
        <p:txBody>
          <a:bodyPr/>
          <a:lstStyle/>
          <a:p>
            <a:pPr algn="ctr"/>
            <a:fld id="{44FFF816-7AE9-4EF5-B7FE-AA53FBF190CA}" type="slidenum">
              <a:rPr lang="fr-FR" sz="3200" b="1" smtClean="0">
                <a:solidFill>
                  <a:schemeClr val="bg1"/>
                </a:solidFill>
              </a:rPr>
              <a:pPr algn="ctr"/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0" y="6479628"/>
            <a:ext cx="12192000" cy="378372"/>
          </a:xfrm>
          <a:prstGeom prst="rect">
            <a:avLst/>
          </a:prstGeom>
          <a:solidFill>
            <a:srgbClr val="D0C2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63544F"/>
                </a:solidFill>
              </a:rPr>
              <a:t>Institut G4 – 2020/2021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0" y="1625462"/>
            <a:ext cx="1008993" cy="660619"/>
          </a:xfrm>
          <a:prstGeom prst="rect">
            <a:avLst/>
          </a:prstGeom>
          <a:solidFill>
            <a:srgbClr val="288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0" y="2588746"/>
            <a:ext cx="1008993" cy="660619"/>
          </a:xfrm>
          <a:prstGeom prst="rect">
            <a:avLst/>
          </a:prstGeom>
          <a:solidFill>
            <a:srgbClr val="955B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10475738" y="5516344"/>
            <a:ext cx="1716262" cy="660619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>
            <p:custDataLst>
              <p:tags r:id="rId8"/>
            </p:custDataLst>
          </p:nvPr>
        </p:nvSpPr>
        <p:spPr>
          <a:xfrm>
            <a:off x="9413970" y="371965"/>
            <a:ext cx="2778030" cy="950832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3600" dirty="0"/>
              <a:t>E-Commerce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881840" y="1975110"/>
            <a:ext cx="1429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3544F"/>
                </a:solidFill>
                <a:ea typeface="Adobe Fan Heiti Std B" pitchFamily="34" charset="-128"/>
              </a:rPr>
              <a:t>CMS Interdit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9179" y="1975110"/>
            <a:ext cx="3917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63544F"/>
                </a:solidFill>
                <a:ea typeface="Adobe Fan Heiti Std B" pitchFamily="34" charset="-128"/>
              </a:rPr>
              <a:t>Proposition graphique personnalisée et à votre charge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10575" y="1975110"/>
            <a:ext cx="3676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3544F"/>
                </a:solidFill>
                <a:ea typeface="Adobe Fan Heiti Std B" pitchFamily="34" charset="-128"/>
              </a:rPr>
              <a:t>Preuve de mise en place de sécurité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79140" y="2922782"/>
            <a:ext cx="1818000" cy="1818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87" y="2919054"/>
            <a:ext cx="1818000" cy="173854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68" y="2924172"/>
            <a:ext cx="1816610" cy="181661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1587500" y="2919055"/>
            <a:ext cx="2160000" cy="18217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498600" y="2919054"/>
            <a:ext cx="2160000" cy="1821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2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312136"/>
            <a:ext cx="6889531" cy="1010661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2396"/>
            <a:ext cx="6889531" cy="920572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Les livrables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436774" y="5516344"/>
            <a:ext cx="1755226" cy="660619"/>
          </a:xfrm>
        </p:spPr>
        <p:txBody>
          <a:bodyPr/>
          <a:lstStyle/>
          <a:p>
            <a:pPr algn="ctr"/>
            <a:fld id="{44FFF816-7AE9-4EF5-B7FE-AA53FBF190CA}" type="slidenum">
              <a:rPr lang="fr-FR" sz="3200" b="1" smtClean="0">
                <a:solidFill>
                  <a:schemeClr val="bg1"/>
                </a:solidFill>
              </a:rPr>
              <a:pPr algn="ctr"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0" y="6479628"/>
            <a:ext cx="12192000" cy="378372"/>
          </a:xfrm>
          <a:prstGeom prst="rect">
            <a:avLst/>
          </a:prstGeom>
          <a:solidFill>
            <a:srgbClr val="D0C2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63544F"/>
                </a:solidFill>
              </a:rPr>
              <a:t>Institut G4 – 2020/2021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0" y="1625462"/>
            <a:ext cx="1008993" cy="660619"/>
          </a:xfrm>
          <a:prstGeom prst="rect">
            <a:avLst/>
          </a:prstGeom>
          <a:solidFill>
            <a:srgbClr val="288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0" y="2588746"/>
            <a:ext cx="1008993" cy="660619"/>
          </a:xfrm>
          <a:prstGeom prst="rect">
            <a:avLst/>
          </a:prstGeom>
          <a:solidFill>
            <a:srgbClr val="955B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10475738" y="5516344"/>
            <a:ext cx="1716262" cy="660619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>
            <p:custDataLst>
              <p:tags r:id="rId8"/>
            </p:custDataLst>
          </p:nvPr>
        </p:nvSpPr>
        <p:spPr>
          <a:xfrm>
            <a:off x="9413970" y="371965"/>
            <a:ext cx="2778030" cy="950832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3600" dirty="0"/>
              <a:t>E-Commerce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57049"/>
              </p:ext>
            </p:extLst>
          </p:nvPr>
        </p:nvGraphicFramePr>
        <p:xfrm>
          <a:off x="1774822" y="1625462"/>
          <a:ext cx="8661952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Semaine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Semaine 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Semaine 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Semaine 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Reformulation</a:t>
                      </a:r>
                      <a:r>
                        <a:rPr lang="fr-FR" baseline="0" dirty="0"/>
                        <a:t> besoin client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Spécification Fonctionnelles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Maquettes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Le produit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Organisation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Architecture du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Plan</a:t>
                      </a:r>
                      <a:r>
                        <a:rPr lang="fr-FR" baseline="0" dirty="0"/>
                        <a:t> de recette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Documentation</a:t>
                      </a:r>
                      <a:r>
                        <a:rPr lang="fr-FR" baseline="0" dirty="0"/>
                        <a:t> </a:t>
                      </a:r>
                      <a:r>
                        <a:rPr lang="fr-FR" dirty="0"/>
                        <a:t>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Gestion des risques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Mock-ups</a:t>
                      </a:r>
                      <a:r>
                        <a:rPr lang="fr-FR" baseline="0" dirty="0"/>
                        <a:t> 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Spécification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Suivi des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Suivi des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Suivi des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Suivi des charges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Planning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Planning </a:t>
                      </a:r>
                      <a:r>
                        <a:rPr lang="fr-FR" dirty="0" err="1"/>
                        <a:t>MàJ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Planning </a:t>
                      </a:r>
                      <a:r>
                        <a:rPr lang="fr-FR" dirty="0" err="1"/>
                        <a:t>MàJ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Planning </a:t>
                      </a:r>
                      <a:r>
                        <a:rPr lang="fr-FR" dirty="0" err="1"/>
                        <a:t>MàJ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81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1" b="7085"/>
          <a:stretch/>
        </p:blipFill>
        <p:spPr>
          <a:xfrm>
            <a:off x="39818" y="3941598"/>
            <a:ext cx="12152182" cy="2835802"/>
          </a:xfrm>
          <a:prstGeom prst="rect">
            <a:avLst/>
          </a:prstGeom>
        </p:spPr>
      </p:pic>
      <p:graphicFrame>
        <p:nvGraphicFramePr>
          <p:cNvPr id="15" name="Tableau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0" y="6497918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2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63544F"/>
                          </a:solidFill>
                        </a:rPr>
                        <a:t>LYON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2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MARSEILLE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2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63544F"/>
                          </a:solidFill>
                        </a:rPr>
                        <a:t>SAN FRANCISCO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2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MIAMI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2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63544F"/>
                          </a:solidFill>
                        </a:rPr>
                        <a:t>E-LEARNING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2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821020"/>
          </a:xfrm>
          <a:prstGeom prst="rect">
            <a:avLst/>
          </a:prstGeom>
          <a:solidFill>
            <a:srgbClr val="D0C2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67" y="77243"/>
            <a:ext cx="3550063" cy="1328738"/>
          </a:xfrm>
          <a:prstGeom prst="rect">
            <a:avLst/>
          </a:prstGeom>
        </p:spPr>
      </p:pic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1" y="1075256"/>
            <a:ext cx="945930" cy="660619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0" y="2392442"/>
            <a:ext cx="1371599" cy="660619"/>
          </a:xfrm>
          <a:prstGeom prst="rect">
            <a:avLst/>
          </a:prstGeom>
          <a:solidFill>
            <a:srgbClr val="288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>
            <p:custDataLst>
              <p:tags r:id="rId7"/>
            </p:custDataLst>
          </p:nvPr>
        </p:nvSpPr>
        <p:spPr>
          <a:xfrm>
            <a:off x="0" y="3712531"/>
            <a:ext cx="945931" cy="660619"/>
          </a:xfrm>
          <a:prstGeom prst="rect">
            <a:avLst/>
          </a:prstGeom>
          <a:solidFill>
            <a:srgbClr val="955B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>
            <p:custDataLst>
              <p:tags r:id="rId8"/>
            </p:custDataLst>
          </p:nvPr>
        </p:nvSpPr>
        <p:spPr>
          <a:xfrm>
            <a:off x="10247586" y="1075256"/>
            <a:ext cx="1936978" cy="660619"/>
          </a:xfrm>
          <a:prstGeom prst="rect">
            <a:avLst/>
          </a:prstGeom>
          <a:solidFill>
            <a:srgbClr val="F5A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>
            <p:custDataLst>
              <p:tags r:id="rId9"/>
            </p:custDataLst>
          </p:nvPr>
        </p:nvSpPr>
        <p:spPr>
          <a:xfrm>
            <a:off x="11020097" y="2392442"/>
            <a:ext cx="1171903" cy="660619"/>
          </a:xfrm>
          <a:prstGeom prst="rect">
            <a:avLst/>
          </a:prstGeom>
          <a:solidFill>
            <a:srgbClr val="288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>
            <p:custDataLst>
              <p:tags r:id="rId10"/>
            </p:custDataLst>
          </p:nvPr>
        </p:nvSpPr>
        <p:spPr>
          <a:xfrm>
            <a:off x="10247586" y="3712531"/>
            <a:ext cx="1936978" cy="660619"/>
          </a:xfrm>
          <a:prstGeom prst="rect">
            <a:avLst/>
          </a:prstGeom>
          <a:solidFill>
            <a:srgbClr val="955B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4FFF816-7AE9-4EF5-B7FE-AA53FBF190CA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13" name="Image 12" descr="Une image contenant objet, horloge, petit, volant&#10;&#10;Description générée automatiquement">
            <a:extLst>
              <a:ext uri="{FF2B5EF4-FFF2-40B4-BE49-F238E27FC236}">
                <a16:creationId xmlns:a16="http://schemas.microsoft.com/office/drawing/2014/main" id="{FB6EC617-9412-4C91-A0E7-7DB242384C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74" y="1515751"/>
            <a:ext cx="2932494" cy="43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52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que Prez 2015-2016" id="{2FB45E7B-A402-46DA-A96A-0260EA610C7A}" vid="{352BC37C-BB11-45D4-A069-306517B4ECB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9566</TotalTime>
  <Words>532</Words>
  <Application>Microsoft Office PowerPoint</Application>
  <PresentationFormat>Grand écran</PresentationFormat>
  <Paragraphs>146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Projet E-Commerce</vt:lpstr>
      <vt:lpstr>Votre mission</vt:lpstr>
      <vt:lpstr>Présentation de l’E-commerce</vt:lpstr>
      <vt:lpstr>Présentation de l’E-commerce</vt:lpstr>
      <vt:lpstr>Votre Client </vt:lpstr>
      <vt:lpstr>Les Besoins</vt:lpstr>
      <vt:lpstr>Les Contraintes</vt:lpstr>
      <vt:lpstr>Les livrables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un professionnel du numérique</dc:title>
  <dc:creator>lila valat</dc:creator>
  <cp:lastModifiedBy>Mora</cp:lastModifiedBy>
  <cp:revision>150</cp:revision>
  <dcterms:created xsi:type="dcterms:W3CDTF">2015-11-26T11:57:15Z</dcterms:created>
  <dcterms:modified xsi:type="dcterms:W3CDTF">2020-12-07T07:33:02Z</dcterms:modified>
</cp:coreProperties>
</file>