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292" r:id="rId4"/>
    <p:sldId id="293" r:id="rId5"/>
    <p:sldId id="296" r:id="rId6"/>
    <p:sldId id="297" r:id="rId7"/>
    <p:sldId id="298" r:id="rId8"/>
    <p:sldId id="299" r:id="rId9"/>
    <p:sldId id="300" r:id="rId10"/>
    <p:sldId id="304" r:id="rId11"/>
    <p:sldId id="301" r:id="rId12"/>
    <p:sldId id="302" r:id="rId13"/>
    <p:sldId id="303" r:id="rId14"/>
    <p:sldId id="305" r:id="rId15"/>
    <p:sldId id="313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9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80BA27"/>
    <a:srgbClr val="004380"/>
    <a:srgbClr val="0096DC"/>
    <a:srgbClr val="3F3468"/>
    <a:srgbClr val="EB008B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82029" autoAdjust="0"/>
  </p:normalViewPr>
  <p:slideViewPr>
    <p:cSldViewPr>
      <p:cViewPr varScale="1">
        <p:scale>
          <a:sx n="75" d="100"/>
          <a:sy n="75" d="100"/>
        </p:scale>
        <p:origin x="-90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1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01/09/2017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01/09/2017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Designed deliberately to circumvent</a:t>
            </a:r>
            <a:r>
              <a:rPr lang="en-GB" baseline="0" dirty="0" smtClean="0"/>
              <a:t> existing laws</a:t>
            </a:r>
            <a:endParaRPr lang="en-GB" dirty="0" smtClean="0"/>
          </a:p>
          <a:p>
            <a:r>
              <a:rPr lang="en-GB" dirty="0" smtClean="0"/>
              <a:t>NPS</a:t>
            </a:r>
            <a:r>
              <a:rPr lang="en-GB" baseline="0" dirty="0" smtClean="0"/>
              <a:t> perceived as safer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to 2009, NPS were not reported as a factor, causative or not, in any deaths related to drugs in Scotland. Since then there has been an increasing number seen, with 113 deaths in 2013 mentioning NPS as a factor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about as far</a:t>
            </a:r>
            <a:r>
              <a:rPr lang="en-GB" baseline="0" dirty="0" smtClean="0"/>
              <a:t> as many policy assessment studies 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Interaction is to compare the risk of NPS use for</a:t>
            </a:r>
            <a:r>
              <a:rPr lang="en-GB" baseline="0" dirty="0" smtClean="0"/>
              <a:t> getting emm76 compared with the risk of NPS use for other emm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Glarma</a:t>
            </a:r>
            <a:r>
              <a:rPr lang="en-GB" baseline="0" dirty="0" smtClean="0"/>
              <a:t> package c</a:t>
            </a:r>
            <a:r>
              <a:rPr lang="en-GB" dirty="0" smtClean="0"/>
              <a:t>urrently supports Poisson,</a:t>
            </a:r>
            <a:r>
              <a:rPr lang="en-GB" baseline="0" dirty="0" smtClean="0"/>
              <a:t> Negative Binomial and Binomial response</a:t>
            </a:r>
          </a:p>
          <a:p>
            <a:r>
              <a:rPr lang="en-GB" dirty="0" smtClean="0"/>
              <a:t>An autoregressive process operates under the premise that past values have an effect on current values. </a:t>
            </a:r>
          </a:p>
          <a:p>
            <a:r>
              <a:rPr lang="en-GB" dirty="0" smtClean="0"/>
              <a:t>A process considered AR(1) is the first order process, meaning that the current value is based on the immediately preceding value</a:t>
            </a:r>
          </a:p>
          <a:p>
            <a:r>
              <a:rPr lang="en-GB" dirty="0" smtClean="0"/>
              <a:t>An AR(2) process has the current value based on the previous two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 remove the level change</a:t>
            </a:r>
          </a:p>
          <a:p>
            <a:r>
              <a:rPr lang="en-GB" dirty="0" smtClean="0"/>
              <a:t>NPS users</a:t>
            </a:r>
            <a:r>
              <a:rPr lang="en-GB" baseline="0" dirty="0" smtClean="0"/>
              <a:t> more at risk</a:t>
            </a:r>
          </a:p>
          <a:p>
            <a:r>
              <a:rPr lang="en-GB" baseline="0" dirty="0" smtClean="0"/>
              <a:t>LRT suggests GLARMA model needed (p = 0.0108)</a:t>
            </a:r>
          </a:p>
          <a:p>
            <a:r>
              <a:rPr lang="el-GR" i="0" dirty="0" smtClean="0">
                <a:latin typeface="Cambria Math" pitchFamily="18" charset="0"/>
                <a:ea typeface="Cambria Math" pitchFamily="18" charset="0"/>
              </a:rPr>
              <a:t>Φ</a:t>
            </a:r>
            <a:r>
              <a:rPr lang="en-GB" i="0" dirty="0" smtClean="0">
                <a:latin typeface="Cambria Math" pitchFamily="18" charset="0"/>
                <a:ea typeface="Cambria Math" pitchFamily="18" charset="0"/>
              </a:rPr>
              <a:t> &lt; 1 represents a stationary series that varies around its</a:t>
            </a:r>
            <a:r>
              <a:rPr lang="en-GB" i="0" baseline="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i="0" dirty="0" smtClean="0">
                <a:latin typeface="Cambria Math" pitchFamily="18" charset="0"/>
                <a:ea typeface="Cambria Math" pitchFamily="18" charset="0"/>
              </a:rPr>
              <a:t>mean, randomly wandering away from the</a:t>
            </a:r>
            <a:r>
              <a:rPr lang="en-GB" i="0" baseline="0" dirty="0" smtClean="0">
                <a:latin typeface="Cambria Math" pitchFamily="18" charset="0"/>
                <a:ea typeface="Cambria Math" pitchFamily="18" charset="0"/>
              </a:rPr>
              <a:t> mean</a:t>
            </a:r>
            <a:r>
              <a:rPr lang="en-GB" i="0" dirty="0" smtClean="0">
                <a:latin typeface="Cambria Math" pitchFamily="18" charset="0"/>
                <a:ea typeface="Cambria Math" pitchFamily="18" charset="0"/>
              </a:rPr>
              <a:t> and never ‘exploding’ away for</a:t>
            </a:r>
          </a:p>
          <a:p>
            <a:r>
              <a:rPr lang="en-GB" i="0" dirty="0" smtClean="0">
                <a:latin typeface="Cambria Math" pitchFamily="18" charset="0"/>
                <a:ea typeface="Cambria Math" pitchFamily="18" charset="0"/>
              </a:rPr>
              <a:t>more than a short time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Among PWID, some NPS are referred to as ‘bath salts’ due to their visual similarity. ‘Burst’ is a NPS that was popular in</a:t>
            </a:r>
            <a:r>
              <a:rPr lang="en-GB" baseline="0" dirty="0" smtClean="0"/>
              <a:t> Lothian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NPSs are generally cheaper than heroin with a gram of Burst costing £10, compared to £60 for the same quantity of heroin.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individuals reported injecting up to 30 times daily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1 in 3 carries staph bacteria harmlessly on their skin, usually inside their nose and on the surface of their armpits and buttocks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Staph can cause problems if they enter the body through a break in the skin,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spread through close skin contact or sharing contaminated objects. 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minor problems, skin abscess but invasive infection serious, e.g. endocarditis: infection of the heart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Strep A often found on the surface of the skin and inside the throat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 in coughs/sneezes or through direct contact with an infected person or contaminated object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minor problems, throat infections but invasive infection serious, e.g. Necrotising fasciitis, severe pain and swelling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Domestic chaos is common, and many users are living in states of self-neglect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symptoms such as restlessness, panic attacks, insomnia, depression, pain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Hallucinations have been reported with users scratching and picking at their skin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injectors of NPS appeared to have a higher rate of SAB recurrence than with other drugs which further adds to the S. aureus-associated morbidity with NPS injection and the impact on inpatient services for optimal treatment.</a:t>
            </a:r>
          </a:p>
          <a:p>
            <a:endParaRPr lang="en-GB" dirty="0" smtClean="0"/>
          </a:p>
          <a:p>
            <a:r>
              <a:rPr lang="en-GB" dirty="0" smtClean="0"/>
              <a:t>There was considerable morbidity and mortality linked to this outbreak: a significant degree of illness severity was seen with a proportion of cases requiring major surgical intervention and high levels of hospital care. The burden to health care services, in both primary and secondary care, was significant with 83% of cases requiring hospital admission.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From 10 April 2015 the sale and distribution of ethylphenidate is banned and it will remain illegal for up to 12 months while drug experts</a:t>
            </a:r>
            <a:r>
              <a:rPr lang="en-GB" baseline="0" dirty="0" smtClean="0"/>
              <a:t> </a:t>
            </a:r>
            <a:r>
              <a:rPr lang="en-GB" dirty="0" smtClean="0"/>
              <a:t>consider its full range of harms.</a:t>
            </a:r>
          </a:p>
          <a:p>
            <a:r>
              <a:rPr lang="en-GB" dirty="0" smtClean="0"/>
              <a:t>Police Scotland pursed TCDO with Home Office. The legislation</a:t>
            </a:r>
            <a:r>
              <a:rPr lang="en-GB" baseline="0" dirty="0" smtClean="0"/>
              <a:t> was the result of extensive work by Police Scotland leading up to a presentation in respect of the Lothian injecting situation to the ACMD in March 2015.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ACMD: advisory council on the misuse</a:t>
            </a:r>
            <a:r>
              <a:rPr lang="en-GB" baseline="0" dirty="0" smtClean="0"/>
              <a:t> of drugs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Start of when PWID presenting almost every week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End of the week closest to the forfeiture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-1404664" y="-1586712"/>
            <a:ext cx="9145016" cy="567063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292080" y="2931790"/>
            <a:ext cx="2492896" cy="1869672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1977684"/>
            <a:ext cx="11089232" cy="157425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193708"/>
            <a:ext cx="10873208" cy="1262677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942424"/>
            <a:ext cx="5077072" cy="3597864"/>
            <a:chOff x="1979712" y="1256566"/>
            <a:chExt cx="5077072" cy="4797152"/>
          </a:xfrm>
          <a:solidFill>
            <a:srgbClr val="80BA2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329612"/>
            <a:ext cx="9217024" cy="3962976"/>
            <a:chOff x="-324544" y="1772816"/>
            <a:chExt cx="9217024" cy="5283968"/>
          </a:xfrm>
          <a:solidFill>
            <a:srgbClr val="80BA2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99592" y="303498"/>
            <a:ext cx="7848872" cy="4698522"/>
            <a:chOff x="395536" y="404664"/>
            <a:chExt cx="7848872" cy="62646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03848" y="4149080"/>
              <a:ext cx="72008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5696" y="3501008"/>
              <a:ext cx="504056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580112" y="2924944"/>
              <a:ext cx="288032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5508104" y="1412776"/>
              <a:ext cx="36004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6016" y="4077072"/>
              <a:ext cx="216024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5724128" y="2204864"/>
              <a:ext cx="2520280" cy="252028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1763688" y="404664"/>
              <a:ext cx="3960440" cy="39604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395536" y="3573016"/>
              <a:ext cx="1728192" cy="172819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14"/>
            <p:cNvSpPr/>
            <p:nvPr/>
          </p:nvSpPr>
          <p:spPr>
            <a:xfrm>
              <a:off x="1979712" y="4509120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>
              <a:off x="4427984" y="4221088"/>
              <a:ext cx="1944216" cy="194421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 userDrawn="1"/>
          </p:nvSpPr>
          <p:spPr>
            <a:xfrm>
              <a:off x="5724128" y="404664"/>
              <a:ext cx="1584176" cy="158417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156176" y="3057804"/>
            <a:ext cx="2016224" cy="151216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  <a:p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1907704" y="573528"/>
            <a:ext cx="5040560" cy="378042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383618"/>
            <a:ext cx="6552728" cy="4914546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1653648"/>
            <a:ext cx="1746194" cy="130964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9" y="1437624"/>
            <a:ext cx="1804273" cy="135306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2463738"/>
            <a:ext cx="4464496" cy="3348372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3705876"/>
            <a:ext cx="1080231" cy="81009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383618"/>
            <a:ext cx="3600400" cy="270030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"/>
          <p:cNvSpPr/>
          <p:nvPr userDrawn="1"/>
        </p:nvSpPr>
        <p:spPr>
          <a:xfrm>
            <a:off x="1043608" y="0"/>
            <a:ext cx="7677057" cy="6599431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683568" y="1131590"/>
            <a:ext cx="1424288" cy="1080225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1707654"/>
            <a:ext cx="12105139" cy="216024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8" y="231925"/>
            <a:ext cx="928719" cy="744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0" r:id="rId4"/>
    <p:sldLayoutId id="2147483673" r:id="rId5"/>
    <p:sldLayoutId id="2147483657" r:id="rId6"/>
    <p:sldLayoutId id="2147483658" r:id="rId7"/>
    <p:sldLayoutId id="2147483662" r:id="rId8"/>
    <p:sldLayoutId id="2147483668" r:id="rId9"/>
    <p:sldLayoutId id="2147483667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11/add.1389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x.doi.org/10.1136/bmj.i684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dx.doi.org/10.1177/0036933016649871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6" y="4155926"/>
            <a:ext cx="27931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Dr. Alan Yeung</a:t>
            </a: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Health Protection Scotland</a:t>
            </a: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BBV/STI Team</a:t>
            </a:r>
            <a:endParaRPr lang="en-GB" sz="1600" b="1" dirty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11510"/>
            <a:ext cx="7128792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80BA27"/>
                </a:solidFill>
                <a:latin typeface="Arial" pitchFamily="34" charset="0"/>
                <a:cs typeface="Arial" pitchFamily="34" charset="0"/>
              </a:rPr>
              <a:t>Assessing the impact of a temporary class drug order on ethylphenidate-related infections among people who inject drugs in Lothian, Scotland</a:t>
            </a:r>
          </a:p>
          <a:p>
            <a:pPr>
              <a:spcBef>
                <a:spcPts val="900"/>
              </a:spcBef>
            </a:pPr>
            <a:r>
              <a:rPr lang="en-GB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An interrupted time-series analysis</a:t>
            </a:r>
          </a:p>
          <a:p>
            <a:endParaRPr lang="en-GB" sz="1600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9622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Was the ethylphenidate TCDO effective in reducing the ‘most common’ infections among PWID?</a:t>
            </a:r>
          </a:p>
          <a:p>
            <a:pPr marL="1371600" lvl="2" indent="-457200">
              <a:spcAft>
                <a:spcPts val="18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Important as many critics to use of legislation</a:t>
            </a:r>
          </a:p>
          <a:p>
            <a:pPr marL="914400" lvl="1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Is there a link between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76.0 infections with NPS-injecting?</a:t>
            </a:r>
          </a:p>
          <a:p>
            <a:pPr marL="1371600" lvl="2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Note: Only self-reported NPS-use available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Research Questions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0528" y="987574"/>
            <a:ext cx="932452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Create ‘pre-intervention’ and ‘post-intervention’ periods</a:t>
            </a: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TCDO week 15 2015 but post-intervention period was set to start on week 17</a:t>
            </a:r>
          </a:p>
          <a:p>
            <a:pPr marL="1276350"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NPS bought up to week 15 but delay needed for NPS to be consumed and then present with infection</a:t>
            </a:r>
          </a:p>
          <a:p>
            <a:pPr marL="1276350"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Pre-intervention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week 34 2014 to week 16 2015 (35 weeks)</a:t>
            </a: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Post-intervention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week 17 2015 to week 42 2015 (26 weeks)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Study Design Considerations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Epidemic Curve: Strep and/or Staph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62000"/>
            <a:ext cx="7810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79588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Average Weekly Infections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544" y="1203598"/>
          <a:ext cx="8352927" cy="3240359"/>
        </p:xfrm>
        <a:graphic>
          <a:graphicData uri="http://schemas.openxmlformats.org/drawingml/2006/table">
            <a:tbl>
              <a:tblPr/>
              <a:tblGrid>
                <a:gridCol w="4370720"/>
                <a:gridCol w="874143"/>
                <a:gridCol w="1116961"/>
                <a:gridCol w="242817"/>
                <a:gridCol w="874143"/>
                <a:gridCol w="874143"/>
              </a:tblGrid>
              <a:tr h="308498"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Pre-TCDO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Post-TCDO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94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Infection Group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n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Weekly Rate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n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Weekly Rate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(all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types) and/or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aureus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171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4.9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51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2.0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21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(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76.0)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(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types other than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76.0)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aureus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(excluding coinfection with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)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94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2.7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8860" marR="8860" marT="88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105958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Use regression model to assess for changes in level and trend pre/post intervention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Dummy variable for pre/post intervention periods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Variable for week number post-intervention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Adjust for self-reported NPS use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Negative binomial model to account for overdispersion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Two main models:</a:t>
            </a:r>
          </a:p>
          <a:p>
            <a:pPr marL="1371600" lvl="2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and/or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aureus</a:t>
            </a:r>
          </a:p>
          <a:p>
            <a:pPr marL="1371600" lvl="2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with factor to distinguish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76.0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Interaction between NPS use and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type</a:t>
            </a:r>
          </a:p>
          <a:p>
            <a:pPr marL="819150" lvl="1" indent="-361950">
              <a:buClr>
                <a:srgbClr val="0096DC"/>
              </a:buClr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Modelling: Interrupted Time Series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75656" y="4587974"/>
            <a:ext cx="6336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1563638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51720" y="3003798"/>
            <a:ext cx="2592288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4008" y="3507854"/>
            <a:ext cx="2448272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928" y="12035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Intervention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46599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16" y="30758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in level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Full Interaction ITS Model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75656" y="1563638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5636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44008" y="3003798"/>
            <a:ext cx="0" cy="5040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32" y="37238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in trend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1059582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Assessed autocorrelation by inspecting PACF of regression model residuals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Autocorrelation at lag 1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Generalised linear autoregressive moving average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Accounted for autocorrelation using GLARMA model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Note: Not required for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model</a:t>
            </a:r>
          </a:p>
          <a:p>
            <a:pPr marL="819150" lvl="1" indent="-361950">
              <a:buClr>
                <a:srgbClr val="0096DC"/>
              </a:buClr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spcAft>
                <a:spcPts val="1200"/>
              </a:spcAft>
              <a:buClr>
                <a:srgbClr val="0096DC"/>
              </a:buClr>
            </a:pPr>
            <a:r>
              <a:rPr lang="en-GB" dirty="0" smtClean="0"/>
              <a:t>Dunsmuir W. T., Scott D. J., others. The glarma package for observation driven time series regression of counts. </a:t>
            </a:r>
            <a:r>
              <a:rPr lang="en-GB" i="1" dirty="0" smtClean="0"/>
              <a:t>Journal of Statistical Software</a:t>
            </a:r>
            <a:r>
              <a:rPr lang="en-GB" dirty="0" smtClean="0"/>
              <a:t> 2015;</a:t>
            </a:r>
            <a:r>
              <a:rPr lang="en-GB" b="1" dirty="0" smtClean="0"/>
              <a:t>67</a:t>
            </a:r>
            <a:r>
              <a:rPr lang="en-GB" dirty="0" smtClean="0"/>
              <a:t>:1–36. </a:t>
            </a:r>
          </a:p>
          <a:p>
            <a:pPr marL="819150" lvl="1" indent="-361950">
              <a:spcAft>
                <a:spcPts val="1200"/>
              </a:spcAft>
              <a:buClr>
                <a:srgbClr val="0096DC"/>
              </a:buClr>
            </a:pPr>
            <a:r>
              <a:rPr lang="en-GB" dirty="0" smtClean="0"/>
              <a:t>Dunsmuir W. Generalized linear autoregressive moving average models. </a:t>
            </a:r>
            <a:r>
              <a:rPr lang="en-GB" i="1" dirty="0" smtClean="0"/>
              <a:t>Handbook of Discrete-Valued Time Series CRC Monographs</a:t>
            </a:r>
            <a:r>
              <a:rPr lang="en-GB" dirty="0" smtClean="0"/>
              <a:t> 2015; 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GLARMA Models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79588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GLARMA AR(1) Model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843559"/>
          <a:ext cx="7776864" cy="2895111"/>
        </p:xfrm>
        <a:graphic>
          <a:graphicData uri="http://schemas.openxmlformats.org/drawingml/2006/table">
            <a:tbl>
              <a:tblPr/>
              <a:tblGrid>
                <a:gridCol w="4902004"/>
                <a:gridCol w="847715"/>
                <a:gridCol w="1179430"/>
                <a:gridCol w="847715"/>
              </a:tblGrid>
              <a:tr h="26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RR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95% CI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(all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types) and/or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</a:t>
                      </a:r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. aureus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Intercept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0.59 – 2.11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0.728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Trend: Pre-TCDO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1.02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0.99 – 1.05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0.229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Level change following TCDO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0.46 – 2.70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0.820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Trend change following TCDO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0.88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0.82 – 0.94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&lt;0.001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NPS User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1.81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1.12 – 2.93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0.016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   </a:t>
                      </a:r>
                      <a:r>
                        <a:rPr lang="el-GR" i="1" dirty="0" smtClean="0">
                          <a:latin typeface="Cambria Math" pitchFamily="18" charset="0"/>
                          <a:ea typeface="Cambria Math" pitchFamily="18" charset="0"/>
                        </a:rPr>
                        <a:t>ϕ</a:t>
                      </a:r>
                      <a:r>
                        <a:rPr lang="el-GR" i="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en-GB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GB" i="0" baseline="-60000" dirty="0" smtClean="0">
                          <a:latin typeface="Cambria Math" pitchFamily="18" charset="0"/>
                          <a:ea typeface="Cambria Math" pitchFamily="18" charset="0"/>
                        </a:rPr>
                        <a:t>t-1</a:t>
                      </a:r>
                      <a:r>
                        <a:rPr lang="en-GB" i="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0.10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528" y="372387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0096DC"/>
              </a:buClr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Relative to the pre-intervention trend, 12% decrease in rate of infections per week</a:t>
            </a:r>
          </a:p>
          <a:p>
            <a:pPr marL="0" lvl="1">
              <a:buClr>
                <a:srgbClr val="0096DC"/>
              </a:buClr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Easier to interpret as pre-intervention trend ≈ 1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7494"/>
            <a:ext cx="7810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79588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Negative Binomial Model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372387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0096DC"/>
              </a:buClr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Complicated interpretation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compares RR of NPS use within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76.0 (≈ 3.972) against RR of NPS use within other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types (≈ 1.138)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987574"/>
          <a:ext cx="7776865" cy="2592288"/>
        </p:xfrm>
        <a:graphic>
          <a:graphicData uri="http://schemas.openxmlformats.org/drawingml/2006/table">
            <a:tbl>
              <a:tblPr/>
              <a:tblGrid>
                <a:gridCol w="4482389"/>
                <a:gridCol w="971448"/>
                <a:gridCol w="1351580"/>
                <a:gridCol w="971448"/>
              </a:tblGrid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RR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95% CI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Intercept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0.18 – 0.72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0.004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Trend: Pre-TCDO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0.97 – 1.02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0.762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Level change following TCDO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0.97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0.39 – 2.45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0.956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Trend change following TCDO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0.93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0.87 – 1.00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0.037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NPS User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0.55 – 2.35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0.726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S. pyogenes emm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76.0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0.40 – 1.87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0.708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    Interaction: NPS User with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emm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76.0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3.49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1.32 – 9.21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0.012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43558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What are NPS? 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Ethylphenidate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Conditions conducive to an outbreak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Lothian outbreak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Public health responses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Was the TCDO effective?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Study design considerations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Simple analyses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Interrupted Time Series and GLARMA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Conclusions and limitations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Outline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31590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TCDO was effective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Temporary legislation to swiftly limit access to addictive NPS probably key to disrupting transmission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Outbreak management difficult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Erratic lifestyles, poor treatment compliance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NPS-injecting appears to have been associated with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76.0 infections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GLARMA models and ITS analyses powerful and flexible for assessing effectiveness of interventions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556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Modelling limitations: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Uncertainty around start of post-intervention period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Sensitivity analyses with consistent results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Accuracy of self-reported data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Found that some heroin was adulterated with ethylphenidate-based NPS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Challenging to isolate TCDO impact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Looks effective in short term but what about long term?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NPS sales moved to black market and dark web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Now need to assess Psychoactive Substances Act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88516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</a:pPr>
            <a:r>
              <a:rPr lang="en-GB" sz="2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 Lafferty (NHS Lothian) and the Lothian Harm Reduction Team for use of images showing </a:t>
            </a:r>
            <a:r>
              <a:rPr lang="en-GB" sz="2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NPS-injecting wounds</a:t>
            </a:r>
          </a:p>
          <a:p>
            <a:pPr marL="819150" lvl="1" indent="-361950">
              <a:buClr>
                <a:srgbClr val="0096DC"/>
              </a:buClr>
            </a:pPr>
            <a:r>
              <a:rPr lang="en-GB" sz="2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Kathy Evans (Edinburgh Council) for use of images showing a property where NPS-injecting was taking place</a:t>
            </a:r>
            <a:endParaRPr lang="en-GB" sz="20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</a:pPr>
            <a:r>
              <a:rPr lang="en-GB" sz="2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Derek Tracy (Oxleas NHS Trust/Kings College) for use of figure from BMJ paper describing ‘stimulant NPS’</a:t>
            </a:r>
          </a:p>
          <a:p>
            <a:pPr marL="819150" lvl="1" indent="-361950">
              <a:buClr>
                <a:srgbClr val="0096DC"/>
              </a:buClr>
            </a:pPr>
            <a:r>
              <a:rPr lang="en-GB" sz="2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Co-authors, especially Amanda Weir (HPS) and Andy McAuley (HPS/Glasgow Caledonian University)</a:t>
            </a:r>
          </a:p>
          <a:p>
            <a:pPr marL="819150" lvl="1" indent="-361950">
              <a:buClr>
                <a:srgbClr val="0096DC"/>
              </a:buClr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dirty="0" smtClean="0"/>
              <a:t>Yeung, A., Weir, A., Austin, H., Morrison, K., Inverarity, D., Sherval, J., Henderson, N., Joshi, S., Ure, R., and McAuley, A. (2017) Assessing the impact of a temporary class drug order on ethylphenidate-related infections among people who inject drugs in Lothian, Scotland: an interrupted time-series analysis. </a:t>
            </a:r>
            <a:r>
              <a:rPr lang="en-GB" sz="1600" i="1" dirty="0" smtClean="0"/>
              <a:t>Addiction</a:t>
            </a:r>
            <a:r>
              <a:rPr lang="en-GB" sz="1600" dirty="0" smtClean="0"/>
              <a:t>, doi: </a:t>
            </a:r>
            <a:r>
              <a:rPr lang="en-GB" sz="1600" dirty="0" smtClean="0">
                <a:hlinkClick r:id="rId3" tooltip="Link to external resource: 10.1111/add.13898"/>
              </a:rPr>
              <a:t>10.1111/add.13898</a:t>
            </a:r>
            <a:r>
              <a:rPr lang="en-GB" sz="1600" dirty="0" smtClean="0"/>
              <a:t>.</a:t>
            </a:r>
          </a:p>
          <a:p>
            <a:pPr marL="1276350" lvl="2" indent="-361950">
              <a:buClr>
                <a:srgbClr val="0096DC"/>
              </a:buClr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Acknowledgements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995106"/>
            <a:ext cx="374441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8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  <a:p>
            <a:pPr algn="ctr"/>
            <a:r>
              <a:rPr lang="en-GB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alan.yeung@nhs.net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4281726"/>
            <a:ext cx="27931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Dr. Alan Yeung</a:t>
            </a: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Health Protection Scotland</a:t>
            </a: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BBV/STI Team</a:t>
            </a:r>
          </a:p>
          <a:p>
            <a:endParaRPr lang="en-GB" sz="1600" b="1" dirty="0" smtClean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9912" y="915566"/>
            <a:ext cx="518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Novel Psychoactive substances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Appeared around 2008/09 and rapid rise in popularity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Designed to replicate established recreational drugs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Previously ‘legal highs’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‘not for human consumption’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Perceived as safer but not true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303499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What are NPS?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J:\Blood Borne Viruses &amp; STIs\Alan Yeung\nps\NPS Drugwi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03598"/>
            <a:ext cx="3168352" cy="20844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386789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Were sold in ‘headshops’ or online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Also newsagents and vaping shops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3888" y="1131590"/>
            <a:ext cx="54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Mimics amphetamine, cocaine, ecstasy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Induces a ‘high’</a:t>
            </a:r>
          </a:p>
          <a:p>
            <a:pPr marL="3619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Sold as Crystals/powder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Many NPS brands (‘street names’) contain ethylphenidate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303499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Ethylphenidate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J:\Blood Borne Viruses &amp; STIs\Alan Yeung\nps\Stimulant NPS Fig BM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7574"/>
            <a:ext cx="3024336" cy="39635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635896" y="3867894"/>
            <a:ext cx="5256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Tracy, D.K., Wood, D.M. and Baumeister, D., 2017. Novel psychoactive substances: types, mechanisms of action, and effects. </a:t>
            </a:r>
            <a:r>
              <a:rPr lang="en-GB" sz="1600" i="1" dirty="0" smtClean="0"/>
              <a:t>BMJ</a:t>
            </a:r>
            <a:r>
              <a:rPr lang="en-GB" sz="1600" dirty="0" smtClean="0"/>
              <a:t>, 356, p.i6848.</a:t>
            </a:r>
          </a:p>
          <a:p>
            <a:r>
              <a:rPr lang="en-GB" sz="1600" dirty="0" smtClean="0"/>
              <a:t>doi:</a:t>
            </a:r>
            <a:r>
              <a:rPr lang="en-GB" sz="1600" dirty="0" smtClean="0">
                <a:hlinkClick r:id="rId4"/>
              </a:rPr>
              <a:t>10.1136/bmj.i6848</a:t>
            </a:r>
            <a:endParaRPr lang="en-GB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5958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Ethylphenidate (Burst/Blue stuff) was easily accessible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Headshops more prevalent in Lothian, particularly City Centre, Leith and Musselburgh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Highly unique situation in Lothian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NPS injecting despite usually being taken orally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Many heroin injectors switched to NPS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Cheaper: £60 vs. £10 per gram</a:t>
            </a:r>
          </a:p>
          <a:p>
            <a:pPr marL="1733550"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Shops offered multiple buying discounts, loyalty schemes, buying on credit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Conditions: Availability in Lothian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84355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Extreme intense initial high with severe ‘comedown’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Urge to redose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Injecting ethylphenidate corrosive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Injection sites ‘used up’ leading some to use high risk areas – groin, neck, forehead, tongue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Easily dissolved without heating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Most common infections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Staphylococcus aureus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aureus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Group A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Streptococcus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Risk behaviours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Needle sharing, dirty equipment, bad living conditions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Conditions: Injecting Ethylphenidate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5486"/>
            <a:ext cx="3024336" cy="401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627534"/>
            <a:ext cx="305885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1032" y="4155926"/>
            <a:ext cx="8712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Lafferty, C., Smith, L., Coull, A. and Shanley, J., 2016. The experience of an increase in the injection of ethylphenidate in Lothian April 2014–March 2015. Scottish medical journal, 61(2), pp.74-83. doi: </a:t>
            </a:r>
            <a:r>
              <a:rPr lang="en-GB" sz="1600" dirty="0" smtClean="0">
                <a:hlinkClick r:id="rId5"/>
              </a:rPr>
              <a:t>10.1177/0036933016649871</a:t>
            </a: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2283718"/>
            <a:ext cx="260241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88516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Early as 2013, increase in complicated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aureus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infections among PWID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Many injecting ‘Burst’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29 Sept 2014: Cluster of PWIDs with Group A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infections presenting at Edinburgh Royal Infirmary for surgical intervention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Enhanced surveillance: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Enquiries on NPS use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Lab testing for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S. pyogenes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types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Important finding: many were </a:t>
            </a:r>
            <a:r>
              <a:rPr lang="en-GB" sz="2400" i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emm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76.0 (uncommon)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Lothian Outbreak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75606"/>
            <a:ext cx="889248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March 2015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Director of Public Health sent letters to head shops requesting to cease trading NPS</a:t>
            </a: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10 April 2015</a:t>
            </a:r>
            <a:r>
              <a:rPr lang="en-GB" sz="24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TCDO (temporary class drug order) enacted prohibiting distribution of ethylphenidate lasting 12 months</a:t>
            </a: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15 October 2015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General Product Safety Regulation Forfeiture order obtained to cease trading NPS (Lothian)</a:t>
            </a:r>
          </a:p>
          <a:p>
            <a:pPr marL="819150" lvl="1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u="sng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26 May 2016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: Psychoactive Substances 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0349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Public Health Responses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</Template>
  <TotalTime>3801</TotalTime>
  <Words>1931</Words>
  <Application>Microsoft Office PowerPoint</Application>
  <PresentationFormat>On-screen Show (16:9)</PresentationFormat>
  <Paragraphs>310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360</cp:revision>
  <dcterms:created xsi:type="dcterms:W3CDTF">2017-08-10T09:56:18Z</dcterms:created>
  <dcterms:modified xsi:type="dcterms:W3CDTF">2017-09-01T08:45:19Z</dcterms:modified>
</cp:coreProperties>
</file>