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19983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18" y="78"/>
      </p:cViewPr>
      <p:guideLst>
        <p:guide orient="horz" pos="2381"/>
        <p:guide pos="37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alan-y.netlify.com/" TargetMode="External"/><Relationship Id="rId3" Type="http://schemas.openxmlformats.org/officeDocument/2006/relationships/hyperlink" Target="https://www.hps.scot.nhs.uk/" TargetMode="External"/><Relationship Id="rId7" Type="http://schemas.openxmlformats.org/officeDocument/2006/relationships/hyperlink" Target="https://gss.civilservice.gov.uk/vacancies" TargetMode="External"/><Relationship Id="rId2" Type="http://schemas.openxmlformats.org/officeDocument/2006/relationships/hyperlink" Target="https://www.isdscotland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2.gov.scot/Topics/Statistics/About/Recruitment" TargetMode="External"/><Relationship Id="rId5" Type="http://schemas.openxmlformats.org/officeDocument/2006/relationships/hyperlink" Target="https://www.thedatalab.com/jobs" TargetMode="External"/><Relationship Id="rId4" Type="http://schemas.openxmlformats.org/officeDocument/2006/relationships/hyperlink" Target="https://jobs.scot.nhs.u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8640" y="301320"/>
            <a:ext cx="10797480" cy="44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8000" b="0" strike="noStrike" spc="-1">
                <a:solidFill>
                  <a:srgbClr val="04617B"/>
                </a:solidFill>
                <a:latin typeface="Source Sans Pro Light"/>
                <a:ea typeface="DejaVu Sans"/>
              </a:rPr>
              <a:t>My Post-PhD Experience</a:t>
            </a:r>
            <a:endParaRPr lang="en-GB" sz="80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52960" y="5216400"/>
            <a:ext cx="1078884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3600" b="1" strike="noStrike" spc="-1">
                <a:solidFill>
                  <a:srgbClr val="DBF5F9"/>
                </a:solidFill>
                <a:latin typeface="Source Sans Pro"/>
                <a:ea typeface="DejaVu Sans"/>
              </a:rPr>
              <a:t>Dr Alan Yeung</a:t>
            </a:r>
            <a:endParaRPr lang="en-GB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6000" b="0" strike="noStrike" spc="-1">
                <a:solidFill>
                  <a:srgbClr val="FFFFFF"/>
                </a:solidFill>
                <a:latin typeface="Source Sans Pro Light"/>
                <a:ea typeface="DejaVu Sans"/>
              </a:rPr>
              <a:t>About Me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99040" y="192024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Undergraduate in maths, stats, </a:t>
            </a:r>
            <a:r>
              <a:rPr lang="en-GB" sz="3200" b="0" strike="noStrike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accounting at Strathclyde</a:t>
            </a:r>
            <a:endParaRPr lang="en-GB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PhD in statistics</a:t>
            </a:r>
            <a:endParaRPr lang="en-GB" sz="32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i="1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Statistical Applications in the analysis of vaccine preventable diseases</a:t>
            </a:r>
            <a:endParaRPr lang="en-GB" sz="28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Finished in 2016, while already working full-time (not recommended!)</a:t>
            </a:r>
            <a:endParaRPr lang="en-GB" sz="28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3200" b="1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Fun fact</a:t>
            </a:r>
            <a:r>
              <a:rPr lang="en-GB" sz="3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: winner of the 2011 UK postgraduate maths football championships (with Sean... I think!)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6000" b="0" strike="noStrike" spc="-1">
                <a:solidFill>
                  <a:srgbClr val="FFFFFF"/>
                </a:solidFill>
                <a:latin typeface="Source Sans Pro Light"/>
                <a:ea typeface="DejaVu Sans"/>
              </a:rPr>
              <a:t>My Career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99040" y="1920240"/>
            <a:ext cx="10738440" cy="527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8000" lnSpcReduction="10000"/>
          </a:bodyPr>
          <a:lstStyle/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1.5 years as an analyst at ISD Scotland </a:t>
            </a:r>
            <a:r>
              <a:t/>
            </a:r>
            <a:br/>
            <a:r>
              <a:rPr lang="en-GB" sz="3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(Information Services Division of the NHS)</a:t>
            </a:r>
            <a:endParaRPr lang="en-GB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Few years as an analyst at HPS</a:t>
            </a:r>
            <a:endParaRPr lang="en-GB" sz="32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Blood-borne viruses and STI team</a:t>
            </a:r>
            <a:endParaRPr lang="en-GB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Since this year:</a:t>
            </a:r>
            <a:r>
              <a:t/>
            </a:r>
            <a:br/>
            <a:r>
              <a:rPr lang="en-GB" sz="3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	2 days per week at HPS</a:t>
            </a:r>
            <a:r>
              <a:t/>
            </a:r>
            <a:br/>
            <a:r>
              <a:rPr lang="en-GB" sz="3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	3 days per week at GCU</a:t>
            </a:r>
            <a:endParaRPr lang="en-GB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Mix of data analysis, data management,</a:t>
            </a:r>
            <a:r>
              <a:t/>
            </a:r>
            <a:br/>
            <a:r>
              <a:rPr lang="en-GB" sz="3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reporting and research</a:t>
            </a:r>
            <a:endParaRPr lang="en-GB" sz="32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Often not as complex as PhD work</a:t>
            </a:r>
            <a:endParaRPr lang="en-GB" sz="2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But growing interest/hype in machine learning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120" name="Picture 119"/>
          <p:cNvPicPr/>
          <p:nvPr/>
        </p:nvPicPr>
        <p:blipFill>
          <a:blip r:embed="rId2" cstate="print"/>
          <a:stretch/>
        </p:blipFill>
        <p:spPr>
          <a:xfrm>
            <a:off x="9537120" y="1842120"/>
            <a:ext cx="1117800" cy="1036800"/>
          </a:xfrm>
          <a:prstGeom prst="rect">
            <a:avLst/>
          </a:prstGeom>
          <a:ln>
            <a:noFill/>
          </a:ln>
        </p:spPr>
      </p:pic>
      <p:pic>
        <p:nvPicPr>
          <p:cNvPr id="121" name="Picture 120"/>
          <p:cNvPicPr/>
          <p:nvPr/>
        </p:nvPicPr>
        <p:blipFill>
          <a:blip r:embed="rId3" cstate="print"/>
          <a:stretch/>
        </p:blipFill>
        <p:spPr>
          <a:xfrm>
            <a:off x="9225720" y="3168000"/>
            <a:ext cx="2005200" cy="790920"/>
          </a:xfrm>
          <a:prstGeom prst="rect">
            <a:avLst/>
          </a:prstGeom>
          <a:ln>
            <a:noFill/>
          </a:ln>
        </p:spPr>
      </p:pic>
      <p:pic>
        <p:nvPicPr>
          <p:cNvPr id="122" name="Picture 121"/>
          <p:cNvPicPr/>
          <p:nvPr/>
        </p:nvPicPr>
        <p:blipFill>
          <a:blip r:embed="rId4" cstate="print"/>
          <a:stretch/>
        </p:blipFill>
        <p:spPr>
          <a:xfrm>
            <a:off x="9352800" y="5690520"/>
            <a:ext cx="2086920" cy="1158840"/>
          </a:xfrm>
          <a:prstGeom prst="rect">
            <a:avLst/>
          </a:prstGeom>
          <a:ln>
            <a:noFill/>
          </a:ln>
        </p:spPr>
      </p:pic>
      <p:pic>
        <p:nvPicPr>
          <p:cNvPr id="123" name="Picture 122"/>
          <p:cNvPicPr/>
          <p:nvPr/>
        </p:nvPicPr>
        <p:blipFill>
          <a:blip r:embed="rId5" cstate="print"/>
          <a:stretch/>
        </p:blipFill>
        <p:spPr>
          <a:xfrm>
            <a:off x="9144000" y="4320000"/>
            <a:ext cx="2056320" cy="107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6000" b="0" strike="noStrike" spc="-1">
                <a:solidFill>
                  <a:srgbClr val="FFFFFF"/>
                </a:solidFill>
                <a:latin typeface="Source Sans Pro Light"/>
                <a:ea typeface="DejaVu Sans"/>
              </a:rPr>
              <a:t>Why This Career Path?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99040" y="192024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8500" lnSpcReduction="10000"/>
          </a:bodyPr>
          <a:lstStyle/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Focussed on statistics / data science</a:t>
            </a:r>
            <a:endParaRPr lang="en-GB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Enjoy working in healthcare / areas that have societal impact</a:t>
            </a:r>
            <a:endParaRPr lang="en-GB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Variety:</a:t>
            </a:r>
            <a:endParaRPr lang="en-GB" sz="32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Statistical analysis</a:t>
            </a:r>
            <a:endParaRPr lang="en-GB" sz="28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Programming</a:t>
            </a:r>
            <a:endParaRPr lang="en-GB" sz="28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Problem solving</a:t>
            </a:r>
            <a:endParaRPr lang="en-GB" sz="28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Research</a:t>
            </a:r>
            <a:endParaRPr lang="en-GB" sz="28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Relatively easy transition to statistics for applied mathematicians</a:t>
            </a:r>
            <a:endParaRPr lang="en-GB" sz="32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strike="noStrike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Ability to interpret results is very important</a:t>
            </a:r>
            <a:endParaRPr lang="en-GB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6000" b="0" strike="noStrike" spc="-1">
                <a:solidFill>
                  <a:srgbClr val="FFFFFF"/>
                </a:solidFill>
                <a:latin typeface="Source Sans Pro Light"/>
                <a:ea typeface="DejaVu Sans"/>
              </a:rPr>
              <a:t>Some Advice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99040" y="1920239"/>
            <a:ext cx="10738440" cy="5387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2500" lnSpcReduction="20000"/>
          </a:bodyPr>
          <a:lstStyle/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Ideally apply 3-6 months before </a:t>
            </a:r>
            <a:r>
              <a:rPr lang="en-GB" sz="2800" b="0" strike="noStrike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submitting (or end of your funding)</a:t>
            </a:r>
            <a:endParaRPr lang="en-GB" sz="28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Can take a while to secure job and can negotiate start date</a:t>
            </a:r>
            <a:endParaRPr lang="en-GB" sz="28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Apply to more than one </a:t>
            </a:r>
            <a:r>
              <a:rPr lang="en-GB" sz="2800" b="0" strike="noStrike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job (but don’t go crazy!)</a:t>
            </a:r>
            <a:endParaRPr lang="en-GB" sz="28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2800" b="1" strike="noStrike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Application</a:t>
            </a:r>
            <a:r>
              <a:rPr lang="en-GB" sz="2800" b="0" strike="noStrike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: check essential </a:t>
            </a:r>
            <a:r>
              <a:rPr lang="en-GB" sz="2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requirements in the person </a:t>
            </a:r>
            <a:r>
              <a:rPr lang="en-GB" sz="2800" b="0" strike="noStrike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specification carefully</a:t>
            </a:r>
            <a:endParaRPr lang="en-GB" sz="2800" b="0" strike="noStrike" spc="-1" dirty="0" smtClean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strike="noStrike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Back up what you say with examples</a:t>
            </a: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spc="-1" dirty="0" smtClean="0">
                <a:solidFill>
                  <a:srgbClr val="000000"/>
                </a:solidFill>
                <a:latin typeface="Source Sans Pro"/>
              </a:rPr>
              <a:t>Can describe training/interest towards developing skills</a:t>
            </a:r>
            <a:endParaRPr lang="en-GB" sz="28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Use a clear structure</a:t>
            </a:r>
            <a:endParaRPr lang="en-GB" sz="28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2800" b="1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Interview</a:t>
            </a:r>
            <a:r>
              <a:rPr lang="en-GB" sz="2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: follow the STAR method (Situation-Task-Action-Result)</a:t>
            </a:r>
            <a:endParaRPr lang="en-GB" sz="28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Questions often focussed on how you are as a person</a:t>
            </a:r>
            <a:endParaRPr lang="en-GB" sz="28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Mock </a:t>
            </a:r>
            <a:r>
              <a:rPr lang="en-GB" sz="2800" b="0" strike="noStrike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interviews</a:t>
            </a: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spc="-1" dirty="0" smtClean="0">
                <a:solidFill>
                  <a:srgbClr val="000000"/>
                </a:solidFill>
                <a:latin typeface="Source Sans Pro"/>
              </a:rPr>
              <a:t>Can seek advice from staff with links to industry</a:t>
            </a:r>
            <a:endParaRPr lang="en-GB" sz="28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strike="noStrike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Review your interviews</a:t>
            </a:r>
            <a:endParaRPr lang="en-GB" sz="2800" spc="-1" dirty="0" smtClean="0">
              <a:solidFill>
                <a:srgbClr val="000000"/>
              </a:solidFill>
              <a:latin typeface="Source Sans Pro"/>
            </a:endParaRPr>
          </a:p>
          <a:p>
            <a:pPr marL="432000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2800" spc="-1" dirty="0" smtClean="0">
                <a:solidFill>
                  <a:srgbClr val="000000"/>
                </a:solidFill>
                <a:latin typeface="Source Sans Pro"/>
              </a:rPr>
              <a:t>Balance</a:t>
            </a:r>
            <a:r>
              <a:rPr lang="en-GB" sz="2800" b="1" spc="-1" dirty="0" smtClean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GB" sz="2800" spc="-1" dirty="0" smtClean="0">
                <a:solidFill>
                  <a:srgbClr val="000000"/>
                </a:solidFill>
                <a:latin typeface="Source Sans Pro"/>
              </a:rPr>
              <a:t>not </a:t>
            </a:r>
            <a:r>
              <a:rPr lang="en-GB" sz="2800" spc="-1" dirty="0" smtClean="0">
                <a:solidFill>
                  <a:srgbClr val="000000"/>
                </a:solidFill>
                <a:latin typeface="Source Sans Pro"/>
              </a:rPr>
              <a:t>undervaluing your skills against ‘getting a foot in the door’</a:t>
            </a:r>
            <a:endParaRPr lang="en-GB" sz="2800" spc="-1" dirty="0" smtClean="0"/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spc="-1" dirty="0" smtClean="0">
                <a:solidFill>
                  <a:srgbClr val="000000"/>
                </a:solidFill>
                <a:latin typeface="Source Sans Pro"/>
              </a:rPr>
              <a:t>PhD experience should help accelerate and shape  your career</a:t>
            </a:r>
            <a:endParaRPr lang="en-GB" sz="2800" spc="-1" dirty="0" smtClean="0"/>
          </a:p>
          <a:p>
            <a:pPr marL="406800" indent="-322920">
              <a:spcAft>
                <a:spcPts val="1123"/>
              </a:spcAft>
              <a:buClr>
                <a:srgbClr val="04617B"/>
              </a:buClr>
              <a:buSzPct val="75000"/>
              <a:buFont typeface="Arial" pitchFamily="34" charset="0"/>
              <a:buChar char="•"/>
            </a:pPr>
            <a:endParaRPr lang="en-GB" sz="28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lang="en-GB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GB" sz="6000" b="0" strike="noStrike" spc="-1">
                <a:solidFill>
                  <a:srgbClr val="FFFFFF"/>
                </a:solidFill>
                <a:latin typeface="Source Sans Pro Light"/>
                <a:ea typeface="DejaVu Sans"/>
              </a:rPr>
              <a:t>Example Person Spec for Analyst</a:t>
            </a:r>
            <a:endParaRPr lang="en-GB" sz="6000" b="0" strike="noStrike" spc="-1">
              <a:latin typeface="Arial"/>
            </a:endParaRPr>
          </a:p>
        </p:txBody>
      </p:sp>
      <p:pic>
        <p:nvPicPr>
          <p:cNvPr id="129" name="Picture 128"/>
          <p:cNvPicPr/>
          <p:nvPr/>
        </p:nvPicPr>
        <p:blipFill>
          <a:blip r:embed="rId3" cstate="print"/>
          <a:stretch/>
        </p:blipFill>
        <p:spPr>
          <a:xfrm>
            <a:off x="652680" y="1832760"/>
            <a:ext cx="5466600" cy="5222520"/>
          </a:xfrm>
          <a:prstGeom prst="rect">
            <a:avLst/>
          </a:prstGeom>
          <a:ln>
            <a:noFill/>
          </a:ln>
        </p:spPr>
      </p:pic>
      <p:pic>
        <p:nvPicPr>
          <p:cNvPr id="130" name="Picture 129"/>
          <p:cNvPicPr/>
          <p:nvPr/>
        </p:nvPicPr>
        <p:blipFill>
          <a:blip r:embed="rId4" cstate="print"/>
          <a:stretch/>
        </p:blipFill>
        <p:spPr>
          <a:xfrm>
            <a:off x="6192000" y="1800000"/>
            <a:ext cx="5704200" cy="467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6000" b="0" strike="noStrike" spc="-1" dirty="0" smtClean="0">
                <a:solidFill>
                  <a:srgbClr val="FFFFFF"/>
                </a:solidFill>
                <a:latin typeface="Source Sans Pro Light"/>
                <a:ea typeface="DejaVu Sans"/>
              </a:rPr>
              <a:t>Questions? (and links)</a:t>
            </a:r>
            <a:endParaRPr lang="en-GB" sz="6000" b="0" strike="noStrike" spc="-1" dirty="0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99040" y="1920240"/>
            <a:ext cx="10738440" cy="513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solidFill>
                  <a:srgbClr val="000000"/>
                </a:solidFill>
                <a:latin typeface="Source Sans Pro"/>
                <a:hlinkClick r:id="rId2"/>
              </a:rPr>
              <a:t>https://</a:t>
            </a:r>
            <a:r>
              <a:rPr lang="en-GB" sz="2800" spc="-1" dirty="0" smtClean="0">
                <a:solidFill>
                  <a:srgbClr val="000000"/>
                </a:solidFill>
                <a:latin typeface="Source Sans Pro"/>
                <a:hlinkClick r:id="rId2"/>
              </a:rPr>
              <a:t>www.isdscotland.org</a:t>
            </a:r>
            <a:endParaRPr lang="en-GB" sz="2800" spc="-1" dirty="0" smtClean="0">
              <a:solidFill>
                <a:srgbClr val="000000"/>
              </a:solidFill>
              <a:latin typeface="Source Sans Pro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latin typeface="Source Sans Pro"/>
                <a:hlinkClick r:id="rId3"/>
              </a:rPr>
              <a:t>https://</a:t>
            </a:r>
            <a:r>
              <a:rPr lang="en-GB" sz="2800" spc="-1" dirty="0" smtClean="0">
                <a:latin typeface="Source Sans Pro"/>
                <a:hlinkClick r:id="rId3"/>
              </a:rPr>
              <a:t>www.hps.scot.nhs.uk</a:t>
            </a:r>
            <a:endParaRPr lang="en-GB" sz="2800" spc="-1" dirty="0" smtClean="0">
              <a:latin typeface="Source Sans Pro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latin typeface="Source Sans Pro"/>
                <a:hlinkClick r:id="rId4"/>
              </a:rPr>
              <a:t>https://</a:t>
            </a:r>
            <a:r>
              <a:rPr lang="en-GB" sz="2800" spc="-1" dirty="0" smtClean="0">
                <a:latin typeface="Source Sans Pro"/>
                <a:hlinkClick r:id="rId4"/>
              </a:rPr>
              <a:t>jobs.scot.nhs.uk</a:t>
            </a:r>
            <a:endParaRPr lang="en-GB" sz="2800" spc="-1" dirty="0">
              <a:latin typeface="Source Sans Pro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2800" spc="-1" dirty="0" smtClean="0">
                <a:latin typeface="Source Sans Pro"/>
                <a:hlinkClick r:id="rId5"/>
              </a:rPr>
              <a:t>https://www.thedatalab.com/jobs</a:t>
            </a:r>
            <a:endParaRPr lang="en-GB" sz="2800" spc="-1" dirty="0" smtClean="0">
              <a:latin typeface="Source Sans Pro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2800" spc="-1" dirty="0" smtClean="0">
                <a:latin typeface="Source Sans Pro"/>
                <a:hlinkClick r:id="rId6"/>
              </a:rPr>
              <a:t>https://www2.gov.scot/Topics/Statistics/About/Recruitment</a:t>
            </a:r>
            <a:endParaRPr lang="en-GB" sz="2800" spc="-1" dirty="0" smtClean="0">
              <a:latin typeface="Source Sans Pro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2800" spc="-1" dirty="0" smtClean="0">
                <a:latin typeface="Source Sans Pro"/>
                <a:hlinkClick r:id="rId7"/>
              </a:rPr>
              <a:t>https://gss.civilservice.gov.uk/vacancies</a:t>
            </a:r>
            <a:endParaRPr lang="en-GB" sz="2800" spc="-1" dirty="0" smtClean="0">
              <a:latin typeface="Source Sans Pro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en-GB" sz="2800" spc="-1" dirty="0">
              <a:latin typeface="Source Sans Pro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en-GB" sz="2800" spc="-1" dirty="0" smtClean="0">
              <a:latin typeface="Source Sans Pro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</a:pPr>
            <a:r>
              <a:rPr lang="en-GB" sz="2800" spc="-1" dirty="0" smtClean="0">
                <a:latin typeface="Source Sans Pro"/>
                <a:hlinkClick r:id="rId8"/>
              </a:rPr>
              <a:t>https://alan-y.netlify.com</a:t>
            </a:r>
            <a:endParaRPr lang="en-GB" sz="2800" spc="-1" dirty="0" smtClean="0">
              <a:latin typeface="Source Sans Pro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</a:pPr>
            <a:r>
              <a:rPr lang="en-GB" sz="2800" spc="-1" dirty="0" err="1" smtClean="0">
                <a:latin typeface="Source Sans Pro"/>
              </a:rPr>
              <a:t>alan.yeung</a:t>
            </a:r>
            <a:r>
              <a:rPr lang="en-GB" sz="2800" spc="-1" dirty="0" smtClean="0">
                <a:latin typeface="Source Sans Pro"/>
              </a:rPr>
              <a:t> </a:t>
            </a:r>
            <a:r>
              <a:rPr lang="en-GB" sz="2800" b="1" spc="-1" dirty="0" smtClean="0">
                <a:latin typeface="Source Sans Pro"/>
              </a:rPr>
              <a:t>at</a:t>
            </a:r>
            <a:r>
              <a:rPr lang="en-GB" sz="2800" spc="-1" dirty="0" smtClean="0">
                <a:latin typeface="Source Sans Pro"/>
              </a:rPr>
              <a:t> </a:t>
            </a:r>
            <a:r>
              <a:rPr lang="en-GB" sz="2800" spc="-1" dirty="0" err="1" smtClean="0">
                <a:latin typeface="Source Sans Pro"/>
              </a:rPr>
              <a:t>nhs</a:t>
            </a:r>
            <a:r>
              <a:rPr lang="en-GB" sz="2800" spc="-1" dirty="0" smtClean="0">
                <a:latin typeface="Source Sans Pro"/>
              </a:rPr>
              <a:t> </a:t>
            </a:r>
            <a:r>
              <a:rPr lang="en-GB" sz="2800" b="1" spc="-1" dirty="0" smtClean="0">
                <a:latin typeface="Source Sans Pro"/>
              </a:rPr>
              <a:t>dot</a:t>
            </a:r>
            <a:r>
              <a:rPr lang="en-GB" sz="2800" spc="-1" dirty="0" smtClean="0">
                <a:latin typeface="Source Sans Pro"/>
              </a:rPr>
              <a:t> net</a:t>
            </a: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</a:pPr>
            <a:endParaRPr lang="en-GB" sz="2800" spc="-1" dirty="0" smtClean="0">
              <a:latin typeface="Source Sans Pro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en-GB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273</Words>
  <Application>Microsoft Office PowerPoint</Application>
  <PresentationFormat>Custom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/>
  <dc:description/>
  <cp:lastModifiedBy>alanye01</cp:lastModifiedBy>
  <cp:revision>23</cp:revision>
  <dcterms:created xsi:type="dcterms:W3CDTF">2019-11-03T19:15:44Z</dcterms:created>
  <dcterms:modified xsi:type="dcterms:W3CDTF">2019-11-04T22:27:38Z</dcterms:modified>
  <dc:language>en-GB</dc:language>
</cp:coreProperties>
</file>